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ov" ContentType="video/unknown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image3.jpeg" ContentType="image/jpeg"/>
  <Override PartName="/ppt/media/media5.gif" ContentType="video/unknown"/>
  <Override PartName="/ppt/media/media6.gif" ContentType="video/unknown"/>
  <Override PartName="/ppt/media/media7.gif" ContentType="video/unknown"/>
  <Override PartName="/ppt/media/image4.jpeg" ContentType="image/jpeg"/>
  <Override PartName="/ppt/media/media8.gif" ContentType="video/unknown"/>
  <Override PartName="/ppt/media/media2.mov" ContentType="video/unknown"/>
  <Override PartName="/ppt/media/media9.gif" ContentType="video/unknown"/>
  <Override PartName="/ppt/media/media10.gif" ContentType="video/unknown"/>
  <Override PartName="/ppt/media/media11.gif" ContentType="video/unknown"/>
  <Override PartName="/ppt/media/media12.gif" ContentType="video/unknown"/>
  <Override PartName="/ppt/media/media13.gif" ContentType="video/unknown"/>
  <Override PartName="/ppt/media/media3.mov" ContentType="video/unknown"/>
  <Override PartName="/ppt/media/image5.jpeg" ContentType="image/jpeg"/>
  <Override PartName="/ppt/media/image6.jpeg" ContentType="image/jpeg"/>
  <Override PartName="/ppt/media/media14.gif" ContentType="video/unknown"/>
  <Override PartName="/ppt/media/media15.gif" ContentType="video/unknown"/>
  <Override PartName="/ppt/media/image7.jpeg" ContentType="image/jpeg"/>
  <Override PartName="/ppt/media/media16.gif" ContentType="video/unknown"/>
  <Override PartName="/ppt/media/media17.gif" ContentType="video/unknown"/>
  <Override PartName="/ppt/media/media18.gif" ContentType="video/unknown"/>
  <Override PartName="/ppt/media/media19.gif" ContentType="video/unknown"/>
  <Override PartName="/ppt/media/media20.gif" ContentType="video/unknown"/>
  <Override PartName="/ppt/media/media21.gif" ContentType="video/unknown"/>
  <Override PartName="/ppt/media/media22.gif" ContentType="video/unknown"/>
  <Override PartName="/ppt/media/media23.gif" ContentType="video/unknown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" name="Shape 1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1400"/>
              <a:t>Body Level One</a:t>
            </a:r>
            <a:endParaRPr sz="11400"/>
          </a:p>
          <a:p>
            <a:pPr lvl="1">
              <a:defRPr sz="1800"/>
            </a:pPr>
            <a:r>
              <a:rPr sz="8000"/>
              <a:t>Body Level Two</a:t>
            </a:r>
            <a:endParaRPr sz="80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body" idx="1"/>
          </p:nvPr>
        </p:nvSpPr>
        <p:spPr>
          <a:xfrm>
            <a:off x="1461543" y="699340"/>
            <a:ext cx="10081714" cy="8354920"/>
          </a:xfrm>
          <a:prstGeom prst="rect">
            <a:avLst/>
          </a:prstGeom>
        </p:spPr>
        <p:txBody>
          <a:bodyPr/>
          <a:lstStyle>
            <a:lvl1pPr algn="l">
              <a:defRPr sz="5000">
                <a:latin typeface="Lucida Grande"/>
                <a:ea typeface="Lucida Grande"/>
                <a:cs typeface="Lucida Grande"/>
                <a:sym typeface="Lucida Grande"/>
              </a:defRPr>
            </a:lvl1pPr>
            <a:lvl2pPr>
              <a:defRPr sz="8000">
                <a:latin typeface="Lucida Grande"/>
                <a:ea typeface="Lucida Grande"/>
                <a:cs typeface="Lucida Grande"/>
                <a:sym typeface="Lucida Grande"/>
              </a:defRPr>
            </a:lvl2pPr>
            <a:lvl3pPr>
              <a:defRPr sz="3200">
                <a:latin typeface="Lucida Grande"/>
                <a:ea typeface="Lucida Grande"/>
                <a:cs typeface="Lucida Grande"/>
                <a:sym typeface="Lucida Grande"/>
              </a:defRPr>
            </a:lvl3pPr>
            <a:lvl4pPr>
              <a:defRPr sz="3200">
                <a:latin typeface="Lucida Grande"/>
                <a:ea typeface="Lucida Grande"/>
                <a:cs typeface="Lucida Grande"/>
                <a:sym typeface="Lucida Grande"/>
              </a:defRPr>
            </a:lvl4pPr>
            <a:lvl5pPr>
              <a:defRPr sz="3200">
                <a:latin typeface="Lucida Grande"/>
                <a:ea typeface="Lucida Grande"/>
                <a:cs typeface="Lucida Grande"/>
                <a:sym typeface="Lucida Grande"/>
              </a:defRPr>
            </a:lvl5pPr>
          </a:lstStyle>
          <a:p>
            <a:pPr lvl="0">
              <a:defRPr sz="1800"/>
            </a:pPr>
            <a:r>
              <a:rPr sz="5000"/>
              <a:t>Body Level One</a:t>
            </a:r>
            <a:endParaRPr sz="5000"/>
          </a:p>
          <a:p>
            <a:pPr lvl="1">
              <a:defRPr sz="1800"/>
            </a:pPr>
            <a:r>
              <a:rPr sz="8000"/>
              <a:t>Body Level Two</a:t>
            </a:r>
            <a:endParaRPr sz="80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9" name="Shape 9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787400" y="6731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5029200"/>
            <a:ext cx="10464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2pPr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11400"/>
              <a:t>Body Level One</a:t>
            </a:r>
            <a:endParaRPr sz="11400"/>
          </a:p>
          <a:p>
            <a:pPr lvl="1">
              <a:defRPr sz="1800"/>
            </a:pPr>
            <a:r>
              <a:rPr sz="8000"/>
              <a:t>Body Level Two</a:t>
            </a:r>
            <a:endParaRPr sz="80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spd="med" advClick="1"/>
  <p:txStyles>
    <p:titleStyle>
      <a:lvl1pPr algn="ctr" defTabSz="584200">
        <a:defRPr sz="8000">
          <a:latin typeface="Times New Roman"/>
          <a:ea typeface="Times New Roman"/>
          <a:cs typeface="Times New Roman"/>
          <a:sym typeface="Times New Roman"/>
        </a:defRPr>
      </a:lvl1pPr>
      <a:lvl2pPr indent="2286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2pPr>
      <a:lvl3pPr indent="4572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3pPr>
      <a:lvl4pPr indent="6858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4pPr>
      <a:lvl5pPr indent="9144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5pPr>
      <a:lvl6pPr indent="11430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6pPr>
      <a:lvl7pPr indent="13716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7pPr>
      <a:lvl8pPr indent="16002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8pPr>
      <a:lvl9pPr indent="1828800" algn="ctr" defTabSz="584200">
        <a:defRPr sz="8000"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algn="ctr" defTabSz="584200">
        <a:defRPr sz="11400">
          <a:latin typeface="Times New Roman"/>
          <a:ea typeface="Times New Roman"/>
          <a:cs typeface="Times New Roman"/>
          <a:sym typeface="Times New Roman"/>
        </a:defRPr>
      </a:lvl1pPr>
      <a:lvl2pPr indent="2286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2pPr>
      <a:lvl3pPr indent="4572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3pPr>
      <a:lvl4pPr indent="6858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4pPr>
      <a:lvl5pPr indent="9144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5pPr>
      <a:lvl6pPr indent="11430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6pPr>
      <a:lvl7pPr indent="13716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7pPr>
      <a:lvl8pPr indent="16002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8pPr>
      <a:lvl9pPr indent="1828800" algn="ctr" defTabSz="584200">
        <a:defRPr sz="11400"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3" Type="http://schemas.microsoft.com/office/2007/relationships/media" Target="../media/media4.gif"/><Relationship Id="rId4" Type="http://schemas.openxmlformats.org/officeDocument/2006/relationships/image" Target="../media/image11.png"/><Relationship Id="rId5" Type="http://schemas.openxmlformats.org/officeDocument/2006/relationships/image" Target="../media/image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3" Type="http://schemas.microsoft.com/office/2007/relationships/media" Target="../media/media5.gif"/><Relationship Id="rId4" Type="http://schemas.openxmlformats.org/officeDocument/2006/relationships/image" Target="../media/image12.png"/><Relationship Id="rId5" Type="http://schemas.openxmlformats.org/officeDocument/2006/relationships/image" Target="../media/image2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6.gif"/><Relationship Id="rId3" Type="http://schemas.microsoft.com/office/2007/relationships/media" Target="../media/media6.gif"/><Relationship Id="rId4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7.gif"/><Relationship Id="rId3" Type="http://schemas.microsoft.com/office/2007/relationships/media" Target="../media/media7.gif"/><Relationship Id="rId4" Type="http://schemas.openxmlformats.org/officeDocument/2006/relationships/image" Target="../media/image1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8.gif"/><Relationship Id="rId3" Type="http://schemas.microsoft.com/office/2007/relationships/media" Target="../media/media8.gif"/><Relationship Id="rId4" Type="http://schemas.openxmlformats.org/officeDocument/2006/relationships/image" Target="../media/image1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9.gif"/><Relationship Id="rId3" Type="http://schemas.microsoft.com/office/2007/relationships/media" Target="../media/media9.gif"/><Relationship Id="rId4" Type="http://schemas.openxmlformats.org/officeDocument/2006/relationships/image" Target="../media/image18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0.gif"/><Relationship Id="rId3" Type="http://schemas.microsoft.com/office/2007/relationships/media" Target="../media/media10.gif"/><Relationship Id="rId4" Type="http://schemas.openxmlformats.org/officeDocument/2006/relationships/image" Target="../media/image1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1.gif"/><Relationship Id="rId3" Type="http://schemas.microsoft.com/office/2007/relationships/media" Target="../media/media11.gif"/><Relationship Id="rId4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2.gif"/><Relationship Id="rId3" Type="http://schemas.microsoft.com/office/2007/relationships/media" Target="../media/media12.gif"/><Relationship Id="rId4" Type="http://schemas.openxmlformats.org/officeDocument/2006/relationships/image" Target="../media/image2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3.gif"/><Relationship Id="rId3" Type="http://schemas.microsoft.com/office/2007/relationships/media" Target="../media/media13.gif"/><Relationship Id="rId4" Type="http://schemas.openxmlformats.org/officeDocument/2006/relationships/image" Target="../media/image22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2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jpeg"/><Relationship Id="rId4" Type="http://schemas.openxmlformats.org/officeDocument/2006/relationships/image" Target="../media/image1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5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video" Target="../media/media14.gif"/><Relationship Id="rId4" Type="http://schemas.microsoft.com/office/2007/relationships/media" Target="../media/media14.gif"/><Relationship Id="rId5" Type="http://schemas.openxmlformats.org/officeDocument/2006/relationships/image" Target="../media/image2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5.gif"/><Relationship Id="rId3" Type="http://schemas.microsoft.com/office/2007/relationships/media" Target="../media/media15.gi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6.gif"/><Relationship Id="rId3" Type="http://schemas.microsoft.com/office/2007/relationships/media" Target="../media/media16.gif"/><Relationship Id="rId4" Type="http://schemas.openxmlformats.org/officeDocument/2006/relationships/image" Target="../media/image40.png"/><Relationship Id="rId5" Type="http://schemas.openxmlformats.org/officeDocument/2006/relationships/video" Target="../media/media17.gif"/><Relationship Id="rId6" Type="http://schemas.microsoft.com/office/2007/relationships/media" Target="../media/media17.gif"/><Relationship Id="rId7" Type="http://schemas.openxmlformats.org/officeDocument/2006/relationships/image" Target="../media/image4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8.gif"/><Relationship Id="rId3" Type="http://schemas.microsoft.com/office/2007/relationships/media" Target="../media/media18.gif"/><Relationship Id="rId4" Type="http://schemas.openxmlformats.org/officeDocument/2006/relationships/image" Target="../media/image42.png"/><Relationship Id="rId5" Type="http://schemas.openxmlformats.org/officeDocument/2006/relationships/video" Target="../media/media19.gif"/><Relationship Id="rId6" Type="http://schemas.microsoft.com/office/2007/relationships/media" Target="../media/media19.gif"/><Relationship Id="rId7" Type="http://schemas.openxmlformats.org/officeDocument/2006/relationships/image" Target="../media/image43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0.gif"/><Relationship Id="rId3" Type="http://schemas.microsoft.com/office/2007/relationships/media" Target="../media/media20.gif"/><Relationship Id="rId4" Type="http://schemas.openxmlformats.org/officeDocument/2006/relationships/image" Target="../media/image44.png"/><Relationship Id="rId5" Type="http://schemas.openxmlformats.org/officeDocument/2006/relationships/video" Target="../media/media21.gif"/><Relationship Id="rId6" Type="http://schemas.microsoft.com/office/2007/relationships/media" Target="../media/media21.gif"/><Relationship Id="rId7" Type="http://schemas.openxmlformats.org/officeDocument/2006/relationships/image" Target="../media/image45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2.gif"/><Relationship Id="rId3" Type="http://schemas.microsoft.com/office/2007/relationships/media" Target="../media/media22.gif"/><Relationship Id="rId4" Type="http://schemas.openxmlformats.org/officeDocument/2006/relationships/image" Target="../media/image46.png"/><Relationship Id="rId5" Type="http://schemas.openxmlformats.org/officeDocument/2006/relationships/video" Target="../media/media23.gif"/><Relationship Id="rId6" Type="http://schemas.microsoft.com/office/2007/relationships/media" Target="../media/media23.gif"/><Relationship Id="rId7" Type="http://schemas.openxmlformats.org/officeDocument/2006/relationships/image" Target="../media/image4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53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4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phys.uni-heidelberg.de/~wegner/Fl2mvs/Movies.html" TargetMode="External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3" Type="http://schemas.microsoft.com/office/2007/relationships/media" Target="../media/media1.gif"/><Relationship Id="rId4" Type="http://schemas.openxmlformats.org/officeDocument/2006/relationships/image" Target="../media/image6.png"/><Relationship Id="rId5" Type="http://schemas.openxmlformats.org/officeDocument/2006/relationships/video" Target="../media/media2.gif"/><Relationship Id="rId6" Type="http://schemas.microsoft.com/office/2007/relationships/media" Target="../media/media2.gif"/><Relationship Id="rId7" Type="http://schemas.openxmlformats.org/officeDocument/2006/relationships/image" Target="../media/image7.png"/><Relationship Id="rId8" Type="http://schemas.openxmlformats.org/officeDocument/2006/relationships/video" Target="../media/media3.gif"/><Relationship Id="rId9" Type="http://schemas.microsoft.com/office/2007/relationships/media" Target="../media/media3.gif"/><Relationship Id="rId10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821266" y="2078566"/>
            <a:ext cx="10464801" cy="1276351"/>
          </a:xfrm>
          <a:prstGeom prst="rect">
            <a:avLst/>
          </a:prstGeom>
        </p:spPr>
        <p:txBody>
          <a:bodyPr/>
          <a:lstStyle/>
          <a:p>
            <a:pPr lvl="0" defTabSz="457200">
              <a:spcBef>
                <a:spcPts val="1200"/>
              </a:spcBef>
              <a:defRPr sz="1800"/>
            </a:pPr>
            <a:r>
              <a:rPr sz="6700">
                <a:latin typeface="Lucida Grande"/>
                <a:ea typeface="Lucida Grande"/>
                <a:cs typeface="Lucida Grande"/>
                <a:sym typeface="Lucida Grande"/>
              </a:rPr>
              <a:t>Matemáticas de Bicicleta</a:t>
            </a:r>
            <a:r>
              <a:rPr sz="7000">
                <a:latin typeface="Lucida Grande"/>
                <a:ea typeface="Lucida Grande"/>
                <a:cs typeface="Lucida Grande"/>
                <a:sym typeface="Lucida Grande"/>
              </a:rPr>
              <a:t>  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1270000" y="4430833"/>
            <a:ext cx="10464800" cy="1143001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365C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0365C0"/>
                </a:solidFill>
              </a:rPr>
              <a:t>Gil Bor, CIMAT, Guanajuato</a:t>
            </a:r>
          </a:p>
        </p:txBody>
      </p:sp>
      <p:sp>
        <p:nvSpPr>
          <p:cNvPr id="18" name="Shape 18"/>
          <p:cNvSpPr/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/>
            </a:lvl1pPr>
          </a:lstStyle>
          <a:p>
            <a:pPr lvl="0"/>
            <a:fld id="{86CB4B4D-7CA3-9044-876B-883B54F8677D}" type="slidenum"/>
          </a:p>
        </p:txBody>
      </p:sp>
      <p:pic>
        <p:nvPicPr>
          <p:cNvPr id="19" name="penny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5635" y="5687791"/>
            <a:ext cx="2762242" cy="383904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6444257" y="7010414"/>
            <a:ext cx="43762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Monterrey, México</a:t>
            </a:r>
            <a:endParaRPr sz="3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24 feb, 2017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body" idx="1"/>
          </p:nvPr>
        </p:nvSpPr>
        <p:spPr>
          <a:xfrm>
            <a:off x="1147176" y="699340"/>
            <a:ext cx="9511977" cy="3232857"/>
          </a:xfrm>
          <a:prstGeom prst="rect">
            <a:avLst/>
          </a:prstGeom>
        </p:spPr>
        <p:txBody>
          <a:bodyPr/>
          <a:lstStyle/>
          <a:p>
            <a:pPr lvl="0" defTabSz="554990">
              <a:defRPr sz="1800"/>
            </a:pPr>
            <a:r>
              <a:rPr sz="5700"/>
              <a:t>¿A cuál de los 3 tipos corresponde el movimiento del pedal?</a:t>
            </a:r>
            <a:r>
              <a:rPr b="1" sz="3800"/>
              <a:t> </a:t>
            </a:r>
            <a:endParaRPr b="1" sz="3800"/>
          </a:p>
        </p:txBody>
      </p:sp>
      <p:sp>
        <p:nvSpPr>
          <p:cNvPr id="67" name="Shape 6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68" name="Shape 68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69" name="Trochoid_1000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7635" y="3864113"/>
            <a:ext cx="7991058" cy="501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2" name="Shape 72"/>
          <p:cNvSpPr/>
          <p:nvPr/>
        </p:nvSpPr>
        <p:spPr>
          <a:xfrm>
            <a:off x="10087433" y="3253882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73" name="Shape 73"/>
          <p:cNvSpPr/>
          <p:nvPr/>
        </p:nvSpPr>
        <p:spPr>
          <a:xfrm>
            <a:off x="839741" y="576960"/>
            <a:ext cx="181607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/>
            </a:pPr>
            <a:r>
              <a:rPr b="1" sz="3600"/>
              <a:t>Cuenta:</a:t>
            </a:r>
          </a:p>
        </p:txBody>
      </p:sp>
      <p:pic>
        <p:nvPicPr>
          <p:cNvPr id="74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194" y="4819975"/>
            <a:ext cx="9200980" cy="375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bike_pull_thumb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6326" y="1083621"/>
            <a:ext cx="5906967" cy="3379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body" idx="1"/>
          </p:nvPr>
        </p:nvSpPr>
        <p:spPr>
          <a:xfrm>
            <a:off x="951537" y="699340"/>
            <a:ext cx="1080418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La cicloide</a:t>
            </a:r>
            <a:endParaRPr b="1" sz="4000"/>
          </a:p>
          <a:p>
            <a:pPr lvl="0">
              <a:defRPr sz="1800"/>
            </a:pPr>
            <a:endParaRPr b="1" sz="4000"/>
          </a:p>
          <a:p>
            <a:pPr lvl="0">
              <a:defRPr sz="1800"/>
            </a:pPr>
            <a:r>
              <a:rPr b="1" sz="4000"/>
              <a:t>Braquistócrona </a:t>
            </a:r>
            <a:endParaRPr b="1" sz="4000"/>
          </a:p>
          <a:p>
            <a:pPr lvl="0">
              <a:defRPr sz="1800"/>
            </a:pPr>
            <a:r>
              <a:rPr b="1" sz="4000"/>
              <a:t>(Johann Bernoulli, 1697) 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9" name="Shape 79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80" name="Brachistochron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25672" y="4037119"/>
            <a:ext cx="10804184" cy="4494364"/>
          </a:xfrm>
          <a:prstGeom prst="rect">
            <a:avLst/>
          </a:prstGeom>
        </p:spPr>
      </p:pic>
      <p:pic>
        <p:nvPicPr>
          <p:cNvPr id="81" name="pasted-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64997" y="444241"/>
            <a:ext cx="2840219" cy="3524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body" idx="1"/>
          </p:nvPr>
        </p:nvSpPr>
        <p:spPr>
          <a:xfrm>
            <a:off x="948376" y="6993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La cicloide</a:t>
            </a:r>
            <a:endParaRPr b="1" sz="4000"/>
          </a:p>
          <a:p>
            <a:pPr lvl="0">
              <a:defRPr sz="1800"/>
            </a:pPr>
            <a:endParaRPr b="1" sz="4000"/>
          </a:p>
          <a:p>
            <a:pPr lvl="0">
              <a:defRPr sz="1800"/>
            </a:pPr>
            <a:r>
              <a:rPr b="1" sz="4000"/>
              <a:t>Tautócrona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85" name="Shape 85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86" name="Tautochrone_curv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67040" y="4138045"/>
            <a:ext cx="7544433" cy="5029622"/>
          </a:xfrm>
          <a:prstGeom prst="rect">
            <a:avLst/>
          </a:prstGeom>
        </p:spPr>
      </p:pic>
      <p:pic>
        <p:nvPicPr>
          <p:cNvPr id="87" name="pasted-image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51589" y="307372"/>
            <a:ext cx="2027681" cy="3542476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10226596" y="4049738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</a:p>
        </p:txBody>
      </p:sp>
      <p:sp>
        <p:nvSpPr>
          <p:cNvPr id="89" name="Shape 89"/>
          <p:cNvSpPr/>
          <p:nvPr/>
        </p:nvSpPr>
        <p:spPr>
          <a:xfrm>
            <a:off x="9935846" y="3825288"/>
            <a:ext cx="2376116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b="1" sz="3000">
                <a:latin typeface="Lucida Grande"/>
                <a:ea typeface="Lucida Grande"/>
                <a:cs typeface="Lucida Grande"/>
                <a:sym typeface="Lucida Grande"/>
              </a:rPr>
              <a:t>Christiaan </a:t>
            </a:r>
            <a:endParaRPr b="1"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b="1" sz="3000">
                <a:latin typeface="Lucida Grande"/>
                <a:ea typeface="Lucida Grande"/>
                <a:cs typeface="Lucida Grande"/>
                <a:sym typeface="Lucida Grande"/>
              </a:rPr>
              <a:t>Huygens</a:t>
            </a:r>
            <a:endParaRPr b="1"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b="1" sz="3000">
                <a:latin typeface="Lucida Grande"/>
                <a:ea typeface="Lucida Grande"/>
                <a:cs typeface="Lucida Grande"/>
                <a:sym typeface="Lucida Grande"/>
              </a:rPr>
              <a:t>1673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body" idx="1"/>
          </p:nvPr>
        </p:nvSpPr>
        <p:spPr>
          <a:xfrm>
            <a:off x="1147176" y="6993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La cicloide</a:t>
            </a:r>
            <a:endParaRPr b="1" sz="4000"/>
          </a:p>
          <a:p>
            <a:pPr lvl="0">
              <a:defRPr sz="1800"/>
            </a:pPr>
            <a:endParaRPr b="1" sz="4000"/>
          </a:p>
          <a:p>
            <a:pPr lvl="0">
              <a:defRPr sz="1800"/>
            </a:pPr>
            <a:r>
              <a:rPr b="1" sz="4000"/>
              <a:t>Péndulos isócronos</a:t>
            </a:r>
          </a:p>
        </p:txBody>
      </p:sp>
      <p:sp>
        <p:nvSpPr>
          <p:cNvPr id="92" name="Shape 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93" name="Shape 93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94" name="Isochronous_cycloidal_pendula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90601" y="3403600"/>
            <a:ext cx="8805469" cy="567463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97" name="Shape 97"/>
          <p:cNvSpPr/>
          <p:nvPr>
            <p:ph type="body" idx="1"/>
          </p:nvPr>
        </p:nvSpPr>
        <p:spPr>
          <a:xfrm>
            <a:off x="1860865" y="1630673"/>
            <a:ext cx="9283070" cy="1766465"/>
          </a:xfrm>
          <a:prstGeom prst="rect">
            <a:avLst/>
          </a:prstGeom>
        </p:spPr>
        <p:txBody>
          <a:bodyPr/>
          <a:lstStyle>
            <a:lvl1pPr algn="ctr">
              <a:defRPr sz="7000"/>
            </a:lvl1pPr>
          </a:lstStyle>
          <a:p>
            <a:pPr lvl="0">
              <a:defRPr sz="1800"/>
            </a:pPr>
            <a:r>
              <a:rPr sz="7000"/>
              <a:t>Receso</a:t>
            </a:r>
          </a:p>
        </p:txBody>
      </p:sp>
      <p:pic>
        <p:nvPicPr>
          <p:cNvPr id="98" name="bikepull_3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907089" y="3946794"/>
            <a:ext cx="5190622" cy="296829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1461543" y="699340"/>
            <a:ext cx="9864756" cy="742196"/>
          </a:xfrm>
          <a:prstGeom prst="rect">
            <a:avLst/>
          </a:prstGeom>
        </p:spPr>
        <p:txBody>
          <a:bodyPr/>
          <a:lstStyle>
            <a:lvl1pPr defTabSz="496570">
              <a:defRPr sz="4250"/>
            </a:lvl1pPr>
          </a:lstStyle>
          <a:p>
            <a:pPr lvl="0">
              <a:defRPr sz="1800"/>
            </a:pPr>
            <a:r>
              <a:rPr sz="4250"/>
              <a:t>Curvas de bici</a:t>
            </a:r>
          </a:p>
        </p:txBody>
      </p:sp>
      <p:pic>
        <p:nvPicPr>
          <p:cNvPr id="102" name="bicycle_tracks_puzzl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083" y="1448204"/>
            <a:ext cx="11551208" cy="7003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05" name="mode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085" y="2327740"/>
            <a:ext cx="6040948" cy="466677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>
            <p:ph type="body" idx="1"/>
          </p:nvPr>
        </p:nvSpPr>
        <p:spPr>
          <a:xfrm>
            <a:off x="1461543" y="699340"/>
            <a:ext cx="9864756" cy="11775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Curvas de bici</a:t>
            </a:r>
            <a:r>
              <a:rPr sz="4000"/>
              <a:t> (vista desde arriba)</a:t>
            </a:r>
            <a:r>
              <a:rPr sz="4000"/>
              <a:t> 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Curvas de bici </a:t>
            </a:r>
            <a:r>
              <a:rPr sz="4000"/>
              <a:t>(vista desde arriba)</a:t>
            </a:r>
            <a:r>
              <a:rPr sz="4000"/>
              <a:t> </a:t>
            </a:r>
            <a:endParaRPr sz="4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>
              <a:defRPr sz="1800"/>
            </a:pPr>
            <a:r>
              <a:rPr sz="4500">
                <a:solidFill>
                  <a:srgbClr val="0433FF"/>
                </a:solidFill>
              </a:rPr>
              <a:t>Cada llanta es  tangente a su trayectoria (“la llanta no patina”). 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10" name="mode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085" y="2327740"/>
            <a:ext cx="6040948" cy="4666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sz="5000"/>
              <a:t>El modelo</a:t>
            </a: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 algn="ctr">
              <a:defRPr sz="1800"/>
            </a:pPr>
            <a:endParaRPr sz="5000"/>
          </a:p>
          <a:p>
            <a:pPr lvl="0">
              <a:defRPr sz="1800"/>
            </a:pPr>
            <a:r>
              <a:rPr sz="4000">
                <a:solidFill>
                  <a:srgbClr val="0365C0"/>
                </a:solidFill>
              </a:rPr>
              <a:t>La bici está representada por un </a:t>
            </a:r>
            <a:r>
              <a:rPr sz="4000">
                <a:solidFill>
                  <a:srgbClr val="002452"/>
                </a:solidFill>
              </a:rPr>
              <a:t>segmento</a:t>
            </a:r>
            <a:r>
              <a:rPr sz="4000">
                <a:solidFill>
                  <a:srgbClr val="0365C0"/>
                </a:solidFill>
              </a:rPr>
              <a:t>, siempre tangente a la  </a:t>
            </a:r>
            <a:r>
              <a:rPr sz="4000">
                <a:solidFill>
                  <a:srgbClr val="C82506"/>
                </a:solidFill>
              </a:rPr>
              <a:t>trayectoria trasera</a:t>
            </a:r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14" name="animation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57187" y="1376468"/>
            <a:ext cx="6083216" cy="456241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body" idx="1"/>
          </p:nvPr>
        </p:nvSpPr>
        <p:spPr>
          <a:xfrm>
            <a:off x="1147176" y="6993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Plan</a:t>
            </a:r>
            <a:endParaRPr b="1" sz="4000"/>
          </a:p>
          <a:p>
            <a:pPr lvl="0">
              <a:defRPr sz="1800"/>
            </a:pPr>
            <a:endParaRPr b="1" sz="4000"/>
          </a:p>
          <a:p>
            <a:pPr lvl="0">
              <a:defRPr sz="1800"/>
            </a:pPr>
            <a:r>
              <a:rPr sz="3000"/>
              <a:t>- Pedaleando  $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- Cicloides 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RECESO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- Curvas de bici  $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- La tractriz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- Curvas ambiguas</a:t>
            </a:r>
            <a:endParaRPr sz="3000"/>
          </a:p>
          <a:p>
            <a:pPr lvl="0">
              <a:defRPr sz="1800"/>
            </a:pPr>
            <a:endParaRPr sz="3000"/>
          </a:p>
          <a:p>
            <a:pPr lvl="0">
              <a:defRPr sz="1800"/>
            </a:pPr>
            <a:r>
              <a:rPr sz="3000"/>
              <a:t>- El problema de flotación de Ulam </a:t>
            </a:r>
            <a:endParaRPr sz="3000"/>
          </a:p>
          <a:p>
            <a:pPr lvl="0">
              <a:defRPr sz="1800"/>
            </a:pPr>
            <a:endParaRPr sz="3000"/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17" name="bici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100" y="1536516"/>
            <a:ext cx="13004800" cy="7315201"/>
          </a:xfrm>
          <a:prstGeom prst="rect">
            <a:avLst/>
          </a:prstGeom>
        </p:spPr>
      </p:pic>
      <p:sp>
        <p:nvSpPr>
          <p:cNvPr id="118" name="Shape 118"/>
          <p:cNvSpPr/>
          <p:nvPr>
            <p:ph type="body" idx="1"/>
          </p:nvPr>
        </p:nvSpPr>
        <p:spPr>
          <a:xfrm>
            <a:off x="1461543" y="699340"/>
            <a:ext cx="9864756" cy="742196"/>
          </a:xfrm>
          <a:prstGeom prst="rect">
            <a:avLst/>
          </a:prstGeom>
        </p:spPr>
        <p:txBody>
          <a:bodyPr/>
          <a:lstStyle>
            <a:lvl1pPr defTabSz="496570">
              <a:defRPr sz="4250"/>
            </a:lvl1pPr>
          </a:lstStyle>
          <a:p>
            <a:pPr lvl="0">
              <a:defRPr sz="1800"/>
            </a:pPr>
            <a:r>
              <a:rPr sz="4250"/>
              <a:t>Curvas de bici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Curva delantera circular</a:t>
            </a:r>
          </a:p>
        </p:txBody>
      </p:sp>
      <p:pic>
        <p:nvPicPr>
          <p:cNvPr id="122" name="tricycle_animation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78456" y="2497861"/>
            <a:ext cx="7066156" cy="4757878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25" name="Shape 1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Curva delantera circular</a:t>
            </a:r>
          </a:p>
        </p:txBody>
      </p:sp>
      <p:pic>
        <p:nvPicPr>
          <p:cNvPr id="126" name="animation5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242649" y="1983123"/>
            <a:ext cx="9883711" cy="658255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29" name="animation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11378" y="1507771"/>
            <a:ext cx="10081714" cy="7561288"/>
          </a:xfrm>
          <a:prstGeom prst="rect">
            <a:avLst/>
          </a:prstGeom>
        </p:spPr>
      </p:pic>
      <p:sp>
        <p:nvSpPr>
          <p:cNvPr id="130" name="Shape 1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000"/>
              <a:t>La </a:t>
            </a:r>
            <a:r>
              <a:rPr sz="5000">
                <a:solidFill>
                  <a:srgbClr val="C82506"/>
                </a:solidFill>
              </a:rPr>
              <a:t>curva  trasera</a:t>
            </a:r>
            <a:r>
              <a:rPr sz="5000"/>
              <a:t> puede tener cúspides (“picos”). 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3" name="Shape 13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34" name="animation3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90190" y="389781"/>
            <a:ext cx="11424420" cy="856831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body" idx="1"/>
          </p:nvPr>
        </p:nvSpPr>
        <p:spPr>
          <a:xfrm>
            <a:off x="1351946" y="699340"/>
            <a:ext cx="10081714" cy="8354920"/>
          </a:xfrm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</a:lstStyle>
          <a:p>
            <a:pPr lvl="0">
              <a:defRPr sz="1800"/>
            </a:pPr>
            <a:r>
              <a:rPr sz="5000"/>
              <a:t>El caso más simple: La tractriz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38" name="animation4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0339" y="4032163"/>
            <a:ext cx="11284928" cy="2640674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</a:lvl1pPr>
          </a:lstStyle>
          <a:p>
            <a:pPr lvl="0">
              <a:defRPr sz="1800"/>
            </a:pPr>
            <a:r>
              <a:rPr sz="5000"/>
              <a:t>El caso más simple: La tractriz</a:t>
            </a:r>
          </a:p>
        </p:txBody>
      </p:sp>
      <p:sp>
        <p:nvSpPr>
          <p:cNvPr id="141" name="Shape 14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42" name="tractrix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4349" y="2621293"/>
            <a:ext cx="12363568" cy="6954507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b="1" sz="4000"/>
              <a:t>La Tractriz </a:t>
            </a:r>
            <a:r>
              <a:rPr sz="4000"/>
              <a:t> </a:t>
            </a:r>
            <a:endParaRPr sz="4000"/>
          </a:p>
          <a:p>
            <a:pPr lvl="0">
              <a:defRPr sz="1800"/>
            </a:pPr>
            <a:r>
              <a:rPr sz="4000"/>
              <a:t>                </a:t>
            </a: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 algn="ctr">
              <a:defRPr sz="1800"/>
            </a:pPr>
            <a:endParaRPr sz="4000"/>
          </a:p>
        </p:txBody>
      </p:sp>
      <p:pic>
        <p:nvPicPr>
          <p:cNvPr id="14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550" y="1975813"/>
            <a:ext cx="3110073" cy="394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9403" y="2199092"/>
            <a:ext cx="2192472" cy="349862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1105491" y="6367232"/>
            <a:ext cx="4324556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200">
                <a:latin typeface="Lucida Grande"/>
                <a:ea typeface="Lucida Grande"/>
                <a:cs typeface="Lucida Grande"/>
                <a:sym typeface="Lucida Grande"/>
              </a:rPr>
              <a:t>Claude Perrault</a:t>
            </a:r>
            <a:endParaRPr sz="3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200">
                <a:latin typeface="Lucida Grande"/>
                <a:ea typeface="Lucida Grande"/>
                <a:cs typeface="Lucida Grande"/>
                <a:sym typeface="Lucida Grande"/>
              </a:rPr>
              <a:t>1613 – 1688</a:t>
            </a:r>
            <a:endParaRPr sz="3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200">
                <a:latin typeface="Lucida Grande"/>
                <a:ea typeface="Lucida Grande"/>
                <a:cs typeface="Lucida Grande"/>
                <a:sym typeface="Lucida Grande"/>
              </a:rPr>
              <a:t>Médico, Arquitecto..</a:t>
            </a:r>
            <a:endParaRPr sz="3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endParaRPr sz="3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200">
                <a:latin typeface="Lucida Grande"/>
                <a:ea typeface="Lucida Grande"/>
                <a:cs typeface="Lucida Grande"/>
                <a:sym typeface="Lucida Grande"/>
              </a:rPr>
              <a:t>hermano!</a:t>
            </a:r>
          </a:p>
        </p:txBody>
      </p:sp>
      <p:sp>
        <p:nvSpPr>
          <p:cNvPr id="149" name="Shape 149"/>
          <p:cNvSpPr/>
          <p:nvPr/>
        </p:nvSpPr>
        <p:spPr>
          <a:xfrm>
            <a:off x="7714410" y="6202132"/>
            <a:ext cx="395323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200">
                <a:latin typeface="Lucida Grande"/>
                <a:ea typeface="Lucida Grande"/>
                <a:cs typeface="Lucida Grande"/>
                <a:sym typeface="Lucida Grande"/>
              </a:rPr>
              <a:t>Charles Perrault 1628 –1703</a:t>
            </a:r>
            <a:endParaRPr sz="32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Escritor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Caperucita roja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El gato con botas</a:t>
            </a:r>
            <a:endParaRPr sz="30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 algn="l">
              <a:defRPr sz="1800"/>
            </a:pPr>
            <a:r>
              <a:rPr sz="3000">
                <a:latin typeface="Lucida Grande"/>
                <a:ea typeface="Lucida Grande"/>
                <a:cs typeface="Lucida Grande"/>
                <a:sym typeface="Lucida Grande"/>
              </a:rPr>
              <a:t>Cenicienta</a:t>
            </a:r>
          </a:p>
        </p:txBody>
      </p:sp>
      <p:sp>
        <p:nvSpPr>
          <p:cNvPr id="150" name="Shape 150"/>
          <p:cNvSpPr/>
          <p:nvPr/>
        </p:nvSpPr>
        <p:spPr>
          <a:xfrm>
            <a:off x="3730305" y="8436713"/>
            <a:ext cx="1170601" cy="381001"/>
          </a:xfrm>
          <a:prstGeom prst="rightArrow">
            <a:avLst>
              <a:gd name="adj1" fmla="val 32000"/>
              <a:gd name="adj2" fmla="val 213333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53" name="Shape 15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b="1" sz="4000"/>
              <a:t>La Tractriz </a:t>
            </a:r>
            <a:r>
              <a:rPr sz="4000"/>
              <a:t> </a:t>
            </a:r>
            <a:endParaRPr sz="4000"/>
          </a:p>
          <a:p>
            <a:pPr lvl="0">
              <a:defRPr sz="1800"/>
            </a:pPr>
            <a:r>
              <a:rPr sz="4000"/>
              <a:t>                </a:t>
            </a: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 algn="ctr">
              <a:defRPr sz="1800"/>
            </a:pPr>
            <a:endParaRPr sz="4000"/>
          </a:p>
        </p:txBody>
      </p:sp>
      <p:pic>
        <p:nvPicPr>
          <p:cNvPr id="154" name="Huygen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2556" y="2004318"/>
            <a:ext cx="4792298" cy="474272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7432054" y="7669845"/>
            <a:ext cx="294501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Huygens</a:t>
            </a:r>
            <a:endParaRPr sz="3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1629 – 1695</a:t>
            </a:r>
          </a:p>
        </p:txBody>
      </p:sp>
      <p:sp>
        <p:nvSpPr>
          <p:cNvPr id="156" name="Shape 156"/>
          <p:cNvSpPr/>
          <p:nvPr/>
        </p:nvSpPr>
        <p:spPr>
          <a:xfrm>
            <a:off x="1920559" y="7669845"/>
            <a:ext cx="269163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Leibnitz</a:t>
            </a:r>
            <a:endParaRPr sz="3600">
              <a:latin typeface="Lucida Grande"/>
              <a:ea typeface="Lucida Grande"/>
              <a:cs typeface="Lucida Grande"/>
              <a:sym typeface="Lucida Grande"/>
            </a:endParaRPr>
          </a:p>
          <a:p>
            <a:pPr lvl="0">
              <a:defRPr sz="1800"/>
            </a:pPr>
            <a:r>
              <a:rPr sz="3600">
                <a:latin typeface="Lucida Grande"/>
                <a:ea typeface="Lucida Grande"/>
                <a:cs typeface="Lucida Grande"/>
                <a:sym typeface="Lucida Grande"/>
              </a:rPr>
              <a:t>1646-1716</a:t>
            </a:r>
          </a:p>
        </p:txBody>
      </p:sp>
      <p:pic>
        <p:nvPicPr>
          <p:cNvPr id="157" name="Leibniz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634" y="2004318"/>
            <a:ext cx="3930496" cy="4742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xfrm>
            <a:off x="1461543" y="7247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 algn="ctr">
              <a:defRPr sz="1800"/>
            </a:pPr>
            <a:r>
              <a:rPr b="1" sz="4000"/>
              <a:t>La Tractriz </a:t>
            </a:r>
            <a:r>
              <a:rPr sz="4000"/>
              <a:t> </a:t>
            </a:r>
            <a:endParaRPr sz="4000"/>
          </a:p>
          <a:p>
            <a:pPr lvl="0">
              <a:defRPr sz="1800"/>
            </a:pPr>
            <a:r>
              <a:rPr sz="4000"/>
              <a:t>                </a:t>
            </a: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 algn="ctr">
              <a:defRPr sz="1800"/>
            </a:pPr>
            <a:endParaRPr sz="4000"/>
          </a:p>
        </p:txBody>
      </p:sp>
      <p:sp>
        <p:nvSpPr>
          <p:cNvPr id="161" name="Shape 161"/>
          <p:cNvSpPr/>
          <p:nvPr/>
        </p:nvSpPr>
        <p:spPr>
          <a:xfrm>
            <a:off x="2083696" y="7156452"/>
            <a:ext cx="311307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Involuta de la </a:t>
            </a:r>
            <a:endParaRPr sz="3600"/>
          </a:p>
          <a:p>
            <a:pPr lvl="0">
              <a:defRPr sz="1800"/>
            </a:pPr>
            <a:r>
              <a:rPr sz="3600"/>
              <a:t>Catenaria</a:t>
            </a:r>
          </a:p>
        </p:txBody>
      </p:sp>
      <p:sp>
        <p:nvSpPr>
          <p:cNvPr id="162" name="Shape 162"/>
          <p:cNvSpPr/>
          <p:nvPr/>
        </p:nvSpPr>
        <p:spPr>
          <a:xfrm>
            <a:off x="7022301" y="6995427"/>
            <a:ext cx="463692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Las meridianas de la </a:t>
            </a:r>
            <a:endParaRPr sz="3600"/>
          </a:p>
          <a:p>
            <a:pPr lvl="0">
              <a:defRPr sz="1800"/>
            </a:pPr>
            <a:r>
              <a:rPr sz="3600"/>
              <a:t>pseudo-esfera</a:t>
            </a:r>
          </a:p>
        </p:txBody>
      </p:sp>
      <p:pic>
        <p:nvPicPr>
          <p:cNvPr id="163" name="pasted-imag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3206" y="2660772"/>
            <a:ext cx="3075112" cy="3479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gif"/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84644" y="2160097"/>
            <a:ext cx="4471189" cy="448108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725105" y="699340"/>
            <a:ext cx="11554590" cy="8354920"/>
          </a:xfrm>
          <a:prstGeom prst="rect">
            <a:avLst/>
          </a:prstGeom>
        </p:spPr>
        <p:txBody>
          <a:bodyPr/>
          <a:lstStyle>
            <a:lvl1pPr>
              <a:defRPr b="1" sz="4000"/>
            </a:lvl1pPr>
          </a:lstStyle>
          <a:p>
            <a:pPr lvl="0">
              <a:defRPr b="0" sz="1800"/>
            </a:pPr>
            <a:r>
              <a:rPr b="1" sz="4000"/>
              <a:t>¿En qué dirección va a mover la bicicleta? 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7" name="bicycle_puzzl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2554" y="3303470"/>
            <a:ext cx="9510957" cy="4525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167" name="Shape 167"/>
          <p:cNvSpPr/>
          <p:nvPr>
            <p:ph type="body" idx="1"/>
          </p:nvPr>
        </p:nvSpPr>
        <p:spPr>
          <a:xfrm>
            <a:off x="1461543" y="699340"/>
            <a:ext cx="10081714" cy="1363570"/>
          </a:xfrm>
          <a:prstGeom prst="rect">
            <a:avLst/>
          </a:prstGeom>
        </p:spPr>
        <p:txBody>
          <a:bodyPr/>
          <a:lstStyle>
            <a:lvl1pPr algn="ctr">
              <a:defRPr b="1" sz="4000"/>
            </a:lvl1pPr>
          </a:lstStyle>
          <a:p>
            <a:pPr lvl="0">
              <a:defRPr b="0" sz="1800"/>
            </a:pPr>
            <a:r>
              <a:rPr b="1" sz="4000"/>
              <a:t>La Tractriz </a:t>
            </a:r>
          </a:p>
        </p:txBody>
      </p:sp>
      <p:sp>
        <p:nvSpPr>
          <p:cNvPr id="168" name="Shape 168"/>
          <p:cNvSpPr/>
          <p:nvPr/>
        </p:nvSpPr>
        <p:spPr>
          <a:xfrm>
            <a:off x="7257286" y="7133010"/>
            <a:ext cx="17405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bocinas</a:t>
            </a:r>
          </a:p>
        </p:txBody>
      </p:sp>
      <p:sp>
        <p:nvSpPr>
          <p:cNvPr id="169" name="Shape 169"/>
          <p:cNvSpPr/>
          <p:nvPr/>
        </p:nvSpPr>
        <p:spPr>
          <a:xfrm>
            <a:off x="481369" y="6586910"/>
            <a:ext cx="400278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/>
              <a:t>la pseudo-esfera</a:t>
            </a:r>
            <a:endParaRPr sz="3600"/>
          </a:p>
          <a:p>
            <a:pPr lvl="0" algn="l">
              <a:defRPr sz="1800"/>
            </a:pPr>
            <a:r>
              <a:rPr sz="3600"/>
              <a:t>tiene curvatura </a:t>
            </a:r>
            <a:endParaRPr sz="3600"/>
          </a:p>
          <a:p>
            <a:pPr lvl="0" algn="l">
              <a:defRPr sz="1800"/>
            </a:pPr>
            <a:r>
              <a:rPr sz="3600"/>
              <a:t>constante negativa</a:t>
            </a:r>
          </a:p>
        </p:txBody>
      </p:sp>
      <p:pic>
        <p:nvPicPr>
          <p:cNvPr id="17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883" y="2309283"/>
            <a:ext cx="3003313" cy="3068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7972" y="2529416"/>
            <a:ext cx="3884285" cy="291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96466" y="2529416"/>
            <a:ext cx="3559611" cy="2913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75" name="bicycle_tracks_puzzl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5083" y="1448204"/>
            <a:ext cx="11551208" cy="700317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>
            <p:ph type="body" idx="1"/>
          </p:nvPr>
        </p:nvSpPr>
        <p:spPr>
          <a:xfrm>
            <a:off x="1299641" y="613638"/>
            <a:ext cx="10128017" cy="2240813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ts val="4200"/>
              </a:spcBef>
              <a:defRPr sz="1800"/>
            </a:pPr>
            <a:r>
              <a:rPr sz="4400"/>
              <a:t>Ejercicio:</a:t>
            </a:r>
            <a:endParaRPr sz="4400"/>
          </a:p>
          <a:p>
            <a:pPr lvl="0" algn="ctr">
              <a:spcBef>
                <a:spcPts val="4200"/>
              </a:spcBef>
              <a:defRPr sz="1800"/>
            </a:pPr>
            <a:r>
              <a:rPr sz="4400"/>
              <a:t>¿En qué dirección se fue la bicicleta?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79" name="area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8515" y="3016616"/>
            <a:ext cx="3972597" cy="3720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0727" y="5316032"/>
            <a:ext cx="3246613" cy="86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>
            <p:ph type="body" idx="1"/>
          </p:nvPr>
        </p:nvSpPr>
        <p:spPr>
          <a:xfrm>
            <a:off x="446312" y="939394"/>
            <a:ext cx="7442366" cy="8526772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sz="4000"/>
              <a:t>La bici como </a:t>
            </a:r>
            <a:r>
              <a:rPr b="1" sz="4000"/>
              <a:t>planimetro</a:t>
            </a:r>
            <a:endParaRPr sz="4000"/>
          </a:p>
          <a:p>
            <a:pPr lvl="0">
              <a:spcBef>
                <a:spcPts val="4200"/>
              </a:spcBef>
              <a:defRPr sz="1800"/>
            </a:pPr>
            <a:r>
              <a:rPr b="1" sz="4000"/>
              <a:t>Teorema : </a:t>
            </a:r>
            <a:r>
              <a:rPr sz="4000"/>
              <a:t>El área entre las </a:t>
            </a:r>
            <a:endParaRPr sz="4000"/>
          </a:p>
          <a:p>
            <a:pPr lvl="0">
              <a:spcBef>
                <a:spcPts val="4200"/>
              </a:spcBef>
              <a:defRPr sz="1800"/>
            </a:pPr>
            <a:r>
              <a:rPr sz="4000"/>
              <a:t>trayectorias es </a:t>
            </a:r>
            <a:endParaRPr sz="4000"/>
          </a:p>
          <a:p>
            <a:pPr lvl="0">
              <a:spcBef>
                <a:spcPts val="4200"/>
              </a:spcBef>
              <a:defRPr sz="1800"/>
            </a:pPr>
            <a:endParaRPr sz="4000"/>
          </a:p>
          <a:p>
            <a:pPr lvl="0">
              <a:spcBef>
                <a:spcPts val="4200"/>
              </a:spcBef>
              <a:defRPr sz="1800"/>
            </a:pPr>
            <a:endParaRPr sz="4000"/>
          </a:p>
          <a:p>
            <a:pPr lvl="0">
              <a:spcBef>
                <a:spcPts val="4200"/>
              </a:spcBef>
              <a:defRPr sz="1800"/>
            </a:pPr>
            <a:endParaRPr sz="4000"/>
          </a:p>
          <a:p>
            <a:pPr lvl="0">
              <a:spcBef>
                <a:spcPts val="4200"/>
              </a:spcBef>
              <a:defRPr sz="1800"/>
            </a:pPr>
            <a:r>
              <a:rPr sz="4000"/>
              <a:t>(sin importar la forma de las trayectorias)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body" idx="1"/>
          </p:nvPr>
        </p:nvSpPr>
        <p:spPr>
          <a:xfrm>
            <a:off x="455314" y="699340"/>
            <a:ext cx="11087943" cy="835492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500"/>
              <a:t>Demostración: </a:t>
            </a:r>
            <a:endParaRPr b="1" sz="4500"/>
          </a:p>
          <a:p>
            <a:pPr lvl="0">
              <a:spcBef>
                <a:spcPts val="4200"/>
              </a:spcBef>
              <a:defRPr sz="1800"/>
            </a:pPr>
            <a:r>
              <a:rPr sz="4500"/>
              <a:t>dividir en triángulos …</a:t>
            </a:r>
          </a:p>
        </p:txBody>
      </p:sp>
      <p:sp>
        <p:nvSpPr>
          <p:cNvPr id="184" name="Shape 1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8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6802" y="3944460"/>
            <a:ext cx="3975101" cy="3721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body" idx="1"/>
          </p:nvPr>
        </p:nvSpPr>
        <p:spPr>
          <a:xfrm>
            <a:off x="455314" y="699340"/>
            <a:ext cx="11584056" cy="835492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500"/>
              <a:t>Demostración: </a:t>
            </a:r>
            <a:endParaRPr b="1" sz="4500"/>
          </a:p>
          <a:p>
            <a:pPr lvl="0">
              <a:spcBef>
                <a:spcPts val="4200"/>
              </a:spcBef>
              <a:defRPr sz="1800"/>
            </a:pPr>
            <a:r>
              <a:rPr sz="4500"/>
              <a:t>dividir en triángulos… rearreglar… hecho!</a:t>
            </a:r>
          </a:p>
        </p:txBody>
      </p:sp>
      <p:sp>
        <p:nvSpPr>
          <p:cNvPr id="188" name="Shape 18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8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285" y="3641935"/>
            <a:ext cx="9398001" cy="4102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body" idx="1"/>
          </p:nvPr>
        </p:nvSpPr>
        <p:spPr>
          <a:xfrm>
            <a:off x="1461543" y="699340"/>
            <a:ext cx="8146275" cy="142616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sz="4000"/>
              <a:t>Área bajo la tractriz </a:t>
            </a:r>
            <a:r>
              <a:rPr sz="5000"/>
              <a:t>                       </a:t>
            </a:r>
          </a:p>
        </p:txBody>
      </p:sp>
      <p:sp>
        <p:nvSpPr>
          <p:cNvPr id="192" name="Shape 19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93" name="tractrix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313" y="2718029"/>
            <a:ext cx="9763725" cy="2287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7519" y="3814391"/>
            <a:ext cx="4826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3540" y="6027535"/>
            <a:ext cx="8966201" cy="104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body" idx="1"/>
          </p:nvPr>
        </p:nvSpPr>
        <p:spPr>
          <a:xfrm>
            <a:off x="1461543" y="699340"/>
            <a:ext cx="8146275" cy="142616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sz="4000"/>
              <a:t>El planímetro de Prytz </a:t>
            </a:r>
            <a:r>
              <a:rPr sz="5000"/>
              <a:t>                       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199" name="planim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206728" y="1448577"/>
            <a:ext cx="5789646" cy="5789646"/>
          </a:xfrm>
          <a:prstGeom prst="rect">
            <a:avLst/>
          </a:prstGeom>
        </p:spPr>
      </p:pic>
      <p:pic>
        <p:nvPicPr>
          <p:cNvPr id="20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03807" y="7529446"/>
            <a:ext cx="3454401" cy="74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983" y="2895600"/>
            <a:ext cx="3670301" cy="289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Curvas de bici “ambiguas”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4000"/>
              <a:t>Imposible decidir “en qué dirección se fue la bicicleta"</a:t>
            </a:r>
            <a:r>
              <a:rPr sz="5000"/>
              <a:t>                    </a:t>
            </a:r>
          </a:p>
        </p:txBody>
      </p:sp>
      <p:sp>
        <p:nvSpPr>
          <p:cNvPr id="204" name="Shape 20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05" name="ambig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3051" y="3663132"/>
            <a:ext cx="5994401" cy="594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Curvas de bici “ambiguas”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4000"/>
              <a:t>¿Habrán otras?</a:t>
            </a:r>
            <a:r>
              <a:rPr sz="5000"/>
              <a:t>                  </a:t>
            </a:r>
          </a:p>
        </p:txBody>
      </p:sp>
      <p:sp>
        <p:nvSpPr>
          <p:cNvPr id="208" name="Shape 20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body" idx="1"/>
          </p:nvPr>
        </p:nvSpPr>
        <p:spPr>
          <a:xfrm>
            <a:off x="1213043" y="666206"/>
            <a:ext cx="9146938" cy="4200229"/>
          </a:xfrm>
          <a:prstGeom prst="rect">
            <a:avLst/>
          </a:prstGeom>
        </p:spPr>
        <p:txBody>
          <a:bodyPr/>
          <a:lstStyle/>
          <a:p>
            <a:pPr lvl="0" defTabSz="578358">
              <a:spcBef>
                <a:spcPts val="4100"/>
              </a:spcBef>
              <a:defRPr sz="1800"/>
            </a:pPr>
            <a:r>
              <a:rPr b="1" sz="3959"/>
              <a:t>Curvas de bici “ambiguas”</a:t>
            </a:r>
            <a:endParaRPr b="1" sz="3959"/>
          </a:p>
          <a:p>
            <a:pPr lvl="0" defTabSz="578358">
              <a:spcBef>
                <a:spcPts val="4100"/>
              </a:spcBef>
              <a:defRPr sz="1800"/>
            </a:pPr>
            <a:r>
              <a:rPr sz="3959"/>
              <a:t>¿Habrán otras?</a:t>
            </a:r>
            <a:endParaRPr sz="3959"/>
          </a:p>
          <a:p>
            <a:pPr lvl="0" defTabSz="578358">
              <a:spcBef>
                <a:spcPts val="4100"/>
              </a:spcBef>
              <a:defRPr sz="1800"/>
            </a:pPr>
            <a:r>
              <a:rPr b="1" sz="3959"/>
              <a:t>Sí</a:t>
            </a:r>
            <a:endParaRPr b="1" sz="3959"/>
          </a:p>
          <a:p>
            <a:pPr lvl="0" defTabSz="578358">
              <a:spcBef>
                <a:spcPts val="4100"/>
              </a:spcBef>
              <a:defRPr sz="1800"/>
            </a:pPr>
            <a:r>
              <a:rPr sz="4950"/>
              <a:t>                  </a:t>
            </a:r>
          </a:p>
        </p:txBody>
      </p:sp>
      <p:sp>
        <p:nvSpPr>
          <p:cNvPr id="211" name="Shape 2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12" name="track_2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46446" y="3904020"/>
            <a:ext cx="7120115" cy="5196759"/>
          </a:xfrm>
          <a:prstGeom prst="rect">
            <a:avLst/>
          </a:prstGeom>
        </p:spPr>
      </p:pic>
      <p:pic>
        <p:nvPicPr>
          <p:cNvPr id="213" name="track_22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446055" y="4119850"/>
            <a:ext cx="6434347" cy="5030166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30" name="Shape 30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31" name="bicycle_puzzle1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78388"/>
            <a:ext cx="13004801" cy="7315201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body" idx="1"/>
          </p:nvPr>
        </p:nvSpPr>
        <p:spPr>
          <a:xfrm>
            <a:off x="1213043" y="666206"/>
            <a:ext cx="9146938" cy="4200229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Curvas de bici “ambiguas”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endParaRPr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 </a:t>
            </a:r>
          </a:p>
        </p:txBody>
      </p:sp>
      <p:sp>
        <p:nvSpPr>
          <p:cNvPr id="216" name="Shape 21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17" name="fmp1p4b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0922" y="4455241"/>
            <a:ext cx="4641823" cy="4641823"/>
          </a:xfrm>
          <a:prstGeom prst="rect">
            <a:avLst/>
          </a:prstGeom>
        </p:spPr>
      </p:pic>
      <p:pic>
        <p:nvPicPr>
          <p:cNvPr id="218" name="fmp1p5b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326117" y="4530253"/>
            <a:ext cx="4387339" cy="4491799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Curvas de bici “ambiguas”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</a:t>
            </a:r>
          </a:p>
        </p:txBody>
      </p:sp>
      <p:sp>
        <p:nvSpPr>
          <p:cNvPr id="221" name="Shape 22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22" name="fmm2p1b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15037" y="4997048"/>
            <a:ext cx="5180334" cy="3161228"/>
          </a:xfrm>
          <a:prstGeom prst="rect">
            <a:avLst/>
          </a:prstGeom>
        </p:spPr>
      </p:pic>
      <p:pic>
        <p:nvPicPr>
          <p:cNvPr id="223" name="fmp1p3j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095972" y="4997048"/>
            <a:ext cx="3116387" cy="3161228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Curvas de bici “ambiguas”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</a:t>
            </a:r>
          </a:p>
        </p:txBody>
      </p:sp>
      <p:sp>
        <p:nvSpPr>
          <p:cNvPr id="226" name="Shape 2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27" name="fmp1p5d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70282" y="4349717"/>
            <a:ext cx="3952975" cy="3802385"/>
          </a:xfrm>
          <a:prstGeom prst="rect">
            <a:avLst/>
          </a:prstGeom>
        </p:spPr>
      </p:pic>
      <p:pic>
        <p:nvPicPr>
          <p:cNvPr id="228" name="fmp1p5e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362936" y="4349717"/>
            <a:ext cx="3950916" cy="3802385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27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El problema de flotación de Ulam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</a:t>
            </a:r>
          </a:p>
        </p:txBody>
      </p:sp>
      <p:sp>
        <p:nvSpPr>
          <p:cNvPr id="231" name="Shape 23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32" name="Shape 232"/>
          <p:cNvSpPr/>
          <p:nvPr/>
        </p:nvSpPr>
        <p:spPr>
          <a:xfrm>
            <a:off x="861574" y="1741242"/>
            <a:ext cx="8945073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300">
                <a:latin typeface="Helvetica"/>
                <a:ea typeface="Helvetica"/>
                <a:cs typeface="Helvetica"/>
                <a:sym typeface="Helvetica"/>
              </a:rPr>
              <a:t>Problema 19: ¿será la esfera el único cuerpo</a:t>
            </a:r>
            <a:endParaRPr sz="330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defRPr sz="1800"/>
            </a:pPr>
            <a:r>
              <a:rPr sz="3300">
                <a:latin typeface="Helvetica"/>
                <a:ea typeface="Helvetica"/>
                <a:cs typeface="Helvetica"/>
                <a:sym typeface="Helvetica"/>
              </a:rPr>
              <a:t>sólido de densidad uniforme que flota en agua </a:t>
            </a:r>
            <a:endParaRPr sz="330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defRPr sz="1800"/>
            </a:pPr>
            <a:r>
              <a:rPr sz="3300">
                <a:latin typeface="Helvetica"/>
                <a:ea typeface="Helvetica"/>
                <a:cs typeface="Helvetica"/>
                <a:sym typeface="Helvetica"/>
              </a:rPr>
              <a:t>en equilibrio en cualquier posición?</a:t>
            </a:r>
            <a:endParaRPr sz="3300">
              <a:latin typeface="Helvetica"/>
              <a:ea typeface="Helvetica"/>
              <a:cs typeface="Helvetica"/>
              <a:sym typeface="Helvetica"/>
            </a:endParaRPr>
          </a:p>
          <a:p>
            <a:pPr lvl="0" algn="l">
              <a:defRPr sz="1800"/>
            </a:pPr>
            <a:r>
              <a:rPr sz="3300">
                <a:latin typeface="Helvetica"/>
                <a:ea typeface="Helvetica"/>
                <a:cs typeface="Helvetica"/>
                <a:sym typeface="Helvetica"/>
              </a:rPr>
              <a:t>(sin tendencia de rotarse)</a:t>
            </a:r>
          </a:p>
        </p:txBody>
      </p:sp>
      <p:pic>
        <p:nvPicPr>
          <p:cNvPr id="2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2372" y="5889376"/>
            <a:ext cx="2241668" cy="284957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9583298" y="8807740"/>
            <a:ext cx="27398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Stanislaw Ulam</a:t>
            </a:r>
          </a:p>
        </p:txBody>
      </p:sp>
      <p:sp>
        <p:nvSpPr>
          <p:cNvPr id="235" name="Shape 235"/>
          <p:cNvSpPr/>
          <p:nvPr/>
        </p:nvSpPr>
        <p:spPr>
          <a:xfrm>
            <a:off x="10133776" y="4633865"/>
            <a:ext cx="163885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El “libro </a:t>
            </a:r>
            <a:endParaRPr sz="30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escoces”</a:t>
            </a:r>
          </a:p>
        </p:txBody>
      </p:sp>
      <p:pic>
        <p:nvPicPr>
          <p:cNvPr id="23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8144" y="1765190"/>
            <a:ext cx="2010123" cy="2849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4539" y="4480596"/>
            <a:ext cx="4572001" cy="4165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ts val="4200"/>
              </a:spcBef>
              <a:defRPr sz="1800"/>
            </a:pPr>
            <a:r>
              <a:rPr b="1" sz="4000"/>
              <a:t>El café escoces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</a:t>
            </a:r>
          </a:p>
        </p:txBody>
      </p:sp>
      <p:sp>
        <p:nvSpPr>
          <p:cNvPr id="240" name="Shape 24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41" name="Scottish_Caf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9340" y="1922634"/>
            <a:ext cx="4838701" cy="5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703430" y="7574895"/>
            <a:ext cx="2888457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El café escoces</a:t>
            </a:r>
            <a:endParaRPr sz="30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1935 - 1941</a:t>
            </a:r>
            <a:endParaRPr sz="30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Lviv, Polonia</a:t>
            </a:r>
            <a:endParaRPr sz="3000"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/>
            </a:pPr>
            <a:r>
              <a:rPr sz="3000">
                <a:latin typeface="Helvetica"/>
                <a:ea typeface="Helvetica"/>
                <a:cs typeface="Helvetica"/>
                <a:sym typeface="Helvetica"/>
              </a:rPr>
              <a:t>(ahora Ukraina)</a:t>
            </a:r>
          </a:p>
        </p:txBody>
      </p:sp>
      <p:pic>
        <p:nvPicPr>
          <p:cNvPr id="243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4413" y="1912555"/>
            <a:ext cx="1943469" cy="2617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27105" y="1887656"/>
            <a:ext cx="1905001" cy="266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85314" y="5765346"/>
            <a:ext cx="2241668" cy="284957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6259949" y="4694203"/>
            <a:ext cx="26138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Stefan Banach</a:t>
            </a:r>
          </a:p>
        </p:txBody>
      </p:sp>
      <p:sp>
        <p:nvSpPr>
          <p:cNvPr id="247" name="Shape 247"/>
          <p:cNvSpPr/>
          <p:nvPr/>
        </p:nvSpPr>
        <p:spPr>
          <a:xfrm>
            <a:off x="10317946" y="4694203"/>
            <a:ext cx="172331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Mark Kac</a:t>
            </a:r>
          </a:p>
        </p:txBody>
      </p:sp>
      <p:sp>
        <p:nvSpPr>
          <p:cNvPr id="248" name="Shape 248"/>
          <p:cNvSpPr/>
          <p:nvPr/>
        </p:nvSpPr>
        <p:spPr>
          <a:xfrm>
            <a:off x="6336240" y="8979425"/>
            <a:ext cx="273981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Stanislaw Ulam</a:t>
            </a:r>
          </a:p>
        </p:txBody>
      </p:sp>
      <p:pic>
        <p:nvPicPr>
          <p:cNvPr id="249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01572" y="5737611"/>
            <a:ext cx="1956066" cy="2905048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9724959" y="8972550"/>
            <a:ext cx="290929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Stanisław Mazur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body" idx="1"/>
          </p:nvPr>
        </p:nvSpPr>
        <p:spPr>
          <a:xfrm>
            <a:off x="1213043" y="666206"/>
            <a:ext cx="9146938" cy="30909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El problema de flotación de Ulam</a:t>
            </a:r>
            <a:endParaRPr b="1" sz="4000"/>
          </a:p>
          <a:p>
            <a:pPr lvl="0">
              <a:spcBef>
                <a:spcPts val="4200"/>
              </a:spcBef>
              <a:defRPr sz="1800"/>
            </a:pPr>
            <a:r>
              <a:rPr sz="5000"/>
              <a:t>                 </a:t>
            </a:r>
          </a:p>
        </p:txBody>
      </p:sp>
      <p:sp>
        <p:nvSpPr>
          <p:cNvPr id="253" name="Shape 2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254" name="Shape 254"/>
          <p:cNvSpPr/>
          <p:nvPr/>
        </p:nvSpPr>
        <p:spPr>
          <a:xfrm>
            <a:off x="2866135" y="2435876"/>
            <a:ext cx="528062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4000"/>
              <a:t>Es el mismo problema!</a:t>
            </a:r>
          </a:p>
        </p:txBody>
      </p:sp>
      <p:pic>
        <p:nvPicPr>
          <p:cNvPr id="255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231" y="4347248"/>
            <a:ext cx="2806756" cy="2806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6462" y="4057923"/>
            <a:ext cx="4412438" cy="3385405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941937" y="8220195"/>
            <a:ext cx="934797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3000"/>
              <a:t>(en 3D el problema de flotación de Ulam sigue abierto)</a:t>
            </a:r>
          </a:p>
        </p:txBody>
      </p:sp>
      <p:sp>
        <p:nvSpPr>
          <p:cNvPr id="258" name="Shape 258"/>
          <p:cNvSpPr/>
          <p:nvPr/>
        </p:nvSpPr>
        <p:spPr>
          <a:xfrm>
            <a:off x="876469" y="7331499"/>
            <a:ext cx="395431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4000"/>
              <a:t>curvas ambiguas</a:t>
            </a:r>
          </a:p>
        </p:txBody>
      </p:sp>
      <p:sp>
        <p:nvSpPr>
          <p:cNvPr id="259" name="Shape 259"/>
          <p:cNvSpPr/>
          <p:nvPr/>
        </p:nvSpPr>
        <p:spPr>
          <a:xfrm>
            <a:off x="6642268" y="7331499"/>
            <a:ext cx="44070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4000"/>
              <a:t>cuerpo de flotación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body" idx="1"/>
          </p:nvPr>
        </p:nvSpPr>
        <p:spPr>
          <a:xfrm>
            <a:off x="1213043" y="666206"/>
            <a:ext cx="9146938" cy="877184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r>
              <a:rPr b="1" sz="4000"/>
              <a:t>Referencias</a:t>
            </a:r>
            <a:endParaRPr b="1" sz="4000"/>
          </a:p>
          <a:p>
            <a:pPr lvl="0" defTabSz="457200">
              <a:spcBef>
                <a:spcPts val="1200"/>
              </a:spcBef>
              <a:defRPr sz="1800"/>
            </a:pPr>
            <a:endParaRPr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r>
              <a:rPr sz="3000">
                <a:latin typeface="Times"/>
                <a:ea typeface="Times"/>
                <a:cs typeface="Times"/>
                <a:sym typeface="Times"/>
              </a:rPr>
              <a:t>- R. Foote, M. Levi and S .Tabachnikov:</a:t>
            </a:r>
            <a:br>
              <a:rPr sz="3000">
                <a:latin typeface="Times"/>
                <a:ea typeface="Times"/>
                <a:cs typeface="Times"/>
                <a:sym typeface="Times"/>
              </a:rPr>
            </a:br>
            <a:r>
              <a:rPr i="1" sz="3000">
                <a:latin typeface="Times"/>
                <a:ea typeface="Times"/>
                <a:cs typeface="Times"/>
                <a:sym typeface="Times"/>
              </a:rPr>
              <a:t>Tractrices, Bicycle Tire Tracks, Hatchet Planimeters, and a 100-year-old Conjecture</a:t>
            </a:r>
            <a:r>
              <a:rPr sz="3000">
                <a:latin typeface="Times"/>
                <a:ea typeface="Times"/>
                <a:cs typeface="Times"/>
                <a:sym typeface="Times"/>
              </a:rPr>
              <a:t>, </a:t>
            </a:r>
            <a:endParaRPr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r>
              <a:rPr sz="3000">
                <a:latin typeface="Times"/>
                <a:ea typeface="Times"/>
                <a:cs typeface="Times"/>
                <a:sym typeface="Times"/>
              </a:rPr>
              <a:t>The American Mathematical Monthly, Vol. 120, No. 3 (March 2013), pp. 199-216 </a:t>
            </a:r>
            <a:endParaRPr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endParaRPr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r>
              <a:rPr sz="3000">
                <a:latin typeface="Times"/>
                <a:ea typeface="Times"/>
                <a:cs typeface="Times"/>
                <a:sym typeface="Times"/>
              </a:rPr>
              <a:t>- F. Wegner:</a:t>
            </a:r>
            <a:endParaRPr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r>
              <a:rPr sz="3000">
                <a:latin typeface="Times"/>
                <a:ea typeface="Times"/>
                <a:cs typeface="Times"/>
                <a:sym typeface="Times"/>
              </a:rPr>
              <a:t> </a:t>
            </a:r>
            <a:r>
              <a:rPr i="1" sz="3000">
                <a:latin typeface="Times"/>
                <a:ea typeface="Times"/>
                <a:cs typeface="Times"/>
                <a:sym typeface="Times"/>
              </a:rPr>
              <a:t>Three Problems - One Solution,</a:t>
            </a:r>
            <a:endParaRPr i="1" sz="3000">
              <a:latin typeface="Times"/>
              <a:ea typeface="Times"/>
              <a:cs typeface="Times"/>
              <a:sym typeface="Times"/>
            </a:endParaRPr>
          </a:p>
          <a:p>
            <a:pPr lvl="0" defTabSz="457200">
              <a:spcBef>
                <a:spcPts val="1200"/>
              </a:spcBef>
              <a:defRPr sz="1800"/>
            </a:pPr>
            <a:r>
              <a:rPr sz="3000" u="sng">
                <a:latin typeface="Times"/>
                <a:ea typeface="Times"/>
                <a:cs typeface="Times"/>
                <a:sym typeface="Times"/>
                <a:hlinkClick r:id="rId2" invalidUrl="" action="" tgtFrame="" tooltip="" history="1" highlightClick="0" endSnd="0"/>
              </a:rPr>
              <a:t>http://www.thphys.uni-heidelberg.de/~wegner/Fl2mvs/Movies.html</a:t>
            </a:r>
          </a:p>
        </p:txBody>
      </p:sp>
      <p:sp>
        <p:nvSpPr>
          <p:cNvPr id="262" name="Shape 26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body" idx="1"/>
          </p:nvPr>
        </p:nvSpPr>
        <p:spPr>
          <a:xfrm>
            <a:off x="1213043" y="666206"/>
            <a:ext cx="9146938" cy="877184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4200"/>
              </a:spcBef>
              <a:defRPr sz="1800"/>
            </a:pPr>
            <a:endParaRPr b="1" sz="4000"/>
          </a:p>
          <a:p>
            <a:pPr lvl="0">
              <a:spcBef>
                <a:spcPts val="4200"/>
              </a:spcBef>
              <a:defRPr sz="1800"/>
            </a:pPr>
            <a:endParaRPr b="1" sz="4000"/>
          </a:p>
          <a:p>
            <a:pPr lvl="0" algn="ctr">
              <a:spcBef>
                <a:spcPts val="4200"/>
              </a:spcBef>
              <a:defRPr sz="1800"/>
            </a:pPr>
            <a:r>
              <a:rPr b="1" sz="4000"/>
              <a:t>¡GRACIAS!</a:t>
            </a:r>
          </a:p>
        </p:txBody>
      </p:sp>
      <p:sp>
        <p:nvSpPr>
          <p:cNvPr id="265" name="Shape 2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26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2400" y="4667192"/>
            <a:ext cx="2808225" cy="3613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body" idx="1"/>
          </p:nvPr>
        </p:nvSpPr>
        <p:spPr>
          <a:xfrm>
            <a:off x="1147176" y="6993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Respuesta: ATRAS!  </a:t>
            </a:r>
            <a:r>
              <a:rPr sz="4000"/>
              <a:t>(típicamente)</a:t>
            </a: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  <a:p>
            <a:pPr lvl="0">
              <a:defRPr sz="1800"/>
            </a:pPr>
            <a:endParaRPr sz="4000"/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35" name="Shape 35"/>
          <p:cNvSpPr/>
          <p:nvPr/>
        </p:nvSpPr>
        <p:spPr>
          <a:xfrm>
            <a:off x="9574993" y="225875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3049" y="2671232"/>
            <a:ext cx="9649968" cy="4599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xfrm>
            <a:off x="1147176" y="699340"/>
            <a:ext cx="10081714" cy="835492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Respuesta: ATRAS!  </a:t>
            </a:r>
            <a:r>
              <a:rPr sz="4000"/>
              <a:t>(típicamente)</a:t>
            </a:r>
            <a:endParaRPr sz="4000"/>
          </a:p>
          <a:p>
            <a:pPr lvl="0">
              <a:defRPr sz="1800"/>
            </a:pPr>
            <a:endParaRPr sz="4000"/>
          </a:p>
          <a:p>
            <a:pPr lvl="0" algn="ctr">
              <a:defRPr sz="1800"/>
            </a:pPr>
            <a:r>
              <a:rPr sz="7000"/>
              <a:t>¿Porqué?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0" name="Shape 40"/>
          <p:cNvSpPr/>
          <p:nvPr/>
        </p:nvSpPr>
        <p:spPr>
          <a:xfrm>
            <a:off x="9574993" y="225875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4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1875" y="4521958"/>
            <a:ext cx="7721050" cy="3680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4" name="Shape 44"/>
          <p:cNvSpPr/>
          <p:nvPr/>
        </p:nvSpPr>
        <p:spPr>
          <a:xfrm>
            <a:off x="1221953" y="1210733"/>
            <a:ext cx="10560894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Cuando pedaleamos una bici, el movimiento del pedal </a:t>
            </a:r>
            <a:r>
              <a:rPr b="1" sz="4000">
                <a:latin typeface="Lucida Grande"/>
                <a:ea typeface="Lucida Grande"/>
                <a:cs typeface="Lucida Grande"/>
                <a:sym typeface="Lucida Grande"/>
              </a:rPr>
              <a:t>relativo al piso </a:t>
            </a: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es una combinación de</a:t>
            </a:r>
          </a:p>
        </p:txBody>
      </p:sp>
      <p:sp>
        <p:nvSpPr>
          <p:cNvPr id="45" name="Shape 45"/>
          <p:cNvSpPr/>
          <p:nvPr/>
        </p:nvSpPr>
        <p:spPr>
          <a:xfrm>
            <a:off x="1473737" y="5001683"/>
            <a:ext cx="1270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endParaRPr sz="4000"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1221953" y="3404658"/>
            <a:ext cx="10560894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- </a:t>
            </a:r>
            <a:r>
              <a:rPr b="1" sz="4000">
                <a:latin typeface="Lucida Grande"/>
                <a:ea typeface="Lucida Grande"/>
                <a:cs typeface="Lucida Grande"/>
                <a:sym typeface="Lucida Grande"/>
              </a:rPr>
              <a:t>rotación</a:t>
            </a: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 (del pedal con respecto a la  bici)</a:t>
            </a:r>
          </a:p>
        </p:txBody>
      </p:sp>
      <p:sp>
        <p:nvSpPr>
          <p:cNvPr id="47" name="Shape 47"/>
          <p:cNvSpPr/>
          <p:nvPr/>
        </p:nvSpPr>
        <p:spPr>
          <a:xfrm>
            <a:off x="1221953" y="5179483"/>
            <a:ext cx="10560894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- </a:t>
            </a:r>
            <a:r>
              <a:rPr b="1" sz="4000">
                <a:latin typeface="Lucida Grande"/>
                <a:ea typeface="Lucida Grande"/>
                <a:cs typeface="Lucida Grande"/>
                <a:sym typeface="Lucida Grande"/>
              </a:rPr>
              <a:t>translación</a:t>
            </a:r>
            <a:r>
              <a:rPr sz="4000">
                <a:latin typeface="Lucida Grande"/>
                <a:ea typeface="Lucida Grande"/>
                <a:cs typeface="Lucida Grande"/>
                <a:sym typeface="Lucida Grande"/>
              </a:rPr>
              <a:t> (de la bici con respecto al piso)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pic>
        <p:nvPicPr>
          <p:cNvPr id="5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8666" y="929216"/>
            <a:ext cx="2540001" cy="278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1883" y="3763026"/>
            <a:ext cx="3713567" cy="287182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1224205" y="7778750"/>
            <a:ext cx="91170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700">
                <a:solidFill>
                  <a:srgbClr val="0365C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700">
                <a:solidFill>
                  <a:srgbClr val="0365C0"/>
                </a:solidFill>
              </a:rPr>
              <a:t>¿Qué efecto  es más grande? </a:t>
            </a:r>
          </a:p>
        </p:txBody>
      </p:sp>
      <p:sp>
        <p:nvSpPr>
          <p:cNvPr id="53" name="Shape 53"/>
          <p:cNvSpPr/>
          <p:nvPr/>
        </p:nvSpPr>
        <p:spPr>
          <a:xfrm>
            <a:off x="1507678" y="1970616"/>
            <a:ext cx="2267844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b="0" sz="1800"/>
            </a:pPr>
            <a:r>
              <a:rPr b="1" sz="4000"/>
              <a:t>rotación</a:t>
            </a:r>
          </a:p>
        </p:txBody>
      </p:sp>
      <p:sp>
        <p:nvSpPr>
          <p:cNvPr id="54" name="Shape 54"/>
          <p:cNvSpPr/>
          <p:nvPr/>
        </p:nvSpPr>
        <p:spPr>
          <a:xfrm>
            <a:off x="1432346" y="4527549"/>
            <a:ext cx="302810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4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b="0" sz="1800"/>
            </a:pPr>
            <a:r>
              <a:rPr b="1" sz="4000"/>
              <a:t>translación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Num" sz="quarter" idx="2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57" name="Shape 57"/>
          <p:cNvSpPr/>
          <p:nvPr/>
        </p:nvSpPr>
        <p:spPr>
          <a:xfrm>
            <a:off x="10055425" y="3285889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pic>
        <p:nvPicPr>
          <p:cNvPr id="58" name="cycloid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30698" y="3159931"/>
            <a:ext cx="9511978" cy="1521917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442978" y="3647839"/>
            <a:ext cx="144054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3000"/>
              <a:t>Común</a:t>
            </a:r>
          </a:p>
        </p:txBody>
      </p:sp>
      <p:pic>
        <p:nvPicPr>
          <p:cNvPr id="60" name="cycloidc.gif"/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530057" y="5506725"/>
            <a:ext cx="9513259" cy="1522123"/>
          </a:xfrm>
          <a:prstGeom prst="rect">
            <a:avLst/>
          </a:prstGeom>
        </p:spPr>
      </p:pic>
      <p:sp>
        <p:nvSpPr>
          <p:cNvPr id="61" name="Shape 61"/>
          <p:cNvSpPr/>
          <p:nvPr/>
        </p:nvSpPr>
        <p:spPr>
          <a:xfrm>
            <a:off x="442978" y="5994736"/>
            <a:ext cx="176536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3000"/>
              <a:t>Acortada</a:t>
            </a:r>
          </a:p>
        </p:txBody>
      </p:sp>
      <p:pic>
        <p:nvPicPr>
          <p:cNvPr id="62" name="cycloidp.gif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559302" y="7483823"/>
            <a:ext cx="9511978" cy="1750469"/>
          </a:xfrm>
          <a:prstGeom prst="rect">
            <a:avLst/>
          </a:prstGeom>
        </p:spPr>
      </p:pic>
      <p:sp>
        <p:nvSpPr>
          <p:cNvPr id="63" name="Shape 63"/>
          <p:cNvSpPr/>
          <p:nvPr/>
        </p:nvSpPr>
        <p:spPr>
          <a:xfrm>
            <a:off x="442978" y="8086003"/>
            <a:ext cx="175178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/>
            </a:pPr>
            <a:r>
              <a:rPr sz="3000"/>
              <a:t>Alargada</a:t>
            </a:r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xfrm>
            <a:off x="1401176" y="597740"/>
            <a:ext cx="9511977" cy="236233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b="1" sz="4000"/>
              <a:t>Rotación + Translación = Cicloide </a:t>
            </a:r>
            <a:endParaRPr b="1" sz="4000"/>
          </a:p>
          <a:p>
            <a:pPr lvl="0">
              <a:defRPr sz="1800"/>
            </a:pPr>
            <a:endParaRPr b="1" sz="4000"/>
          </a:p>
          <a:p>
            <a:pPr lvl="0">
              <a:defRPr sz="1800"/>
            </a:pPr>
            <a:r>
              <a:rPr b="1" sz="4000"/>
              <a:t>Hay 3 tipos: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mediacall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video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