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304" r:id="rId4"/>
    <p:sldId id="305" r:id="rId5"/>
    <p:sldId id="306" r:id="rId6"/>
    <p:sldId id="307" r:id="rId7"/>
    <p:sldId id="262" r:id="rId8"/>
    <p:sldId id="278" r:id="rId9"/>
    <p:sldId id="257" r:id="rId10"/>
    <p:sldId id="260" r:id="rId11"/>
    <p:sldId id="261" r:id="rId12"/>
    <p:sldId id="271" r:id="rId13"/>
    <p:sldId id="258" r:id="rId14"/>
    <p:sldId id="259" r:id="rId15"/>
    <p:sldId id="270" r:id="rId16"/>
    <p:sldId id="272" r:id="rId17"/>
    <p:sldId id="274" r:id="rId18"/>
    <p:sldId id="308" r:id="rId19"/>
    <p:sldId id="265" r:id="rId20"/>
    <p:sldId id="315" r:id="rId21"/>
    <p:sldId id="266" r:id="rId22"/>
    <p:sldId id="314" r:id="rId23"/>
    <p:sldId id="267" r:id="rId24"/>
    <p:sldId id="316" r:id="rId25"/>
    <p:sldId id="320" r:id="rId26"/>
    <p:sldId id="317" r:id="rId27"/>
    <p:sldId id="310" r:id="rId28"/>
    <p:sldId id="311" r:id="rId29"/>
    <p:sldId id="312" r:id="rId30"/>
    <p:sldId id="318" r:id="rId31"/>
    <p:sldId id="319" r:id="rId32"/>
    <p:sldId id="321" r:id="rId33"/>
    <p:sldId id="268" r:id="rId34"/>
    <p:sldId id="269" r:id="rId35"/>
    <p:sldId id="294" r:id="rId36"/>
    <p:sldId id="279" r:id="rId37"/>
    <p:sldId id="280" r:id="rId38"/>
    <p:sldId id="281" r:id="rId39"/>
    <p:sldId id="282" r:id="rId4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757F-E741-4683-A442-6412383D450B}" type="datetimeFigureOut">
              <a:rPr lang="es-MX" smtClean="0"/>
              <a:t>12/05/2014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2725-67F0-4BF7-BBDD-320FC19943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590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757F-E741-4683-A442-6412383D450B}" type="datetimeFigureOut">
              <a:rPr lang="es-MX" smtClean="0"/>
              <a:t>12/05/2014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2725-67F0-4BF7-BBDD-320FC19943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625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757F-E741-4683-A442-6412383D450B}" type="datetimeFigureOut">
              <a:rPr lang="es-MX" smtClean="0"/>
              <a:t>12/05/2014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2725-67F0-4BF7-BBDD-320FC19943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84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757F-E741-4683-A442-6412383D450B}" type="datetimeFigureOut">
              <a:rPr lang="es-MX" smtClean="0"/>
              <a:t>12/05/2014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2725-67F0-4BF7-BBDD-320FC19943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736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757F-E741-4683-A442-6412383D450B}" type="datetimeFigureOut">
              <a:rPr lang="es-MX" smtClean="0"/>
              <a:t>12/05/2014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2725-67F0-4BF7-BBDD-320FC19943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25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757F-E741-4683-A442-6412383D450B}" type="datetimeFigureOut">
              <a:rPr lang="es-MX" smtClean="0"/>
              <a:t>12/05/2014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2725-67F0-4BF7-BBDD-320FC19943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469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757F-E741-4683-A442-6412383D450B}" type="datetimeFigureOut">
              <a:rPr lang="es-MX" smtClean="0"/>
              <a:t>12/05/2014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2725-67F0-4BF7-BBDD-320FC19943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787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757F-E741-4683-A442-6412383D450B}" type="datetimeFigureOut">
              <a:rPr lang="es-MX" smtClean="0"/>
              <a:t>12/05/2014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2725-67F0-4BF7-BBDD-320FC19943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019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757F-E741-4683-A442-6412383D450B}" type="datetimeFigureOut">
              <a:rPr lang="es-MX" smtClean="0"/>
              <a:t>12/05/2014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2725-67F0-4BF7-BBDD-320FC19943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01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757F-E741-4683-A442-6412383D450B}" type="datetimeFigureOut">
              <a:rPr lang="es-MX" smtClean="0"/>
              <a:t>12/05/2014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2725-67F0-4BF7-BBDD-320FC19943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64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757F-E741-4683-A442-6412383D450B}" type="datetimeFigureOut">
              <a:rPr lang="es-MX" smtClean="0"/>
              <a:t>12/05/2014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2725-67F0-4BF7-BBDD-320FC19943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59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A757F-E741-4683-A442-6412383D450B}" type="datetimeFigureOut">
              <a:rPr lang="es-MX" smtClean="0"/>
              <a:t>12/05/2014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2725-67F0-4BF7-BBDD-320FC199435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485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6517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Las </a:t>
            </a:r>
            <a:r>
              <a:rPr lang="en-US" sz="6600" b="1" dirty="0" err="1" smtClean="0"/>
              <a:t>Mathemáticas</a:t>
            </a:r>
            <a:r>
              <a:rPr lang="en-US" sz="6600" b="1" dirty="0" smtClean="0"/>
              <a:t> de</a:t>
            </a:r>
            <a:br>
              <a:rPr lang="en-US" sz="6600" b="1" dirty="0" smtClean="0"/>
            </a:br>
            <a:r>
              <a:rPr lang="en-US" sz="6600" b="1" dirty="0" err="1" smtClean="0"/>
              <a:t>Búsqueda</a:t>
            </a:r>
            <a:r>
              <a:rPr lang="en-US" sz="6600" b="1" dirty="0" smtClean="0"/>
              <a:t> en Internet</a:t>
            </a:r>
            <a:endParaRPr lang="es-MX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334000"/>
            <a:ext cx="6400800" cy="1219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Gil </a:t>
            </a:r>
            <a:r>
              <a:rPr lang="en-US" b="1" dirty="0" err="1" smtClean="0">
                <a:solidFill>
                  <a:schemeClr val="tx1"/>
                </a:solidFill>
              </a:rPr>
              <a:t>Bor</a:t>
            </a:r>
            <a:r>
              <a:rPr lang="en-US" b="1" dirty="0" smtClean="0">
                <a:solidFill>
                  <a:schemeClr val="tx1"/>
                </a:solidFill>
              </a:rPr>
              <a:t>, CIMAT</a:t>
            </a:r>
          </a:p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gil@cimat.mx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9624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219200"/>
          </a:xfrm>
        </p:spPr>
        <p:txBody>
          <a:bodyPr anchor="t">
            <a:noAutofit/>
          </a:bodyPr>
          <a:lstStyle/>
          <a:p>
            <a:pPr algn="l"/>
            <a:r>
              <a:rPr lang="en-US" sz="6600" b="1" dirty="0" err="1" smtClean="0"/>
              <a:t>Información</a:t>
            </a:r>
            <a:endParaRPr lang="es-MX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685800" y="2286000"/>
                <a:ext cx="7924800" cy="396240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5400" b="1" dirty="0" smtClean="0"/>
                  <a:t>1 MB = 1000 KB =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libro</a:t>
                </a:r>
                <a:endParaRPr lang="es-MX" b="1" dirty="0" smtClean="0"/>
              </a:p>
              <a:p>
                <a:pPr algn="l"/>
                <a:r>
                  <a:rPr lang="en-US" sz="5400" b="1" dirty="0" smtClean="0"/>
                  <a:t>1 GB = 1000 MB =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libros</a:t>
                </a:r>
              </a:p>
              <a:p>
                <a:pPr algn="l"/>
                <a:r>
                  <a:rPr lang="en-US" sz="5400" b="1" dirty="0" smtClean="0"/>
                  <a:t>1 TB = 1000 GB =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libros</a:t>
                </a:r>
              </a:p>
              <a:p>
                <a:pPr algn="l"/>
                <a:r>
                  <a:rPr lang="en-US" sz="5400" b="1" dirty="0" smtClean="0"/>
                  <a:t>1 PB = 1000 TB =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libros</a:t>
                </a:r>
              </a:p>
              <a:p>
                <a:pPr algn="l"/>
                <a:endParaRPr lang="en-US" sz="5400" b="1" dirty="0" smtClean="0"/>
              </a:p>
              <a:p>
                <a:pPr algn="l"/>
                <a:endParaRPr lang="en-US" sz="5400" b="1" dirty="0" smtClean="0"/>
              </a:p>
              <a:p>
                <a:pPr algn="l"/>
                <a:endParaRPr lang="en-US" sz="5400" b="1" dirty="0" smtClean="0"/>
              </a:p>
              <a:p>
                <a:pPr algn="l"/>
                <a:endParaRPr lang="en-US" sz="5400" b="1" dirty="0" smtClean="0"/>
              </a:p>
              <a:p>
                <a:pPr algn="l"/>
                <a:endParaRPr lang="es-MX" sz="5400" b="1" dirty="0"/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86000"/>
                <a:ext cx="7924800" cy="3962400"/>
              </a:xfrm>
              <a:prstGeom prst="rect">
                <a:avLst/>
              </a:prstGeom>
              <a:blipFill rotWithShape="1">
                <a:blip r:embed="rId2"/>
                <a:stretch>
                  <a:fillRect l="-4154" t="-430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5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219200"/>
          </a:xfrm>
        </p:spPr>
        <p:txBody>
          <a:bodyPr anchor="t">
            <a:noAutofit/>
          </a:bodyPr>
          <a:lstStyle/>
          <a:p>
            <a:pPr algn="l"/>
            <a:r>
              <a:rPr lang="en-US" sz="6600" b="1" dirty="0" err="1" smtClean="0"/>
              <a:t>Información</a:t>
            </a:r>
            <a:endParaRPr lang="es-MX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685800" y="2286000"/>
                <a:ext cx="7924800" cy="396240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5400" b="1" dirty="0" smtClean="0"/>
                  <a:t>1 PB = 1000 TB =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libros</a:t>
                </a:r>
              </a:p>
              <a:p>
                <a:pPr algn="l"/>
                <a:r>
                  <a:rPr lang="en-US" sz="5400" b="1" dirty="0" smtClean="0"/>
                  <a:t>1 EB = 1000 PB =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libros</a:t>
                </a:r>
              </a:p>
              <a:p>
                <a:pPr algn="l"/>
                <a:r>
                  <a:rPr lang="en-US" sz="5400" b="1" dirty="0" smtClean="0"/>
                  <a:t>1 ZB = 1000 EB =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libros</a:t>
                </a:r>
                <a:endParaRPr lang="en-US" b="1" dirty="0" smtClean="0"/>
              </a:p>
              <a:p>
                <a:pPr algn="l"/>
                <a:r>
                  <a:rPr lang="en-US" sz="5400" b="1" dirty="0" smtClean="0"/>
                  <a:t>...</a:t>
                </a:r>
              </a:p>
              <a:p>
                <a:pPr algn="l"/>
                <a:endParaRPr lang="en-US" sz="5400" b="1" dirty="0" smtClean="0"/>
              </a:p>
              <a:p>
                <a:pPr algn="l"/>
                <a:endParaRPr lang="en-US" sz="5400" b="1" dirty="0" smtClean="0"/>
              </a:p>
              <a:p>
                <a:pPr algn="l"/>
                <a:endParaRPr lang="en-US" sz="5400" b="1" dirty="0" smtClean="0"/>
              </a:p>
              <a:p>
                <a:pPr algn="l"/>
                <a:endParaRPr lang="es-MX" sz="5400" b="1" dirty="0"/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86000"/>
                <a:ext cx="7924800" cy="3962400"/>
              </a:xfrm>
              <a:prstGeom prst="rect">
                <a:avLst/>
              </a:prstGeom>
              <a:blipFill rotWithShape="1">
                <a:blip r:embed="rId2"/>
                <a:stretch>
                  <a:fillRect l="-4154" t="-430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0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219200"/>
          </a:xfrm>
        </p:spPr>
        <p:txBody>
          <a:bodyPr anchor="t">
            <a:noAutofit/>
          </a:bodyPr>
          <a:lstStyle/>
          <a:p>
            <a:pPr algn="l"/>
            <a:r>
              <a:rPr lang="en-US" sz="6600" b="1" dirty="0" err="1" smtClean="0"/>
              <a:t>Números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grandes</a:t>
            </a:r>
            <a:r>
              <a:rPr lang="en-US" sz="6600" b="1" dirty="0" smtClean="0"/>
              <a:t> </a:t>
            </a:r>
            <a:endParaRPr lang="es-MX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685800" y="2286000"/>
                <a:ext cx="7924800" cy="320040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b="1" dirty="0" smtClean="0"/>
                  <a:t>Internet: 1 ZB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libros</a:t>
                </a:r>
              </a:p>
              <a:p>
                <a:pPr lvl="0" algn="l">
                  <a:spcBef>
                    <a:spcPts val="0"/>
                  </a:spcBef>
                </a:pPr>
                <a:r>
                  <a:rPr lang="en-US" b="1" dirty="0" err="1" smtClean="0">
                    <a:solidFill>
                      <a:prstClr val="black"/>
                    </a:solidFill>
                    <a:ea typeface="+mn-ea"/>
                    <a:cs typeface="+mn-cs"/>
                  </a:rPr>
                  <a:t>Células</a:t>
                </a:r>
                <a:r>
                  <a:rPr lang="en-US" b="1" dirty="0" smtClean="0">
                    <a:solidFill>
                      <a:prstClr val="black"/>
                    </a:solidFill>
                    <a:ea typeface="+mn-ea"/>
                    <a:cs typeface="+mn-cs"/>
                  </a:rPr>
                  <a:t> en el </a:t>
                </a:r>
                <a:r>
                  <a:rPr lang="en-US" b="1" dirty="0" err="1" smtClean="0">
                    <a:solidFill>
                      <a:prstClr val="black"/>
                    </a:solidFill>
                    <a:ea typeface="+mn-ea"/>
                    <a:cs typeface="+mn-cs"/>
                  </a:rPr>
                  <a:t>cuerpo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endParaRPr lang="en-US" b="1" dirty="0">
                  <a:solidFill>
                    <a:prstClr val="black"/>
                  </a:solidFill>
                  <a:ea typeface="+mn-ea"/>
                  <a:cs typeface="+mn-cs"/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b="1" dirty="0" err="1" smtClean="0">
                    <a:solidFill>
                      <a:prstClr val="black"/>
                    </a:solidFill>
                  </a:rPr>
                  <a:t>Átomos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en el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cuerpo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𝟐𝟖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b="1" dirty="0" smtClean="0">
                    <a:solidFill>
                      <a:prstClr val="black"/>
                    </a:solidFill>
                  </a:rPr>
                  <a:t>Atomos en </a:t>
                </a:r>
                <a:r>
                  <a:rPr lang="en-US" b="1" dirty="0">
                    <a:solidFill>
                      <a:prstClr val="black"/>
                    </a:solidFill>
                  </a:rPr>
                  <a:t>el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universo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𝟖𝟎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endParaRPr lang="en-US" b="1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b="1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1800" b="1" dirty="0">
                  <a:solidFill>
                    <a:prstClr val="black"/>
                  </a:solidFill>
                </a:endParaRPr>
              </a:p>
              <a:p>
                <a:pPr algn="l"/>
                <a:endParaRPr lang="en-US" sz="1800" b="1" dirty="0" smtClean="0"/>
              </a:p>
              <a:p>
                <a:pPr algn="l"/>
                <a:endParaRPr lang="en-US" b="1" dirty="0" smtClean="0"/>
              </a:p>
              <a:p>
                <a:pPr algn="l"/>
                <a:endParaRPr lang="en-US" sz="5400" b="1" dirty="0" smtClean="0"/>
              </a:p>
              <a:p>
                <a:pPr algn="l"/>
                <a:endParaRPr lang="en-US" sz="5400" b="1" dirty="0" smtClean="0"/>
              </a:p>
              <a:p>
                <a:pPr algn="l"/>
                <a:endParaRPr lang="en-US" sz="5400" b="1" dirty="0" smtClean="0"/>
              </a:p>
              <a:p>
                <a:pPr algn="l"/>
                <a:endParaRPr lang="en-US" sz="5400" b="1" dirty="0" smtClean="0"/>
              </a:p>
              <a:p>
                <a:pPr algn="l"/>
                <a:endParaRPr lang="es-MX" sz="5400" b="1" dirty="0"/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86000"/>
                <a:ext cx="7924800" cy="3200400"/>
              </a:xfrm>
              <a:prstGeom prst="rect">
                <a:avLst/>
              </a:prstGeom>
              <a:blipFill rotWithShape="1">
                <a:blip r:embed="rId2"/>
                <a:stretch>
                  <a:fillRect l="-3154" t="-285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2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09600" y="457200"/>
                <a:ext cx="7772400" cy="6172200"/>
              </a:xfrm>
            </p:spPr>
            <p:txBody>
              <a:bodyPr anchor="t">
                <a:noAutofit/>
              </a:bodyPr>
              <a:lstStyle/>
              <a:p>
                <a:pPr algn="l"/>
                <a:r>
                  <a:rPr lang="en-US" sz="6600" b="1" dirty="0" smtClean="0"/>
                  <a:t>Jorge Luis Borges:</a:t>
                </a:r>
                <a:br>
                  <a:rPr lang="en-US" sz="6600" b="1" dirty="0" smtClean="0"/>
                </a:br>
                <a:r>
                  <a:rPr lang="en-US" b="1" dirty="0" smtClean="0"/>
                  <a:t>“La </a:t>
                </a:r>
                <a:r>
                  <a:rPr lang="en-US" b="1" dirty="0" err="1" smtClean="0"/>
                  <a:t>biblioteca</a:t>
                </a:r>
                <a:r>
                  <a:rPr lang="en-US" b="1" dirty="0" smtClean="0"/>
                  <a:t> de Babel” (1941)</a:t>
                </a:r>
                <a:br>
                  <a:rPr lang="en-US" b="1" dirty="0" smtClean="0"/>
                </a:br>
                <a:r>
                  <a:rPr lang="en-US" sz="5400" b="1" dirty="0" smtClean="0"/>
                  <a:t/>
                </a:r>
                <a:br>
                  <a:rPr lang="en-US" sz="5400" b="1" dirty="0" smtClean="0"/>
                </a:b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𝟖𝟎𝟎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𝟎𝟎𝟎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</a:rPr>
                  <a:t>libros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…</a:t>
                </a:r>
                <a:br>
                  <a:rPr lang="en-US" sz="4000" b="1" dirty="0" smtClean="0">
                    <a:solidFill>
                      <a:srgbClr val="FF0000"/>
                    </a:solidFill>
                  </a:rPr>
                </a:br>
                <a:r>
                  <a:rPr lang="en-US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b="1" dirty="0" smtClean="0">
                    <a:solidFill>
                      <a:srgbClr val="FF0000"/>
                    </a:solidFill>
                  </a:rPr>
                </a:br>
                <a:r>
                  <a:rPr lang="en-US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b="1" dirty="0" smtClean="0">
                    <a:solidFill>
                      <a:srgbClr val="FF0000"/>
                    </a:solidFill>
                  </a:rPr>
                </a:br>
                <a:r>
                  <a:rPr lang="en-US" b="1" dirty="0">
                    <a:solidFill>
                      <a:srgbClr val="FF0000"/>
                    </a:solidFill>
                  </a:rPr>
                  <a:t/>
                </a:r>
                <a:br>
                  <a:rPr lang="en-US" b="1" dirty="0">
                    <a:solidFill>
                      <a:srgbClr val="FF0000"/>
                    </a:solidFill>
                  </a:rPr>
                </a:br>
                <a:r>
                  <a:rPr lang="en-US" b="1" dirty="0" smtClean="0">
                    <a:solidFill>
                      <a:srgbClr val="FF0000"/>
                    </a:solidFill>
                  </a:rPr>
                  <a:t>                 </a:t>
                </a:r>
                <a:r>
                  <a:rPr lang="en-US" sz="3600" b="1" dirty="0" smtClean="0"/>
                  <a:t>(1899-1986)</a:t>
                </a:r>
                <a:br>
                  <a:rPr lang="en-US" sz="3600" b="1" dirty="0" smtClean="0"/>
                </a:br>
                <a:endParaRPr lang="es-MX" sz="36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09600" y="457200"/>
                <a:ext cx="7772400" cy="6172200"/>
              </a:xfrm>
              <a:blipFill rotWithShape="1">
                <a:blip r:embed="rId2"/>
                <a:stretch>
                  <a:fillRect l="-5333" t="-335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57" y="2895600"/>
            <a:ext cx="2562533" cy="33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4876800"/>
          </a:xfrm>
        </p:spPr>
        <p:txBody>
          <a:bodyPr anchor="t">
            <a:noAutofit/>
          </a:bodyPr>
          <a:lstStyle/>
          <a:p>
            <a:pPr algn="l"/>
            <a:r>
              <a:rPr lang="es-MX" sz="2800" dirty="0" smtClean="0"/>
              <a:t>“…Cuando se proclamó que la Biblioteca abarcaba todos los libros, la primera impresión fue de extravagante felicidad. Todos los hombres se sintieron señores de un tesoro intacto y secreto. No había problema personal o mundial cuya elocuente solución no existiera… </a:t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…se esperó entonces la aclaración de los misterios básicos de la humanidad…</a:t>
            </a:r>
            <a:br>
              <a:rPr lang="es-MX" sz="2800" dirty="0" smtClean="0"/>
            </a:b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2406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4876800"/>
          </a:xfrm>
        </p:spPr>
        <p:txBody>
          <a:bodyPr anchor="t">
            <a:noAutofit/>
          </a:bodyPr>
          <a:lstStyle/>
          <a:p>
            <a:pPr algn="l"/>
            <a:endParaRPr lang="es-MX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" y="457200"/>
            <a:ext cx="883405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09600" y="457200"/>
                <a:ext cx="7772400" cy="6172200"/>
              </a:xfrm>
            </p:spPr>
            <p:txBody>
              <a:bodyPr anchor="t">
                <a:noAutofit/>
              </a:bodyPr>
              <a:lstStyle/>
              <a:p>
                <a:pPr algn="l"/>
                <a:r>
                  <a:rPr lang="en-US" sz="6600" b="1" dirty="0" smtClean="0"/>
                  <a:t/>
                </a:r>
                <a:br>
                  <a:rPr lang="en-US" sz="6600" b="1" dirty="0" smtClean="0"/>
                </a:br>
                <a:r>
                  <a:rPr lang="en-US" b="1" dirty="0" smtClean="0"/>
                  <a:t>“La </a:t>
                </a:r>
                <a:r>
                  <a:rPr lang="en-US" b="1" dirty="0" err="1" smtClean="0"/>
                  <a:t>biblioteca</a:t>
                </a:r>
                <a:r>
                  <a:rPr lang="en-US" b="1" dirty="0" smtClean="0"/>
                  <a:t> de Babel”</a:t>
                </a:r>
                <a:br>
                  <a:rPr lang="en-US" b="1" dirty="0" smtClean="0"/>
                </a:br>
                <a:r>
                  <a:rPr lang="en-US" sz="5400" b="1" dirty="0" smtClean="0"/>
                  <a:t/>
                </a:r>
                <a:br>
                  <a:rPr lang="en-US" sz="5400" b="1" dirty="0" smtClean="0"/>
                </a:b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𝟖𝟎𝟎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𝟎𝟎𝟎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</a:rPr>
                  <a:t>libros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…</a:t>
                </a:r>
                <a:br>
                  <a:rPr lang="en-US" sz="4000" b="1" dirty="0" smtClean="0">
                    <a:solidFill>
                      <a:srgbClr val="FF0000"/>
                    </a:solidFill>
                  </a:rPr>
                </a:br>
                <a:r>
                  <a:rPr lang="en-US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b="1" dirty="0" smtClean="0">
                    <a:solidFill>
                      <a:srgbClr val="FF0000"/>
                    </a:solidFill>
                  </a:rPr>
                </a:br>
                <a:r>
                  <a:rPr lang="en-US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b="1" dirty="0" smtClean="0">
                    <a:solidFill>
                      <a:srgbClr val="FF0000"/>
                    </a:solidFill>
                  </a:rPr>
                </a:br>
                <a:r>
                  <a:rPr lang="en-US" b="1" dirty="0">
                    <a:solidFill>
                      <a:srgbClr val="FF0000"/>
                    </a:solidFill>
                  </a:rPr>
                  <a:t/>
                </a:r>
                <a:br>
                  <a:rPr lang="en-US" b="1" dirty="0">
                    <a:solidFill>
                      <a:srgbClr val="FF0000"/>
                    </a:solidFill>
                  </a:rPr>
                </a:br>
                <a:r>
                  <a:rPr lang="en-US" b="1" dirty="0" smtClean="0">
                    <a:solidFill>
                      <a:srgbClr val="FF0000"/>
                    </a:solidFill>
                  </a:rPr>
                  <a:t>                 </a:t>
                </a:r>
                <a:endParaRPr lang="es-MX" sz="36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09600" y="457200"/>
                <a:ext cx="7772400" cy="6172200"/>
              </a:xfrm>
              <a:blipFill rotWithShape="1">
                <a:blip r:embed="rId2"/>
                <a:stretch>
                  <a:fillRect l="-313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57" y="2895600"/>
            <a:ext cx="2562533" cy="33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4876800"/>
          </a:xfrm>
        </p:spPr>
        <p:txBody>
          <a:bodyPr anchor="t">
            <a:noAutofit/>
          </a:bodyPr>
          <a:lstStyle/>
          <a:p>
            <a:pPr algn="l"/>
            <a:r>
              <a:rPr lang="es-MX" sz="2800" dirty="0" smtClean="0"/>
              <a:t>…Hay buscadores oficiales, inquisidores… </a:t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>… toman el libro más cercano y lo hojean, en busca de palabras infames. Visiblemente, nadie espera descubrir nada…</a:t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>…A la desaforada esperanza, sucedió, como es natural, una depresión excesiva.” 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5347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2" y="0"/>
            <a:ext cx="7527436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7200" y="1066800"/>
            <a:ext cx="4724400" cy="838200"/>
          </a:xfrm>
          <a:prstGeom prst="ellipse">
            <a:avLst/>
          </a:prstGeom>
          <a:solidFill>
            <a:srgbClr val="FFFF00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4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153400" cy="5562600"/>
          </a:xfrm>
        </p:spPr>
        <p:txBody>
          <a:bodyPr anchor="t">
            <a:noAutofit/>
          </a:bodyPr>
          <a:lstStyle/>
          <a:p>
            <a:pPr algn="l"/>
            <a:r>
              <a:rPr lang="en-US" sz="5400" b="1" dirty="0" err="1" smtClean="0"/>
              <a:t>Búsqueda</a:t>
            </a:r>
            <a:r>
              <a:rPr lang="en-US" sz="5400" b="1" dirty="0" smtClean="0"/>
              <a:t> 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000" b="1" dirty="0" smtClean="0"/>
              <a:t>1. </a:t>
            </a:r>
            <a:r>
              <a:rPr lang="en-US" sz="4000" b="1" dirty="0" err="1" smtClean="0"/>
              <a:t>Rápido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2. </a:t>
            </a:r>
            <a:r>
              <a:rPr lang="en-US" sz="4000" b="1" dirty="0" err="1" smtClean="0"/>
              <a:t>Documentos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/>
              <a:t> </a:t>
            </a:r>
            <a:r>
              <a:rPr lang="en-US" sz="4000" b="1" dirty="0" smtClean="0"/>
              <a:t>   </a:t>
            </a:r>
            <a:r>
              <a:rPr lang="en-US" sz="4000" b="1" dirty="0" err="1" smtClean="0"/>
              <a:t>más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relevantes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 </a:t>
            </a:r>
            <a:r>
              <a:rPr lang="en-US" sz="4000" b="1" dirty="0" smtClean="0"/>
              <a:t>   </a:t>
            </a:r>
            <a:r>
              <a:rPr lang="en-US" sz="4000" b="1" dirty="0" err="1" smtClean="0"/>
              <a:t>primeros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5400" b="1" dirty="0" smtClean="0"/>
              <a:t>               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13844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2" y="0"/>
            <a:ext cx="7527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2514600"/>
            <a:ext cx="1600200" cy="533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153400" cy="5562600"/>
          </a:xfrm>
        </p:spPr>
        <p:txBody>
          <a:bodyPr anchor="t">
            <a:noAutofit/>
          </a:bodyPr>
          <a:lstStyle/>
          <a:p>
            <a:pPr algn="l"/>
            <a:r>
              <a:rPr lang="en-US" sz="5400" b="1" dirty="0" err="1" smtClean="0"/>
              <a:t>Búsqueda</a:t>
            </a:r>
            <a:r>
              <a:rPr lang="en-US" sz="5400" b="1" dirty="0" smtClean="0"/>
              <a:t> 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000" b="1" dirty="0" smtClean="0"/>
              <a:t>1. </a:t>
            </a:r>
            <a:r>
              <a:rPr lang="en-US" sz="4000" b="1" dirty="0" err="1" smtClean="0"/>
              <a:t>Rápido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2. </a:t>
            </a:r>
            <a:r>
              <a:rPr lang="en-US" sz="4000" b="1" dirty="0" err="1" smtClean="0"/>
              <a:t>Documentos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/>
              <a:t> </a:t>
            </a:r>
            <a:r>
              <a:rPr lang="en-US" sz="4000" b="1" dirty="0" smtClean="0"/>
              <a:t>   </a:t>
            </a:r>
            <a:r>
              <a:rPr lang="en-US" sz="4000" b="1" dirty="0" err="1" smtClean="0"/>
              <a:t>más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relevantes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 </a:t>
            </a:r>
            <a:r>
              <a:rPr lang="en-US" sz="4000" b="1" dirty="0" smtClean="0"/>
              <a:t>   </a:t>
            </a:r>
            <a:r>
              <a:rPr lang="en-US" sz="4000" b="1" dirty="0" err="1" smtClean="0"/>
              <a:t>primeros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5400" b="1" dirty="0" smtClean="0"/>
              <a:t>               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16842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4876800"/>
          </a:xfrm>
        </p:spPr>
        <p:txBody>
          <a:bodyPr anchor="t">
            <a:noAutofit/>
          </a:bodyPr>
          <a:lstStyle/>
          <a:p>
            <a:pPr algn="l"/>
            <a:r>
              <a:rPr lang="en-US" sz="5400" b="1" dirty="0" err="1" smtClean="0"/>
              <a:t>Rápido</a:t>
            </a:r>
            <a:r>
              <a:rPr lang="en-US" sz="5400" b="1" dirty="0" smtClean="0"/>
              <a:t>:</a:t>
            </a:r>
            <a:r>
              <a:rPr lang="en-US" sz="5400" b="1" dirty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4800" b="1" dirty="0" smtClean="0"/>
              <a:t>1. </a:t>
            </a:r>
            <a:r>
              <a:rPr lang="en-US" sz="4800" b="1" dirty="0" err="1" smtClean="0"/>
              <a:t>Índice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invertido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2. </a:t>
            </a:r>
            <a:r>
              <a:rPr lang="en-US" sz="4800" b="1" dirty="0" err="1" smtClean="0"/>
              <a:t>Muchas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computadoras</a:t>
            </a:r>
            <a:r>
              <a:rPr lang="en-US" sz="4800" b="1" dirty="0" smtClean="0"/>
              <a:t>…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35004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71600" y="2590800"/>
            <a:ext cx="4191000" cy="838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4876800"/>
          </a:xfrm>
        </p:spPr>
        <p:txBody>
          <a:bodyPr anchor="t">
            <a:noAutofit/>
          </a:bodyPr>
          <a:lstStyle/>
          <a:p>
            <a:pPr algn="l"/>
            <a:r>
              <a:rPr lang="en-US" sz="5400" b="1" dirty="0" err="1" smtClean="0"/>
              <a:t>Rápido</a:t>
            </a:r>
            <a:r>
              <a:rPr lang="en-US" sz="5400" b="1" dirty="0" smtClean="0"/>
              <a:t>:</a:t>
            </a:r>
            <a:r>
              <a:rPr lang="en-US" sz="5400" b="1" dirty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4800" b="1" dirty="0" smtClean="0"/>
              <a:t>1. </a:t>
            </a:r>
            <a:r>
              <a:rPr lang="en-US" sz="4800" b="1" dirty="0" err="1" smtClean="0"/>
              <a:t>Índice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invertido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2. </a:t>
            </a:r>
            <a:r>
              <a:rPr lang="en-US" sz="4800" b="1" dirty="0" err="1" smtClean="0"/>
              <a:t>Muchas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computadoras</a:t>
            </a:r>
            <a:r>
              <a:rPr lang="en-US" sz="4800" b="1" dirty="0" smtClean="0"/>
              <a:t>…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14420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381000"/>
            <a:ext cx="7162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Índice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Invertido</a:t>
            </a:r>
            <a:endParaRPr lang="en-US" sz="4400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72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840" y="1295400"/>
            <a:ext cx="6512560" cy="3518297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 err="1" smtClean="0"/>
              <a:t>Página</a:t>
            </a:r>
            <a:r>
              <a:rPr lang="en-US" sz="3200" dirty="0" smtClean="0"/>
              <a:t> 1: “</a:t>
            </a:r>
            <a:r>
              <a:rPr lang="en-US" sz="3200" dirty="0" err="1" smtClean="0"/>
              <a:t>Eso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lo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" </a:t>
            </a:r>
            <a:br>
              <a:rPr lang="en-US" sz="3200" dirty="0" smtClean="0"/>
            </a:br>
            <a:r>
              <a:rPr lang="en-US" sz="3200" dirty="0" err="1"/>
              <a:t>Página</a:t>
            </a:r>
            <a:r>
              <a:rPr lang="en-US" sz="3200" dirty="0"/>
              <a:t> </a:t>
            </a:r>
            <a:r>
              <a:rPr lang="en-US" sz="3200" dirty="0" smtClean="0"/>
              <a:t>2: “Que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eso</a:t>
            </a:r>
            <a:r>
              <a:rPr lang="en-US" sz="3200" dirty="0" smtClean="0"/>
              <a:t>" </a:t>
            </a:r>
            <a:br>
              <a:rPr lang="en-US" sz="3200" dirty="0" smtClean="0"/>
            </a:br>
            <a:r>
              <a:rPr lang="en-US" sz="3200" dirty="0" err="1"/>
              <a:t>Página</a:t>
            </a:r>
            <a:r>
              <a:rPr lang="en-US" sz="3200" dirty="0"/>
              <a:t> </a:t>
            </a:r>
            <a:r>
              <a:rPr lang="en-US" sz="3200" dirty="0" smtClean="0"/>
              <a:t>3: “Es </a:t>
            </a:r>
            <a:r>
              <a:rPr lang="en-US" sz="3200" dirty="0" err="1" smtClean="0"/>
              <a:t>una</a:t>
            </a:r>
            <a:r>
              <a:rPr lang="en-US" sz="3200" dirty="0" smtClean="0"/>
              <a:t> mariposa“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s-MX" sz="3200" dirty="0" smtClean="0"/>
              <a:t>“eso": {1,2} </a:t>
            </a:r>
            <a:br>
              <a:rPr lang="es-MX" sz="3200" dirty="0" smtClean="0"/>
            </a:br>
            <a:r>
              <a:rPr lang="es-MX" sz="3200" dirty="0" smtClean="0"/>
              <a:t>“es":   {1,2,3} </a:t>
            </a:r>
            <a:br>
              <a:rPr lang="es-MX" sz="3200" dirty="0" smtClean="0"/>
            </a:br>
            <a:r>
              <a:rPr lang="es-MX" sz="3200" dirty="0" smtClean="0"/>
              <a:t>“lo":    {1} </a:t>
            </a:r>
            <a:r>
              <a:rPr lang="es-MX" sz="3600" dirty="0" smtClean="0"/>
              <a:t/>
            </a:r>
            <a:br>
              <a:rPr lang="es-MX" sz="3600" dirty="0" smtClean="0"/>
            </a:br>
            <a:endParaRPr lang="es-MX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01720" y="3276600"/>
            <a:ext cx="495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“que":           {1,2} </a:t>
            </a:r>
            <a:br>
              <a:rPr lang="es-MX" sz="3200" dirty="0" smtClean="0"/>
            </a:br>
            <a:r>
              <a:rPr lang="es-MX" sz="3200" dirty="0" smtClean="0"/>
              <a:t>“una":           {3}</a:t>
            </a:r>
            <a:br>
              <a:rPr lang="es-MX" sz="3200" dirty="0" smtClean="0"/>
            </a:br>
            <a:r>
              <a:rPr lang="es-MX" sz="3200" dirty="0" smtClean="0"/>
              <a:t>“mariposa": {3}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s-MX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029200"/>
            <a:ext cx="7162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Ejemplo</a:t>
            </a:r>
            <a:r>
              <a:rPr lang="en-US" sz="3200" dirty="0" smtClean="0"/>
              <a:t>:  </a:t>
            </a:r>
            <a:r>
              <a:rPr lang="en-US" sz="3200" dirty="0" err="1" smtClean="0"/>
              <a:t>buscar</a:t>
            </a:r>
            <a:r>
              <a:rPr lang="en-US" sz="3200" dirty="0" smtClean="0"/>
              <a:t> </a:t>
            </a:r>
            <a:r>
              <a:rPr lang="en-US" sz="3200" b="1" dirty="0" smtClean="0"/>
              <a:t>“</a:t>
            </a:r>
            <a:r>
              <a:rPr lang="en-US" sz="3200" b="1" dirty="0" err="1" smtClean="0"/>
              <a:t>Que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eso</a:t>
            </a:r>
            <a:r>
              <a:rPr lang="en-US" sz="3200" b="1" dirty="0" smtClean="0"/>
              <a:t>”</a:t>
            </a:r>
          </a:p>
          <a:p>
            <a:r>
              <a:rPr lang="es-MX" sz="3200" dirty="0" smtClean="0"/>
              <a:t>{1,2} ∩ {1,2,3}  ∩ {1,2} = {1,2}</a:t>
            </a:r>
            <a:endParaRPr lang="en-US" sz="3200" b="1" dirty="0" smtClean="0"/>
          </a:p>
          <a:p>
            <a:endParaRPr lang="es-MX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7520" y="3124200"/>
            <a:ext cx="807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7520" y="4953000"/>
            <a:ext cx="807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381000"/>
            <a:ext cx="7162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Índice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Invertido</a:t>
            </a:r>
            <a:endParaRPr lang="en-US" sz="4400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50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71600" y="2590800"/>
            <a:ext cx="4191000" cy="838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4876800"/>
          </a:xfrm>
        </p:spPr>
        <p:txBody>
          <a:bodyPr anchor="t">
            <a:noAutofit/>
          </a:bodyPr>
          <a:lstStyle/>
          <a:p>
            <a:pPr algn="l"/>
            <a:r>
              <a:rPr lang="en-US" sz="5400" b="1" dirty="0" err="1" smtClean="0"/>
              <a:t>Rápido</a:t>
            </a:r>
            <a:r>
              <a:rPr lang="en-US" sz="5400" b="1" dirty="0" smtClean="0"/>
              <a:t>:</a:t>
            </a:r>
            <a:r>
              <a:rPr lang="en-US" sz="5400" b="1" dirty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4800" b="1" dirty="0" smtClean="0"/>
              <a:t>1. </a:t>
            </a:r>
            <a:r>
              <a:rPr lang="en-US" sz="4800" b="1" dirty="0" err="1" smtClean="0"/>
              <a:t>Índice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invertido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2. </a:t>
            </a:r>
            <a:r>
              <a:rPr lang="en-US" sz="4800" b="1" dirty="0" err="1" smtClean="0"/>
              <a:t>Muchas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computadoras</a:t>
            </a:r>
            <a:r>
              <a:rPr lang="en-US" sz="4800" b="1" dirty="0" smtClean="0"/>
              <a:t>…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4754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71600" y="3352800"/>
            <a:ext cx="6553200" cy="914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4876800"/>
          </a:xfrm>
        </p:spPr>
        <p:txBody>
          <a:bodyPr anchor="t">
            <a:noAutofit/>
          </a:bodyPr>
          <a:lstStyle/>
          <a:p>
            <a:pPr algn="l"/>
            <a:r>
              <a:rPr lang="en-US" sz="5400" b="1" dirty="0" err="1" smtClean="0"/>
              <a:t>Rápido</a:t>
            </a:r>
            <a:r>
              <a:rPr lang="en-US" sz="5400" b="1" dirty="0" smtClean="0"/>
              <a:t>:</a:t>
            </a:r>
            <a:r>
              <a:rPr lang="en-US" sz="5400" b="1" dirty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4800" b="1" dirty="0" smtClean="0"/>
              <a:t>1. </a:t>
            </a:r>
            <a:r>
              <a:rPr lang="en-US" sz="4800" b="1" dirty="0" err="1" smtClean="0"/>
              <a:t>Índice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invertido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2. </a:t>
            </a:r>
            <a:r>
              <a:rPr lang="en-US" sz="4800" b="1" dirty="0" err="1" smtClean="0"/>
              <a:t>Muchas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computadoras</a:t>
            </a:r>
            <a:r>
              <a:rPr lang="en-US" sz="4800" b="1" dirty="0" smtClean="0"/>
              <a:t>…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15772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9400"/>
            <a:ext cx="40767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762"/>
            <a:ext cx="9144000" cy="60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689"/>
            <a:ext cx="9144000" cy="48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2" y="0"/>
            <a:ext cx="7527436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80440" y="0"/>
            <a:ext cx="4724400" cy="838200"/>
          </a:xfrm>
          <a:prstGeom prst="ellipse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5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153400" cy="5562600"/>
          </a:xfrm>
        </p:spPr>
        <p:txBody>
          <a:bodyPr anchor="t">
            <a:noAutofit/>
          </a:bodyPr>
          <a:lstStyle/>
          <a:p>
            <a:pPr algn="l"/>
            <a:r>
              <a:rPr lang="en-US" sz="5400" b="1" dirty="0" err="1" smtClean="0"/>
              <a:t>Búsqueda</a:t>
            </a:r>
            <a:r>
              <a:rPr lang="en-US" sz="5400" b="1" dirty="0" smtClean="0"/>
              <a:t> 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000" b="1" dirty="0" smtClean="0"/>
              <a:t>1. </a:t>
            </a:r>
            <a:r>
              <a:rPr lang="en-US" sz="4000" b="1" dirty="0" err="1" smtClean="0"/>
              <a:t>Rápido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2. </a:t>
            </a:r>
            <a:r>
              <a:rPr lang="en-US" sz="4000" b="1" dirty="0" err="1" smtClean="0"/>
              <a:t>Documentos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/>
              <a:t> </a:t>
            </a:r>
            <a:r>
              <a:rPr lang="en-US" sz="4000" b="1" dirty="0" smtClean="0"/>
              <a:t>   </a:t>
            </a:r>
            <a:r>
              <a:rPr lang="en-US" sz="4000" b="1" dirty="0" err="1" smtClean="0"/>
              <a:t>más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relevantes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 </a:t>
            </a:r>
            <a:r>
              <a:rPr lang="en-US" sz="4000" b="1" dirty="0" smtClean="0"/>
              <a:t>   </a:t>
            </a:r>
            <a:r>
              <a:rPr lang="en-US" sz="4000" b="1" dirty="0" err="1" smtClean="0"/>
              <a:t>primeros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5400" b="1" dirty="0" smtClean="0"/>
              <a:t>               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40225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2514600"/>
            <a:ext cx="1600200" cy="533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153400" cy="5562600"/>
          </a:xfrm>
        </p:spPr>
        <p:txBody>
          <a:bodyPr anchor="t">
            <a:noAutofit/>
          </a:bodyPr>
          <a:lstStyle/>
          <a:p>
            <a:pPr algn="l"/>
            <a:r>
              <a:rPr lang="en-US" sz="5400" b="1" dirty="0" err="1" smtClean="0"/>
              <a:t>Búsqueda</a:t>
            </a:r>
            <a:r>
              <a:rPr lang="en-US" sz="5400" b="1" dirty="0" smtClean="0"/>
              <a:t> 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000" b="1" dirty="0" smtClean="0"/>
              <a:t>1. </a:t>
            </a:r>
            <a:r>
              <a:rPr lang="en-US" sz="4000" b="1" dirty="0" err="1" smtClean="0"/>
              <a:t>Rápido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2. </a:t>
            </a:r>
            <a:r>
              <a:rPr lang="en-US" sz="4000" b="1" dirty="0" err="1" smtClean="0"/>
              <a:t>Documentos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/>
              <a:t> </a:t>
            </a:r>
            <a:r>
              <a:rPr lang="en-US" sz="4000" b="1" dirty="0" smtClean="0"/>
              <a:t>   </a:t>
            </a:r>
            <a:r>
              <a:rPr lang="en-US" sz="4000" b="1" dirty="0" err="1" smtClean="0"/>
              <a:t>más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relevantes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 </a:t>
            </a:r>
            <a:r>
              <a:rPr lang="en-US" sz="4000" b="1" dirty="0" smtClean="0"/>
              <a:t>   </a:t>
            </a:r>
            <a:r>
              <a:rPr lang="en-US" sz="4000" b="1" dirty="0" err="1" smtClean="0"/>
              <a:t>primeros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5400" b="1" dirty="0" smtClean="0"/>
              <a:t>               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16348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3048000"/>
            <a:ext cx="3352800" cy="2057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153400" cy="5562600"/>
          </a:xfrm>
        </p:spPr>
        <p:txBody>
          <a:bodyPr anchor="t">
            <a:noAutofit/>
          </a:bodyPr>
          <a:lstStyle/>
          <a:p>
            <a:pPr algn="l"/>
            <a:r>
              <a:rPr lang="en-US" sz="5400" b="1" dirty="0" err="1" smtClean="0"/>
              <a:t>Búsqueda</a:t>
            </a:r>
            <a:r>
              <a:rPr lang="en-US" sz="5400" b="1" dirty="0" smtClean="0"/>
              <a:t> 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000" b="1" dirty="0" smtClean="0"/>
              <a:t>1. </a:t>
            </a:r>
            <a:r>
              <a:rPr lang="en-US" sz="4000" b="1" dirty="0" err="1" smtClean="0"/>
              <a:t>Rápido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2. </a:t>
            </a:r>
            <a:r>
              <a:rPr lang="en-US" sz="4000" b="1" dirty="0" err="1" smtClean="0"/>
              <a:t>Documentos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    </a:t>
            </a:r>
            <a:r>
              <a:rPr lang="en-US" sz="4000" b="1" dirty="0" err="1" smtClean="0"/>
              <a:t>más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relevantes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 </a:t>
            </a:r>
            <a:r>
              <a:rPr lang="en-US" sz="4000" b="1" dirty="0" smtClean="0"/>
              <a:t>   </a:t>
            </a:r>
            <a:r>
              <a:rPr lang="en-US" sz="4000" b="1" dirty="0" err="1" smtClean="0"/>
              <a:t>primeros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5400" b="1" dirty="0" smtClean="0"/>
              <a:t>               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2481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4876800"/>
          </a:xfrm>
        </p:spPr>
        <p:txBody>
          <a:bodyPr anchor="t">
            <a:noAutofit/>
          </a:bodyPr>
          <a:lstStyle/>
          <a:p>
            <a:pPr algn="l"/>
            <a:r>
              <a:rPr lang="en-US" b="1" dirty="0" err="1" smtClean="0"/>
              <a:t>Documentos</a:t>
            </a:r>
            <a:r>
              <a:rPr lang="en-US" b="1" dirty="0" smtClean="0"/>
              <a:t> </a:t>
            </a:r>
            <a:r>
              <a:rPr lang="en-US" b="1" dirty="0" err="1" smtClean="0"/>
              <a:t>más</a:t>
            </a:r>
            <a:r>
              <a:rPr lang="en-US" b="1" dirty="0" smtClean="0"/>
              <a:t> </a:t>
            </a:r>
            <a:r>
              <a:rPr lang="en-US" b="1" dirty="0" err="1" smtClean="0"/>
              <a:t>relevantes</a:t>
            </a:r>
            <a:r>
              <a:rPr lang="en-US" b="1" dirty="0"/>
              <a:t> </a:t>
            </a:r>
            <a:r>
              <a:rPr lang="en-US" b="1" dirty="0" err="1" smtClean="0"/>
              <a:t>primeros</a:t>
            </a:r>
            <a:r>
              <a:rPr lang="en-US" b="1" dirty="0" smtClean="0"/>
              <a:t>: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err="1" smtClean="0"/>
              <a:t>Algoritmo</a:t>
            </a:r>
            <a:r>
              <a:rPr lang="en-US" b="1" dirty="0" smtClean="0"/>
              <a:t> PageRank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7915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209800"/>
          </a:xfrm>
        </p:spPr>
        <p:txBody>
          <a:bodyPr anchor="t">
            <a:noAutofit/>
          </a:bodyPr>
          <a:lstStyle/>
          <a:p>
            <a:pPr algn="l"/>
            <a:r>
              <a:rPr lang="en-US" b="1" dirty="0" err="1" smtClean="0"/>
              <a:t>Algoritmo</a:t>
            </a:r>
            <a:r>
              <a:rPr lang="en-US" b="1" dirty="0" smtClean="0"/>
              <a:t> PageRank (1998)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err="1" smtClean="0"/>
              <a:t>calificar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páginas</a:t>
            </a:r>
            <a:r>
              <a:rPr lang="en-US" sz="3600" b="1" dirty="0" smtClean="0"/>
              <a:t> web </a:t>
            </a:r>
            <a:r>
              <a:rPr lang="en-US" sz="3600" b="1" dirty="0" err="1" smtClean="0"/>
              <a:t>por</a:t>
            </a:r>
            <a:r>
              <a:rPr lang="en-US" sz="3600" b="1" dirty="0" smtClean="0"/>
              <a:t> “</a:t>
            </a:r>
            <a:r>
              <a:rPr lang="en-US" sz="3600" b="1" dirty="0" err="1" smtClean="0"/>
              <a:t>popularidad</a:t>
            </a:r>
            <a:r>
              <a:rPr lang="en-US" sz="3600" b="1" dirty="0" smtClean="0"/>
              <a:t>”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s-MX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86200"/>
            <a:ext cx="3505200" cy="2103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5105400"/>
            <a:ext cx="22053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Brin</a:t>
            </a:r>
            <a:r>
              <a:rPr lang="en-US" sz="3200" b="1" dirty="0" smtClean="0"/>
              <a:t> + Page </a:t>
            </a:r>
            <a:endParaRPr lang="en-US" b="1" dirty="0"/>
          </a:p>
          <a:p>
            <a:r>
              <a:rPr lang="en-US" sz="2800" b="1" dirty="0" smtClean="0"/>
              <a:t>(1973-  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95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790" y="533400"/>
            <a:ext cx="7772400" cy="838200"/>
          </a:xfrm>
        </p:spPr>
        <p:txBody>
          <a:bodyPr anchor="t">
            <a:noAutofit/>
          </a:bodyPr>
          <a:lstStyle/>
          <a:p>
            <a:pPr algn="l"/>
            <a:r>
              <a:rPr lang="en-US" b="1" dirty="0" err="1" smtClean="0"/>
              <a:t>Trabajo</a:t>
            </a:r>
            <a:r>
              <a:rPr lang="en-US" b="1" dirty="0" smtClean="0"/>
              <a:t> </a:t>
            </a:r>
            <a:r>
              <a:rPr lang="en-US" b="1" dirty="0" err="1" smtClean="0"/>
              <a:t>matemático</a:t>
            </a:r>
            <a:r>
              <a:rPr lang="en-US" b="1" dirty="0" smtClean="0"/>
              <a:t> </a:t>
            </a:r>
            <a:r>
              <a:rPr lang="en-US" b="1" dirty="0" err="1" smtClean="0"/>
              <a:t>previo</a:t>
            </a:r>
            <a:endParaRPr lang="es-MX" b="1" dirty="0"/>
          </a:p>
        </p:txBody>
      </p:sp>
      <p:sp>
        <p:nvSpPr>
          <p:cNvPr id="4" name="Rectangle 3"/>
          <p:cNvSpPr/>
          <p:nvPr/>
        </p:nvSpPr>
        <p:spPr>
          <a:xfrm>
            <a:off x="0" y="5474494"/>
            <a:ext cx="3429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Andrey</a:t>
            </a:r>
            <a:r>
              <a:rPr lang="en-US" sz="2800" b="1" dirty="0" smtClean="0"/>
              <a:t> Markov </a:t>
            </a:r>
            <a:endParaRPr lang="en-US" sz="2800" b="1" dirty="0"/>
          </a:p>
          <a:p>
            <a:pPr algn="ctr"/>
            <a:r>
              <a:rPr lang="en-US" sz="2800" b="1" dirty="0" smtClean="0"/>
              <a:t> (1856-1922)</a:t>
            </a:r>
          </a:p>
          <a:p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" y="1752598"/>
            <a:ext cx="2481580" cy="3233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0400" y="5474494"/>
            <a:ext cx="27863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Oskar </a:t>
            </a:r>
            <a:r>
              <a:rPr lang="en-US" sz="2800" b="1" dirty="0" err="1" smtClean="0"/>
              <a:t>Perron</a:t>
            </a:r>
            <a:endParaRPr lang="en-US" sz="2800" b="1" dirty="0"/>
          </a:p>
          <a:p>
            <a:pPr algn="ctr"/>
            <a:r>
              <a:rPr lang="en-US" sz="2800" b="1" dirty="0" smtClean="0"/>
              <a:t> (1880-1975 )</a:t>
            </a:r>
          </a:p>
          <a:p>
            <a:endParaRPr lang="es-MX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4139" r="30400"/>
          <a:stretch/>
        </p:blipFill>
        <p:spPr>
          <a:xfrm>
            <a:off x="3429000" y="1970834"/>
            <a:ext cx="2351196" cy="27968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39180" y="5470347"/>
            <a:ext cx="2786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Georg </a:t>
            </a:r>
            <a:r>
              <a:rPr lang="en-US" sz="2800" b="1" dirty="0" err="1"/>
              <a:t>Frobenius</a:t>
            </a:r>
            <a:r>
              <a:rPr lang="en-US" sz="2800" b="1" dirty="0"/>
              <a:t> </a:t>
            </a:r>
            <a:r>
              <a:rPr lang="en-US" sz="2800" b="1" dirty="0" smtClean="0"/>
              <a:t>(1849 –1917)</a:t>
            </a:r>
            <a:endParaRPr lang="es-MX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7" r="4678" b="22834"/>
          <a:stretch/>
        </p:blipFill>
        <p:spPr>
          <a:xfrm>
            <a:off x="6324600" y="1977865"/>
            <a:ext cx="2196818" cy="278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67195"/>
            <a:ext cx="5282742" cy="69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-5105400"/>
            <a:ext cx="11049000" cy="144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52400"/>
            <a:ext cx="7799150" cy="70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692138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¿</a:t>
            </a:r>
            <a:r>
              <a:rPr lang="en-US" sz="4000" b="1" dirty="0" err="1" smtClean="0"/>
              <a:t>Cómo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funciona</a:t>
            </a:r>
            <a:r>
              <a:rPr lang="en-US" sz="4000" b="1" dirty="0" smtClean="0"/>
              <a:t> el </a:t>
            </a:r>
          </a:p>
          <a:p>
            <a:r>
              <a:rPr lang="en-US" sz="4000" b="1" dirty="0" smtClean="0"/>
              <a:t>“</a:t>
            </a:r>
            <a:r>
              <a:rPr lang="en-US" sz="4800" b="1" dirty="0" smtClean="0"/>
              <a:t>ranking de </a:t>
            </a:r>
            <a:r>
              <a:rPr lang="en-US" sz="4800" b="1" dirty="0" err="1" smtClean="0"/>
              <a:t>popularidad</a:t>
            </a:r>
            <a:r>
              <a:rPr lang="en-US" sz="4000" b="1" dirty="0" smtClean="0"/>
              <a:t>”? </a:t>
            </a:r>
          </a:p>
          <a:p>
            <a:endParaRPr lang="en-US" sz="4000" b="1" dirty="0"/>
          </a:p>
          <a:p>
            <a:r>
              <a:rPr lang="en-US" sz="4000" b="1" dirty="0" smtClean="0"/>
              <a:t>Un </a:t>
            </a:r>
            <a:r>
              <a:rPr lang="en-US" sz="4000" b="1" dirty="0" err="1" smtClean="0"/>
              <a:t>caso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muy</a:t>
            </a:r>
            <a:r>
              <a:rPr lang="en-US" sz="4000" b="1" dirty="0" smtClean="0"/>
              <a:t>) simple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9402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2" y="0"/>
            <a:ext cx="7527436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7200" y="1066800"/>
            <a:ext cx="4724400" cy="838200"/>
          </a:xfrm>
          <a:prstGeom prst="ellipse">
            <a:avLst/>
          </a:prstGeom>
          <a:solidFill>
            <a:srgbClr val="FFFF00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68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10490"/>
            <a:ext cx="5608320" cy="663702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90600" y="990600"/>
            <a:ext cx="4724400" cy="838200"/>
          </a:xfrm>
          <a:prstGeom prst="ellipse">
            <a:avLst/>
          </a:prstGeom>
          <a:solidFill>
            <a:srgbClr val="FFFF00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14300"/>
            <a:ext cx="6263640" cy="66294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90600" y="990600"/>
            <a:ext cx="4724400" cy="838200"/>
          </a:xfrm>
          <a:prstGeom prst="ellipse">
            <a:avLst/>
          </a:prstGeom>
          <a:solidFill>
            <a:srgbClr val="FFFF00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71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914400"/>
                <a:ext cx="7772400" cy="4876800"/>
              </a:xfrm>
            </p:spPr>
            <p:txBody>
              <a:bodyPr anchor="t">
                <a:noAutofit/>
              </a:bodyPr>
              <a:lstStyle/>
              <a:p>
                <a:pPr algn="l"/>
                <a:r>
                  <a:rPr lang="en-US" sz="4800" b="1" dirty="0" err="1" smtClean="0"/>
                  <a:t>Información</a:t>
                </a:r>
                <a:r>
                  <a:rPr lang="en-US" sz="4800" b="1" dirty="0" smtClean="0"/>
                  <a:t> en internet </a:t>
                </a:r>
                <a:r>
                  <a:rPr lang="en-US" sz="2800" b="1" dirty="0" smtClean="0"/>
                  <a:t/>
                </a:r>
                <a:br>
                  <a:rPr lang="en-US" sz="2800" b="1" dirty="0" smtClean="0"/>
                </a:br>
                <a:r>
                  <a:rPr lang="en-US" sz="2800" b="1" dirty="0"/>
                  <a:t/>
                </a:r>
                <a:br>
                  <a:rPr lang="en-US" sz="2800" b="1" dirty="0"/>
                </a:br>
                <a:r>
                  <a:rPr lang="en-US" b="1" dirty="0" smtClean="0"/>
                  <a:t>30,000 </a:t>
                </a:r>
                <a:r>
                  <a:rPr lang="en-US" b="1" dirty="0" err="1" smtClean="0"/>
                  <a:t>millones</a:t>
                </a:r>
                <a:r>
                  <a:rPr lang="en-US" b="1" dirty="0" smtClean="0"/>
                  <a:t> de </a:t>
                </a:r>
                <a:r>
                  <a:rPr lang="en-US" b="1" dirty="0" err="1" smtClean="0"/>
                  <a:t>páginas</a:t>
                </a:r>
                <a:r>
                  <a:rPr lang="en-US" b="1" dirty="0" smtClean="0"/>
                  <a:t> web = ~ 1 ZB = ~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𝟏𝟓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libros</a:t>
                </a:r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sz="6000" b="1" dirty="0"/>
                  <a:t>¿</a:t>
                </a:r>
                <a:r>
                  <a:rPr lang="en-US" sz="6000" b="1" dirty="0" err="1"/>
                  <a:t>Cómo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encontrar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algo</a:t>
                </a:r>
                <a:r>
                  <a:rPr lang="en-US" sz="6000" b="1" dirty="0"/>
                  <a:t>?</a:t>
                </a:r>
                <a:r>
                  <a:rPr lang="es-MX" b="1" dirty="0"/>
                  <a:t/>
                </a:r>
                <a:br>
                  <a:rPr lang="es-MX" b="1" dirty="0"/>
                </a:br>
                <a:r>
                  <a:rPr lang="en-US" b="1" dirty="0"/>
                  <a:t/>
                </a:r>
                <a:br>
                  <a:rPr lang="en-US" b="1" dirty="0"/>
                </a:br>
                <a:endParaRPr lang="es-MX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914400"/>
                <a:ext cx="7772400" cy="4876800"/>
              </a:xfrm>
              <a:blipFill rotWithShape="1">
                <a:blip r:embed="rId2"/>
                <a:stretch>
                  <a:fillRect l="-4784" t="-2750" r="-211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/>
          <p:cNvSpPr txBox="1">
            <a:spLocks/>
          </p:cNvSpPr>
          <p:nvPr/>
        </p:nvSpPr>
        <p:spPr>
          <a:xfrm>
            <a:off x="838200" y="1066800"/>
            <a:ext cx="7772400" cy="487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9038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66" y="0"/>
            <a:ext cx="6695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219200"/>
          </a:xfrm>
        </p:spPr>
        <p:txBody>
          <a:bodyPr anchor="t">
            <a:noAutofit/>
          </a:bodyPr>
          <a:lstStyle/>
          <a:p>
            <a:pPr algn="l"/>
            <a:r>
              <a:rPr lang="en-US" sz="6600" b="1" dirty="0" err="1" smtClean="0"/>
              <a:t>Información</a:t>
            </a:r>
            <a:endParaRPr lang="es-MX" sz="6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86000"/>
            <a:ext cx="7924800" cy="3962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/>
              <a:t>1 bit =</a:t>
            </a:r>
            <a:r>
              <a:rPr lang="en-US" sz="9600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</a:t>
            </a:r>
            <a:r>
              <a:rPr lang="en-US" b="1" dirty="0" smtClean="0">
                <a:solidFill>
                  <a:srgbClr val="FF0000"/>
                </a:solidFill>
              </a:rPr>
              <a:t>/no</a:t>
            </a:r>
            <a:endParaRPr lang="en-US" b="1" dirty="0" smtClean="0"/>
          </a:p>
          <a:p>
            <a:pPr algn="l"/>
            <a:r>
              <a:rPr lang="en-US" sz="5400" b="1" dirty="0" smtClean="0"/>
              <a:t>1 B = Byte = 8 bit = </a:t>
            </a:r>
            <a:r>
              <a:rPr lang="en-US" b="1" dirty="0" smtClean="0">
                <a:solidFill>
                  <a:srgbClr val="FF0000"/>
                </a:solidFill>
              </a:rPr>
              <a:t>1 </a:t>
            </a:r>
            <a:r>
              <a:rPr lang="en-US" b="1" dirty="0" err="1" smtClean="0">
                <a:solidFill>
                  <a:srgbClr val="FF0000"/>
                </a:solidFill>
              </a:rPr>
              <a:t>letra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en-US" sz="5400" b="1" dirty="0" smtClean="0"/>
              <a:t>1 </a:t>
            </a:r>
            <a:r>
              <a:rPr lang="en-US" sz="5400" b="1" dirty="0" err="1" smtClean="0"/>
              <a:t>kB</a:t>
            </a:r>
            <a:r>
              <a:rPr lang="en-US" sz="5400" b="1" dirty="0" smtClean="0"/>
              <a:t> = 1000 Byte = </a:t>
            </a:r>
            <a:r>
              <a:rPr lang="en-US" b="1" dirty="0" smtClean="0">
                <a:solidFill>
                  <a:srgbClr val="FF0000"/>
                </a:solidFill>
              </a:rPr>
              <a:t>1 </a:t>
            </a:r>
            <a:r>
              <a:rPr lang="en-US" b="1" dirty="0" err="1" smtClean="0">
                <a:solidFill>
                  <a:srgbClr val="FF0000"/>
                </a:solidFill>
              </a:rPr>
              <a:t>hoja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en-US" sz="5400" b="1" dirty="0" smtClean="0"/>
              <a:t>1 MB = 1000 </a:t>
            </a:r>
            <a:r>
              <a:rPr lang="en-US" sz="5400" b="1" dirty="0" err="1" smtClean="0"/>
              <a:t>kB</a:t>
            </a:r>
            <a:r>
              <a:rPr lang="en-US" sz="5400" b="1" dirty="0" smtClean="0"/>
              <a:t> =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1 </a:t>
            </a:r>
            <a:r>
              <a:rPr lang="en-US" b="1" dirty="0" err="1" smtClean="0">
                <a:solidFill>
                  <a:srgbClr val="FF0000"/>
                </a:solidFill>
              </a:rPr>
              <a:t>libro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9969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343</Words>
  <Application>Microsoft Office PowerPoint</Application>
  <PresentationFormat>On-screen Show (4:3)</PresentationFormat>
  <Paragraphs>69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Las Mathemáticas de Búsqueda en Internet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Información en internet   30,000 millones de páginas web = ~ 1 ZB = ~ 10^15 libros  ¿Cómo encontrar algo?  </vt:lpstr>
      <vt:lpstr>PowerPoint Presentation</vt:lpstr>
      <vt:lpstr>Información</vt:lpstr>
      <vt:lpstr>Información</vt:lpstr>
      <vt:lpstr>Información</vt:lpstr>
      <vt:lpstr>Números grandes </vt:lpstr>
      <vt:lpstr>Jorge Luis Borges: “La biblioteca de Babel” (1941)  &gt;10^(1,800,000 ) libros…                     (1899-1986) </vt:lpstr>
      <vt:lpstr>“…Cuando se proclamó que la Biblioteca abarcaba todos los libros, la primera impresión fue de extravagante felicidad. Todos los hombres se sintieron señores de un tesoro intacto y secreto. No había problema personal o mundial cuya elocuente solución no existiera…   …se esperó entonces la aclaración de los misterios básicos de la humanidad… </vt:lpstr>
      <vt:lpstr>PowerPoint Presentation</vt:lpstr>
      <vt:lpstr> “La biblioteca de Babel”  &gt;10^(1,800,000 ) libros…                     </vt:lpstr>
      <vt:lpstr>…Hay buscadores oficiales, inquisidores…   … toman el libro más cercano y lo hojean, en busca de palabras infames. Visiblemente, nadie espera descubrir nada…  …A la desaforada esperanza, sucedió, como es natural, una depresión excesiva.” </vt:lpstr>
      <vt:lpstr>PowerPoint Presentation</vt:lpstr>
      <vt:lpstr>Búsqueda   1. Rápido 2. Documentos      más relevantes     primeros                 </vt:lpstr>
      <vt:lpstr>Búsqueda   1. Rápido 2. Documentos      más relevantes     primeros                 </vt:lpstr>
      <vt:lpstr>Rápido:   1. Índice invertido 2. Muchas computadoras… </vt:lpstr>
      <vt:lpstr>Rápido:   1. Índice invertido 2. Muchas computadoras… </vt:lpstr>
      <vt:lpstr>PowerPoint Presentation</vt:lpstr>
      <vt:lpstr>Página 1: “Eso es lo que es"  Página 2: “Que es eso"  Página 3: “Es una mariposa“  “eso": {1,2}  “es":   {1,2,3}  “lo":    {1}  </vt:lpstr>
      <vt:lpstr>Rápido:   1. Índice invertido 2. Muchas computadoras… </vt:lpstr>
      <vt:lpstr>Rápido:   1. Índice invertido 2. Muchas computadoras… </vt:lpstr>
      <vt:lpstr>PowerPoint Presentation</vt:lpstr>
      <vt:lpstr>PowerPoint Presentation</vt:lpstr>
      <vt:lpstr>PowerPoint Presentation</vt:lpstr>
      <vt:lpstr>Búsqueda   1. Rápido 2. Documentos      más relevantes     primeros                 </vt:lpstr>
      <vt:lpstr>Búsqueda   1. Rápido 2. Documentos      más relevantes     primeros                 </vt:lpstr>
      <vt:lpstr>Búsqueda   1. Rápido 2. Documentos      más relevantes     primeros                 </vt:lpstr>
      <vt:lpstr>Documentos más relevantes primeros:   Algoritmo PageRank   </vt:lpstr>
      <vt:lpstr>Algoritmo PageRank (1998)  calificar páginas web por “popularidad” </vt:lpstr>
      <vt:lpstr>Trabajo matemático previo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Mathemáticas de Internet</dc:title>
  <dc:creator>user-pc</dc:creator>
  <cp:lastModifiedBy>user-pc</cp:lastModifiedBy>
  <cp:revision>53</cp:revision>
  <dcterms:created xsi:type="dcterms:W3CDTF">2014-03-05T05:24:30Z</dcterms:created>
  <dcterms:modified xsi:type="dcterms:W3CDTF">2014-05-12T19:28:35Z</dcterms:modified>
</cp:coreProperties>
</file>