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929" r:id="rId2"/>
    <p:sldId id="1519" r:id="rId3"/>
    <p:sldId id="922" r:id="rId4"/>
    <p:sldId id="923" r:id="rId5"/>
    <p:sldId id="1304" r:id="rId6"/>
    <p:sldId id="924" r:id="rId7"/>
    <p:sldId id="1570" r:id="rId8"/>
    <p:sldId id="1572" r:id="rId9"/>
    <p:sldId id="1515" r:id="rId10"/>
    <p:sldId id="1516" r:id="rId11"/>
    <p:sldId id="1517" r:id="rId12"/>
    <p:sldId id="1518" r:id="rId13"/>
    <p:sldId id="1271" r:id="rId14"/>
    <p:sldId id="2569" r:id="rId15"/>
    <p:sldId id="2560" r:id="rId16"/>
    <p:sldId id="2562" r:id="rId17"/>
    <p:sldId id="2563" r:id="rId18"/>
    <p:sldId id="2498" r:id="rId19"/>
    <p:sldId id="2499" r:id="rId20"/>
    <p:sldId id="2500" r:id="rId21"/>
    <p:sldId id="1244" r:id="rId22"/>
    <p:sldId id="1245" r:id="rId23"/>
    <p:sldId id="1249" r:id="rId24"/>
    <p:sldId id="1250" r:id="rId25"/>
    <p:sldId id="1251" r:id="rId26"/>
    <p:sldId id="1252" r:id="rId27"/>
    <p:sldId id="2508" r:id="rId28"/>
    <p:sldId id="1253" r:id="rId29"/>
    <p:sldId id="1644" r:id="rId30"/>
    <p:sldId id="1272" r:id="rId31"/>
    <p:sldId id="1790" r:id="rId32"/>
    <p:sldId id="1791" r:id="rId33"/>
    <p:sldId id="1794" r:id="rId34"/>
    <p:sldId id="1801" r:id="rId35"/>
    <p:sldId id="1276" r:id="rId36"/>
    <p:sldId id="2008" r:id="rId37"/>
    <p:sldId id="1260" r:id="rId38"/>
    <p:sldId id="1261" r:id="rId39"/>
    <p:sldId id="1262" r:id="rId40"/>
    <p:sldId id="1263" r:id="rId41"/>
    <p:sldId id="1789" r:id="rId42"/>
    <p:sldId id="1520" r:id="rId43"/>
    <p:sldId id="1521" r:id="rId44"/>
    <p:sldId id="1795" r:id="rId45"/>
    <p:sldId id="1796" r:id="rId46"/>
    <p:sldId id="1797" r:id="rId47"/>
    <p:sldId id="1798" r:id="rId48"/>
    <p:sldId id="1799" r:id="rId49"/>
    <p:sldId id="2624" r:id="rId50"/>
    <p:sldId id="1800" r:id="rId51"/>
    <p:sldId id="2570" r:id="rId52"/>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FF5757"/>
    <a:srgbClr val="C9F1FF"/>
    <a:srgbClr val="D9FFDB"/>
    <a:srgbClr val="B9FFC0"/>
    <a:srgbClr val="008000"/>
    <a:srgbClr val="CCFFCC"/>
    <a:srgbClr val="B4FEC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69" autoAdjust="0"/>
    <p:restoredTop sz="99184" autoAdjust="0"/>
  </p:normalViewPr>
  <p:slideViewPr>
    <p:cSldViewPr>
      <p:cViewPr varScale="1">
        <p:scale>
          <a:sx n="55" d="100"/>
          <a:sy n="55" d="100"/>
        </p:scale>
        <p:origin x="-1134" y="-78"/>
      </p:cViewPr>
      <p:guideLst>
        <p:guide orient="horz" pos="2160"/>
        <p:guide pos="2880"/>
      </p:guideLst>
    </p:cSldViewPr>
  </p:slideViewPr>
  <p:notesTextViewPr>
    <p:cViewPr>
      <p:scale>
        <a:sx n="3" d="2"/>
        <a:sy n="3" d="2"/>
      </p:scale>
      <p:origin x="0" y="0"/>
    </p:cViewPr>
  </p:notesTextViewPr>
  <p:sorterViewPr>
    <p:cViewPr>
      <p:scale>
        <a:sx n="146" d="100"/>
        <a:sy n="146" d="100"/>
      </p:scale>
      <p:origin x="0" y="43908"/>
    </p:cViewPr>
  </p:sorterViewPr>
  <p:notesViewPr>
    <p:cSldViewPr>
      <p:cViewPr>
        <p:scale>
          <a:sx n="100" d="100"/>
          <a:sy n="100" d="100"/>
        </p:scale>
        <p:origin x="3552"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B78E44-3926-432A-B8C6-E78432D493E5}" type="slidenum">
              <a:rPr lang="es-MX"/>
              <a:pPr/>
              <a:t>‹Nº›</a:t>
            </a:fld>
            <a:endParaRPr lang="es-MX"/>
          </a:p>
        </p:txBody>
      </p:sp>
    </p:spTree>
    <p:extLst>
      <p:ext uri="{BB962C8B-B14F-4D97-AF65-F5344CB8AC3E}">
        <p14:creationId xmlns:p14="http://schemas.microsoft.com/office/powerpoint/2010/main" val="38212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C2DE6C-50A4-462C-A80D-140BECDE5033}" type="slidenum">
              <a:rPr lang="es-MX"/>
              <a:pPr/>
              <a:t>‹Nº›</a:t>
            </a:fld>
            <a:endParaRPr lang="es-MX"/>
          </a:p>
        </p:txBody>
      </p:sp>
    </p:spTree>
    <p:extLst>
      <p:ext uri="{BB962C8B-B14F-4D97-AF65-F5344CB8AC3E}">
        <p14:creationId xmlns:p14="http://schemas.microsoft.com/office/powerpoint/2010/main" val="1513266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13</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029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14</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308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51</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978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45235A95-46DB-4447-B859-4EA5D4489A46}" type="slidenum">
              <a:rPr lang="es-MX"/>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51484CCB-6C1A-494E-A075-18516A185022}"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AC16DB-AED8-4067-94C2-70585C02F696}" type="slidenum">
              <a:rPr lang="es-MX"/>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s-MX"/>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s-MX"/>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8831-AD1B-47C5-A9B3-A941209F098F}" type="slidenum">
              <a:rPr lang="es-MX"/>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s-MX"/>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s-MX"/>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E7724BE-12EF-4DBF-8C38-B3D3877A3439}" type="slidenum">
              <a:rPr lang="es-MX"/>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ED1F02-94CF-4760-A13F-988EC557929B}" type="slidenum">
              <a:rPr lang="es-MX"/>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F15509-B639-4E50-BA85-B2E7D6459064}"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0E8F41-65E5-4379-9182-16FF4112EB2D}"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D747FFA-E82C-49F1-B152-799CC5ACF053}"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7E4F8C64-BFF3-44E0-B3B6-2E15256ABE02}"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lvl1pPr>
              <a:defRPr/>
            </a:lvl1pPr>
          </a:lstStyle>
          <a:p>
            <a:endParaRPr lang="es-MX"/>
          </a:p>
        </p:txBody>
      </p:sp>
      <p:sp>
        <p:nvSpPr>
          <p:cNvPr id="8" name="Footer Placeholder 7"/>
          <p:cNvSpPr>
            <a:spLocks noGrp="1"/>
          </p:cNvSpPr>
          <p:nvPr>
            <p:ph type="ftr" sz="quarter" idx="11"/>
          </p:nvPr>
        </p:nvSpPr>
        <p:spPr/>
        <p:txBody>
          <a:bodyPr/>
          <a:lstStyle>
            <a:lvl1pPr>
              <a:defRPr/>
            </a:lvl1pPr>
          </a:lstStyle>
          <a:p>
            <a:endParaRPr lang="es-MX"/>
          </a:p>
        </p:txBody>
      </p:sp>
      <p:sp>
        <p:nvSpPr>
          <p:cNvPr id="9" name="Slide Number Placeholder 8"/>
          <p:cNvSpPr>
            <a:spLocks noGrp="1"/>
          </p:cNvSpPr>
          <p:nvPr>
            <p:ph type="sldNum" sz="quarter" idx="12"/>
          </p:nvPr>
        </p:nvSpPr>
        <p:spPr/>
        <p:txBody>
          <a:bodyPr/>
          <a:lstStyle>
            <a:lvl1pPr>
              <a:defRPr/>
            </a:lvl1pPr>
          </a:lstStyle>
          <a:p>
            <a:fld id="{67A14E36-59EA-4258-A03C-FA173F9F282E}"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lvl1pPr>
              <a:defRPr/>
            </a:lvl1pPr>
          </a:lstStyle>
          <a:p>
            <a:endParaRPr lang="es-MX"/>
          </a:p>
        </p:txBody>
      </p:sp>
      <p:sp>
        <p:nvSpPr>
          <p:cNvPr id="4" name="Footer Placeholder 3"/>
          <p:cNvSpPr>
            <a:spLocks noGrp="1"/>
          </p:cNvSpPr>
          <p:nvPr>
            <p:ph type="ftr" sz="quarter" idx="11"/>
          </p:nvPr>
        </p:nvSpPr>
        <p:spPr/>
        <p:txBody>
          <a:bodyPr/>
          <a:lstStyle>
            <a:lvl1pPr>
              <a:defRPr/>
            </a:lvl1pPr>
          </a:lstStyle>
          <a:p>
            <a:endParaRPr lang="es-MX"/>
          </a:p>
        </p:txBody>
      </p:sp>
      <p:sp>
        <p:nvSpPr>
          <p:cNvPr id="5" name="Slide Number Placeholder 4"/>
          <p:cNvSpPr>
            <a:spLocks noGrp="1"/>
          </p:cNvSpPr>
          <p:nvPr>
            <p:ph type="sldNum" sz="quarter" idx="12"/>
          </p:nvPr>
        </p:nvSpPr>
        <p:spPr/>
        <p:txBody>
          <a:bodyPr/>
          <a:lstStyle>
            <a:lvl1pPr>
              <a:defRPr/>
            </a:lvl1pPr>
          </a:lstStyle>
          <a:p>
            <a:fld id="{09C4B9F6-0475-48FA-8275-3D42E2017F49}"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MX"/>
          </a:p>
        </p:txBody>
      </p:sp>
      <p:sp>
        <p:nvSpPr>
          <p:cNvPr id="3" name="Footer Placeholder 2"/>
          <p:cNvSpPr>
            <a:spLocks noGrp="1"/>
          </p:cNvSpPr>
          <p:nvPr>
            <p:ph type="ftr" sz="quarter" idx="11"/>
          </p:nvPr>
        </p:nvSpPr>
        <p:spPr/>
        <p:txBody>
          <a:bodyPr/>
          <a:lstStyle>
            <a:lvl1pPr>
              <a:defRPr/>
            </a:lvl1pPr>
          </a:lstStyle>
          <a:p>
            <a:endParaRPr lang="es-MX"/>
          </a:p>
        </p:txBody>
      </p:sp>
      <p:sp>
        <p:nvSpPr>
          <p:cNvPr id="4" name="Slide Number Placeholder 3"/>
          <p:cNvSpPr>
            <a:spLocks noGrp="1"/>
          </p:cNvSpPr>
          <p:nvPr>
            <p:ph type="sldNum" sz="quarter" idx="12"/>
          </p:nvPr>
        </p:nvSpPr>
        <p:spPr/>
        <p:txBody>
          <a:bodyPr/>
          <a:lstStyle>
            <a:lvl1pPr>
              <a:defRPr/>
            </a:lvl1pPr>
          </a:lstStyle>
          <a:p>
            <a:fld id="{FD091101-63FB-4387-AD0A-403422DC0D28}"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6252E0D9-6208-48E5-8BAE-547B0E401D67}"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C3F1E773-8828-4642-948E-1057AA4AB5C0}"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E84F38-6419-48A0-8130-60BA477591C3}"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c/c9/Kepler1.gi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upload.wikimedia.org/wikipedia/commons/7/75/Kepler2.gi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8.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upload.wikimedia.org/wikipedia/commons/c/c9/Kepler1.gif" TargetMode="External"/><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5.gif"/><Relationship Id="rId5" Type="http://schemas.openxmlformats.org/officeDocument/2006/relationships/hyperlink" Target="http://upload.wikimedia.org/wikipedia/commons/0/09/Torque_animation.gif" TargetMode="External"/><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8.wm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611956" y="1124694"/>
            <a:ext cx="8064500" cy="36004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La Revolución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650380" y="116632"/>
            <a:ext cx="7847781" cy="1008261"/>
          </a:xfrm>
          <a:prstGeom prst="rect">
            <a:avLst/>
          </a:prstGeom>
        </p:spPr>
        <p:txBody>
          <a:bodyPr wrap="none" fromWordArt="1">
            <a:prstTxWarp prst="textPlain">
              <a:avLst>
                <a:gd name="adj" fmla="val 50000"/>
              </a:avLst>
            </a:prstTxWarp>
          </a:bodyPr>
          <a:lstStyle/>
          <a:p>
            <a:pPr algn="ctr"/>
            <a:r>
              <a:rPr lang="es-MX"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la </a:t>
            </a:r>
            <a:r>
              <a:rPr lang="es-MX"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Física?</a:t>
            </a:r>
            <a:endParaRPr lang="es-MX"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179512" y="1340768"/>
            <a:ext cx="8784976" cy="5078313"/>
          </a:xfrm>
          <a:prstGeom prst="rect">
            <a:avLst/>
          </a:prstGeom>
          <a:noFill/>
        </p:spPr>
        <p:txBody>
          <a:bodyPr wrap="square" rtlCol="0">
            <a:spAutoFit/>
          </a:bodyPr>
          <a:lstStyle/>
          <a:p>
            <a:r>
              <a:rPr lang="en-US" sz="5400" dirty="0" smtClean="0"/>
              <a:t>La </a:t>
            </a:r>
            <a:r>
              <a:rPr lang="en-US" sz="5400" dirty="0" err="1" smtClean="0"/>
              <a:t>Física</a:t>
            </a:r>
            <a:r>
              <a:rPr lang="en-US" sz="5400" dirty="0" smtClean="0"/>
              <a:t> </a:t>
            </a:r>
            <a:r>
              <a:rPr lang="en-US" sz="5400" dirty="0" err="1" smtClean="0"/>
              <a:t>observa</a:t>
            </a:r>
            <a:r>
              <a:rPr lang="en-US" sz="5400" dirty="0" smtClean="0"/>
              <a:t> los </a:t>
            </a:r>
            <a:r>
              <a:rPr lang="en-US" sz="5400" dirty="0" err="1" smtClean="0"/>
              <a:t>fenomenos</a:t>
            </a:r>
            <a:r>
              <a:rPr lang="en-US" sz="5400" dirty="0" smtClean="0"/>
              <a:t> de la </a:t>
            </a:r>
            <a:r>
              <a:rPr lang="en-US" sz="5400" dirty="0" err="1" smtClean="0"/>
              <a:t>naturaleza</a:t>
            </a:r>
            <a:r>
              <a:rPr lang="en-US" sz="5400" dirty="0" smtClean="0"/>
              <a:t> y </a:t>
            </a:r>
            <a:r>
              <a:rPr lang="en-US" sz="5400" dirty="0" err="1" smtClean="0"/>
              <a:t>trata</a:t>
            </a:r>
            <a:r>
              <a:rPr lang="en-US" sz="5400" dirty="0" smtClean="0"/>
              <a:t> de </a:t>
            </a:r>
            <a:r>
              <a:rPr lang="en-US" sz="5400" dirty="0" err="1" smtClean="0"/>
              <a:t>encontrar</a:t>
            </a:r>
            <a:r>
              <a:rPr lang="en-US" sz="5400" dirty="0" smtClean="0"/>
              <a:t> los </a:t>
            </a:r>
            <a:r>
              <a:rPr lang="en-US" sz="5400" dirty="0" err="1" smtClean="0"/>
              <a:t>patrones</a:t>
            </a:r>
            <a:r>
              <a:rPr lang="en-US" sz="5400" dirty="0" smtClean="0"/>
              <a:t> y los </a:t>
            </a:r>
            <a:r>
              <a:rPr lang="en-US" sz="5400" dirty="0" err="1" smtClean="0"/>
              <a:t>principios</a:t>
            </a:r>
            <a:r>
              <a:rPr lang="en-US" sz="5400" dirty="0" smtClean="0"/>
              <a:t> </a:t>
            </a:r>
            <a:r>
              <a:rPr lang="en-US" sz="5400" dirty="0" err="1" smtClean="0"/>
              <a:t>que</a:t>
            </a:r>
            <a:r>
              <a:rPr lang="en-US" sz="5400" dirty="0" smtClean="0"/>
              <a:t> </a:t>
            </a:r>
            <a:r>
              <a:rPr lang="en-US" sz="5400" dirty="0" err="1" smtClean="0"/>
              <a:t>relacionan</a:t>
            </a:r>
            <a:r>
              <a:rPr lang="en-US" sz="5400" dirty="0" smtClean="0"/>
              <a:t> </a:t>
            </a:r>
            <a:r>
              <a:rPr lang="en-US" sz="5400" dirty="0" err="1" smtClean="0"/>
              <a:t>dichos</a:t>
            </a:r>
            <a:r>
              <a:rPr lang="en-US" sz="5400" dirty="0" smtClean="0"/>
              <a:t> </a:t>
            </a:r>
            <a:r>
              <a:rPr lang="en-US" sz="5400" dirty="0" err="1" smtClean="0"/>
              <a:t>fenómenos</a:t>
            </a:r>
            <a:r>
              <a:rPr lang="en-US" sz="5400" dirty="0" smtClean="0"/>
              <a:t>.</a:t>
            </a:r>
            <a:endParaRPr lang="es-MX" sz="540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011207"/>
            <a:ext cx="8928992" cy="5586145"/>
          </a:xfrm>
          <a:prstGeom prst="rect">
            <a:avLst/>
          </a:prstGeom>
          <a:noFill/>
        </p:spPr>
        <p:txBody>
          <a:bodyPr wrap="square" rtlCol="0">
            <a:spAutoFit/>
          </a:bodyPr>
          <a:lstStyle/>
          <a:p>
            <a:pPr>
              <a:spcBef>
                <a:spcPts val="3000"/>
              </a:spcBef>
              <a:buFont typeface="Wingdings" pitchFamily="2" charset="2"/>
              <a:buChar char="Ø"/>
            </a:pPr>
            <a:r>
              <a:rPr lang="es-MX" sz="4700" dirty="0" smtClean="0"/>
              <a:t>¿De qué están hechas las cosas?</a:t>
            </a:r>
          </a:p>
          <a:p>
            <a:pPr>
              <a:spcBef>
                <a:spcPts val="3000"/>
              </a:spcBef>
              <a:buFont typeface="Wingdings" pitchFamily="2" charset="2"/>
              <a:buChar char="Ø"/>
            </a:pPr>
            <a:r>
              <a:rPr lang="es-MX" sz="4700" dirty="0"/>
              <a:t>¿Qué es la materia?</a:t>
            </a:r>
            <a:endParaRPr lang="es-MX" sz="4700" dirty="0" smtClean="0"/>
          </a:p>
          <a:p>
            <a:pPr>
              <a:spcBef>
                <a:spcPts val="3000"/>
              </a:spcBef>
              <a:buFont typeface="Wingdings" pitchFamily="2" charset="2"/>
              <a:buChar char="Ø"/>
            </a:pPr>
            <a:r>
              <a:rPr lang="es-MX" sz="4700" dirty="0" smtClean="0"/>
              <a:t>¿Qué es la luz?</a:t>
            </a:r>
          </a:p>
          <a:p>
            <a:pPr>
              <a:spcBef>
                <a:spcPts val="3000"/>
              </a:spcBef>
              <a:buFont typeface="Wingdings" pitchFamily="2" charset="2"/>
              <a:buChar char="Ø"/>
            </a:pPr>
            <a:r>
              <a:rPr lang="es-MX" sz="4700" dirty="0" smtClean="0"/>
              <a:t>¿Cómo interaccionan la luz y la materia?</a:t>
            </a:r>
            <a:endParaRPr lang="es-MX" sz="4700" dirty="0"/>
          </a:p>
        </p:txBody>
      </p:sp>
      <p:sp>
        <p:nvSpPr>
          <p:cNvPr id="4" name="WordArt 2"/>
          <p:cNvSpPr>
            <a:spLocks noChangeArrowheads="1" noChangeShapeType="1" noTextEdit="1"/>
          </p:cNvSpPr>
          <p:nvPr/>
        </p:nvSpPr>
        <p:spPr bwMode="auto">
          <a:xfrm>
            <a:off x="211880" y="116632"/>
            <a:ext cx="8712968" cy="576064"/>
          </a:xfrm>
          <a:prstGeom prst="rect">
            <a:avLst/>
          </a:prstGeom>
        </p:spPr>
        <p:txBody>
          <a:bodyPr wrap="none" fromWordArt="1">
            <a:prstTxWarp prst="textPlain">
              <a:avLst>
                <a:gd name="adj" fmla="val 50000"/>
              </a:avLst>
            </a:prstTxWarp>
          </a:bodyPr>
          <a:lstStyle/>
          <a:p>
            <a:pPr algn="ctr"/>
            <a:r>
              <a:rPr lang="es-MX"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Algunas de las preguntas de la Física</a:t>
            </a:r>
            <a:endParaRPr lang="es-MX"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711255"/>
            <a:ext cx="8208912" cy="3877985"/>
          </a:xfrm>
          <a:prstGeom prst="rect">
            <a:avLst/>
          </a:prstGeom>
          <a:noFill/>
        </p:spPr>
        <p:txBody>
          <a:bodyPr wrap="square" rtlCol="0">
            <a:spAutoFit/>
          </a:bodyPr>
          <a:lstStyle/>
          <a:p>
            <a:pPr>
              <a:spcBef>
                <a:spcPts val="3600"/>
              </a:spcBef>
              <a:buFont typeface="Wingdings" pitchFamily="2" charset="2"/>
              <a:buChar char="Ø"/>
            </a:pPr>
            <a:r>
              <a:rPr lang="es-MX" sz="5400" dirty="0" smtClean="0"/>
              <a:t>¿Todo efecto tiene una causa?</a:t>
            </a:r>
          </a:p>
          <a:p>
            <a:pPr>
              <a:spcBef>
                <a:spcPts val="3600"/>
              </a:spcBef>
              <a:buFont typeface="Wingdings" pitchFamily="2" charset="2"/>
              <a:buChar char="Ø"/>
            </a:pPr>
            <a:r>
              <a:rPr lang="es-MX" sz="5400" dirty="0" smtClean="0"/>
              <a:t>¿Dado un efecto, cuál es la causa?</a:t>
            </a:r>
          </a:p>
        </p:txBody>
      </p:sp>
      <p:sp>
        <p:nvSpPr>
          <p:cNvPr id="5" name="WordArt 2"/>
          <p:cNvSpPr>
            <a:spLocks noChangeArrowheads="1" noChangeShapeType="1" noTextEdit="1"/>
          </p:cNvSpPr>
          <p:nvPr/>
        </p:nvSpPr>
        <p:spPr bwMode="auto">
          <a:xfrm>
            <a:off x="323528" y="332507"/>
            <a:ext cx="8640960" cy="720229"/>
          </a:xfrm>
          <a:prstGeom prst="rect">
            <a:avLst/>
          </a:prstGeom>
        </p:spPr>
        <p:txBody>
          <a:bodyPr wrap="none" fromWordArt="1">
            <a:prstTxWarp prst="textPlain">
              <a:avLst>
                <a:gd name="adj" fmla="val 50000"/>
              </a:avLst>
            </a:prstTxWarp>
          </a:bodyPr>
          <a:lstStyle/>
          <a:p>
            <a:pPr algn="ctr"/>
            <a:r>
              <a:rPr lang="es-MX"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Algunas preguntas</a:t>
            </a:r>
            <a:endParaRPr lang="es-MX"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107504" y="908720"/>
            <a:ext cx="8928992" cy="5688632"/>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Algunas de las preguntas fundamentales…</a:t>
            </a:r>
          </a:p>
          <a:p>
            <a:pPr marL="0">
              <a:lnSpc>
                <a:spcPct val="90000"/>
              </a:lnSpc>
              <a:buFontTx/>
              <a:buNone/>
            </a:pPr>
            <a:r>
              <a:rPr lang="es-MX" sz="6000" dirty="0" smtClean="0"/>
              <a:t>¿Cómo es el mundo?</a:t>
            </a:r>
            <a:br>
              <a:rPr lang="es-MX" sz="6000" dirty="0" smtClean="0"/>
            </a:br>
            <a:r>
              <a:rPr lang="es-MX" sz="6000" dirty="0" smtClean="0"/>
              <a:t>¿Qué es la luz?</a:t>
            </a:r>
          </a:p>
          <a:p>
            <a:pPr marL="0">
              <a:lnSpc>
                <a:spcPct val="90000"/>
              </a:lnSpc>
              <a:buFontTx/>
              <a:buNone/>
            </a:pPr>
            <a:r>
              <a:rPr lang="es-MX" sz="6000" dirty="0" smtClean="0"/>
              <a:t>¿Qué es la </a:t>
            </a:r>
            <a:r>
              <a:rPr lang="es-MX" sz="6000" dirty="0" err="1" smtClean="0"/>
              <a:t>matería</a:t>
            </a:r>
            <a:r>
              <a:rPr lang="es-MX" sz="6000" dirty="0" smtClean="0"/>
              <a:t>?</a:t>
            </a:r>
            <a:endParaRPr lang="es-MX" sz="6000" dirty="0"/>
          </a:p>
        </p:txBody>
      </p:sp>
      <p:sp>
        <p:nvSpPr>
          <p:cNvPr id="1186819" name="WordArt 3"/>
          <p:cNvSpPr>
            <a:spLocks noChangeArrowheads="1" noChangeShapeType="1" noTextEdit="1"/>
          </p:cNvSpPr>
          <p:nvPr/>
        </p:nvSpPr>
        <p:spPr bwMode="auto">
          <a:xfrm>
            <a:off x="538520" y="116632"/>
            <a:ext cx="8072467" cy="66832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310434" y="1285860"/>
            <a:ext cx="8534752" cy="4663419"/>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para ello empecemos con algunas de las preguntas fundamentales…</a:t>
            </a:r>
          </a:p>
          <a:p>
            <a:pPr marL="0">
              <a:lnSpc>
                <a:spcPct val="90000"/>
              </a:lnSpc>
              <a:buFontTx/>
              <a:buNone/>
            </a:pPr>
            <a:r>
              <a:rPr lang="es-MX" sz="6000" dirty="0" smtClean="0"/>
              <a:t>¿Cómo es el mundo?</a:t>
            </a:r>
            <a:endParaRPr lang="es-MX" sz="6000" dirty="0"/>
          </a:p>
        </p:txBody>
      </p:sp>
      <p:sp>
        <p:nvSpPr>
          <p:cNvPr id="1186819" name="WordArt 3"/>
          <p:cNvSpPr>
            <a:spLocks noChangeArrowheads="1" noChangeShapeType="1" noTextEdit="1"/>
          </p:cNvSpPr>
          <p:nvPr/>
        </p:nvSpPr>
        <p:spPr bwMode="auto">
          <a:xfrm>
            <a:off x="538520" y="260351"/>
            <a:ext cx="8072467" cy="66832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Tree>
    <p:extLst>
      <p:ext uri="{BB962C8B-B14F-4D97-AF65-F5344CB8AC3E}">
        <p14:creationId xmlns:p14="http://schemas.microsoft.com/office/powerpoint/2010/main" val="1026904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4024" y="957570"/>
            <a:ext cx="5048726" cy="4754219"/>
          </a:xfrm>
          <a:prstGeom prst="rect">
            <a:avLst/>
          </a:prstGeom>
        </p:spPr>
      </p:pic>
      <p:sp>
        <p:nvSpPr>
          <p:cNvPr id="5" name="WordArt 3"/>
          <p:cNvSpPr>
            <a:spLocks noChangeArrowheads="1" noChangeShapeType="1" noTextEdit="1"/>
          </p:cNvSpPr>
          <p:nvPr/>
        </p:nvSpPr>
        <p:spPr bwMode="auto">
          <a:xfrm>
            <a:off x="905450" y="116632"/>
            <a:ext cx="7338606" cy="73515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Modelo geocéntrico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80533506"/>
              </p:ext>
            </p:extLst>
          </p:nvPr>
        </p:nvGraphicFramePr>
        <p:xfrm>
          <a:off x="2113063" y="5831860"/>
          <a:ext cx="4900245" cy="791958"/>
        </p:xfrm>
        <a:graphic>
          <a:graphicData uri="http://schemas.openxmlformats.org/presentationml/2006/ole">
            <mc:AlternateContent xmlns:mc="http://schemas.openxmlformats.org/markup-compatibility/2006">
              <mc:Choice xmlns:v="urn:schemas-microsoft-com:vml" Requires="v">
                <p:oleObj spid="_x0000_s4696085" name="Equation" r:id="rId4" imgW="2514600" imgH="406080" progId="Equation.DSMT4">
                  <p:embed/>
                </p:oleObj>
              </mc:Choice>
              <mc:Fallback>
                <p:oleObj name="Equation" r:id="rId4" imgW="2514600" imgH="406080" progId="Equation.DSMT4">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063" y="5831860"/>
                        <a:ext cx="4900245" cy="791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42324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905450" y="116632"/>
            <a:ext cx="7338606" cy="73515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gran revolución copernicana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57865908"/>
              </p:ext>
            </p:extLst>
          </p:nvPr>
        </p:nvGraphicFramePr>
        <p:xfrm>
          <a:off x="2011363" y="5419725"/>
          <a:ext cx="5122862" cy="842963"/>
        </p:xfrm>
        <a:graphic>
          <a:graphicData uri="http://schemas.openxmlformats.org/presentationml/2006/ole">
            <mc:AlternateContent xmlns:mc="http://schemas.openxmlformats.org/markup-compatibility/2006">
              <mc:Choice xmlns:v="urn:schemas-microsoft-com:vml" Requires="v">
                <p:oleObj spid="_x0000_s4697109" name="Equation" r:id="rId3" imgW="2628720" imgH="431640" progId="Equation.DSMT4">
                  <p:embed/>
                </p:oleObj>
              </mc:Choice>
              <mc:Fallback>
                <p:oleObj name="Equation" r:id="rId3" imgW="2628720" imgH="431640" progId="Equation.DSMT4">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363" y="5419725"/>
                        <a:ext cx="5122862"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946" y="1154089"/>
            <a:ext cx="7142108" cy="3571055"/>
          </a:xfrm>
          <a:prstGeom prst="rect">
            <a:avLst/>
          </a:prstGeom>
        </p:spPr>
      </p:pic>
    </p:spTree>
    <p:extLst>
      <p:ext uri="{BB962C8B-B14F-4D97-AF65-F5344CB8AC3E}">
        <p14:creationId xmlns:p14="http://schemas.microsoft.com/office/powerpoint/2010/main" val="2847534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134896" y="116632"/>
            <a:ext cx="8879714" cy="735152"/>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modelo heliocéntrico contra el modelo geocéntrico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33" y="1052736"/>
            <a:ext cx="8901335" cy="4450668"/>
          </a:xfrm>
          <a:prstGeom prst="rect">
            <a:avLst/>
          </a:prstGeom>
        </p:spPr>
      </p:pic>
    </p:spTree>
    <p:extLst>
      <p:ext uri="{BB962C8B-B14F-4D97-AF65-F5344CB8AC3E}">
        <p14:creationId xmlns:p14="http://schemas.microsoft.com/office/powerpoint/2010/main" val="6969778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WordArt 2"/>
          <p:cNvSpPr>
            <a:spLocks noChangeArrowheads="1" noChangeShapeType="1" noTextEdit="1"/>
          </p:cNvSpPr>
          <p:nvPr/>
        </p:nvSpPr>
        <p:spPr bwMode="auto">
          <a:xfrm>
            <a:off x="1188863" y="188913"/>
            <a:ext cx="6767513" cy="57626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leyes de Kepler</a:t>
            </a:r>
          </a:p>
        </p:txBody>
      </p:sp>
      <p:sp>
        <p:nvSpPr>
          <p:cNvPr id="1411075" name="Rectangle 3"/>
          <p:cNvSpPr>
            <a:spLocks noChangeArrowheads="1"/>
          </p:cNvSpPr>
          <p:nvPr/>
        </p:nvSpPr>
        <p:spPr bwMode="auto">
          <a:xfrm>
            <a:off x="315612" y="899115"/>
            <a:ext cx="8516938" cy="1940084"/>
          </a:xfrm>
          <a:prstGeom prst="rect">
            <a:avLst/>
          </a:prstGeom>
          <a:noFill/>
          <a:ln w="9525">
            <a:noFill/>
            <a:miter lim="800000"/>
            <a:headEnd/>
            <a:tailEnd/>
          </a:ln>
          <a:effectLst/>
        </p:spPr>
        <p:txBody>
          <a:bodyPr anchor="ctr">
            <a:spAutoFit/>
          </a:bodyPr>
          <a:lstStyle/>
          <a:p>
            <a:pPr eaLnBrk="0" hangingPunct="0"/>
            <a:r>
              <a:rPr lang="en-US" sz="3000" dirty="0" err="1"/>
              <a:t>Primera</a:t>
            </a:r>
            <a:r>
              <a:rPr lang="en-US" sz="3000" dirty="0"/>
              <a:t> Ley (1609): </a:t>
            </a:r>
            <a:r>
              <a:rPr lang="en-US" sz="3000" dirty="0" err="1"/>
              <a:t>Todos</a:t>
            </a:r>
            <a:r>
              <a:rPr lang="en-US" sz="3000" dirty="0"/>
              <a:t> </a:t>
            </a:r>
            <a:r>
              <a:rPr lang="en-US" sz="3000" dirty="0" err="1"/>
              <a:t>los</a:t>
            </a:r>
            <a:r>
              <a:rPr lang="en-US" sz="3000" dirty="0"/>
              <a:t> </a:t>
            </a:r>
            <a:r>
              <a:rPr lang="en-US" sz="3000" dirty="0" err="1"/>
              <a:t>planetas</a:t>
            </a:r>
            <a:r>
              <a:rPr lang="en-US" sz="3000" dirty="0"/>
              <a:t> se </a:t>
            </a:r>
            <a:r>
              <a:rPr lang="en-US" sz="3000" dirty="0" err="1"/>
              <a:t>desplazan</a:t>
            </a:r>
            <a:r>
              <a:rPr lang="en-US" sz="3000" dirty="0"/>
              <a:t> </a:t>
            </a:r>
            <a:r>
              <a:rPr lang="en-US" sz="3000" dirty="0" err="1"/>
              <a:t>alrededor</a:t>
            </a:r>
            <a:r>
              <a:rPr lang="en-US" sz="3000" dirty="0"/>
              <a:t> del Sol </a:t>
            </a:r>
            <a:r>
              <a:rPr lang="en-US" sz="3000" dirty="0" err="1"/>
              <a:t>describiendo</a:t>
            </a:r>
            <a:r>
              <a:rPr lang="en-US" sz="3000" dirty="0"/>
              <a:t> </a:t>
            </a:r>
            <a:r>
              <a:rPr lang="en-US" sz="3000" dirty="0" err="1"/>
              <a:t>órbitas</a:t>
            </a:r>
            <a:r>
              <a:rPr lang="en-US" sz="3000" dirty="0"/>
              <a:t> </a:t>
            </a:r>
            <a:r>
              <a:rPr lang="en-US" sz="3000" dirty="0" smtClean="0"/>
              <a:t>elliptical, </a:t>
            </a:r>
            <a:r>
              <a:rPr lang="en-US" sz="3000" dirty="0" err="1"/>
              <a:t>estando</a:t>
            </a:r>
            <a:r>
              <a:rPr lang="en-US" sz="3000" dirty="0"/>
              <a:t> el Sol </a:t>
            </a:r>
            <a:r>
              <a:rPr lang="en-US" sz="3000" dirty="0" err="1"/>
              <a:t>situado</a:t>
            </a:r>
            <a:r>
              <a:rPr lang="en-US" sz="3000" dirty="0"/>
              <a:t> </a:t>
            </a:r>
            <a:r>
              <a:rPr lang="en-US" sz="3000" dirty="0" err="1"/>
              <a:t>en</a:t>
            </a:r>
            <a:r>
              <a:rPr lang="en-US" sz="3000" dirty="0"/>
              <a:t> </a:t>
            </a:r>
            <a:r>
              <a:rPr lang="en-US" sz="3000" dirty="0" err="1"/>
              <a:t>uno</a:t>
            </a:r>
            <a:r>
              <a:rPr lang="en-US" sz="3000" dirty="0"/>
              <a:t> de </a:t>
            </a:r>
            <a:r>
              <a:rPr lang="en-US" sz="3000" dirty="0" err="1"/>
              <a:t>los</a:t>
            </a:r>
            <a:r>
              <a:rPr lang="en-US" sz="3000" dirty="0"/>
              <a:t> </a:t>
            </a:r>
            <a:r>
              <a:rPr lang="en-US" sz="3000" dirty="0" err="1"/>
              <a:t>focos</a:t>
            </a:r>
            <a:r>
              <a:rPr lang="en-US" sz="3000" dirty="0"/>
              <a:t>. </a:t>
            </a:r>
          </a:p>
        </p:txBody>
      </p:sp>
      <p:pic>
        <p:nvPicPr>
          <p:cNvPr id="1411076" name="Picture 4" descr="Imagen:Kepler1.gif">
            <a:hlinkClick r:id="rId2"/>
          </p:cNvPr>
          <p:cNvPicPr>
            <a:picLocks noChangeAspect="1" noChangeArrowheads="1"/>
          </p:cNvPicPr>
          <p:nvPr/>
        </p:nvPicPr>
        <p:blipFill>
          <a:blip r:embed="rId3" cstate="print"/>
          <a:srcRect/>
          <a:stretch>
            <a:fillRect/>
          </a:stretch>
        </p:blipFill>
        <p:spPr bwMode="auto">
          <a:xfrm>
            <a:off x="2195513" y="2962275"/>
            <a:ext cx="4608512" cy="3635375"/>
          </a:xfrm>
          <a:prstGeom prst="rect">
            <a:avLst/>
          </a:prstGeom>
          <a:noFill/>
        </p:spPr>
      </p:pic>
    </p:spTree>
    <p:extLst>
      <p:ext uri="{BB962C8B-B14F-4D97-AF65-F5344CB8AC3E}">
        <p14:creationId xmlns:p14="http://schemas.microsoft.com/office/powerpoint/2010/main" val="26857305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WordArt 2"/>
          <p:cNvSpPr>
            <a:spLocks noChangeArrowheads="1" noChangeShapeType="1" noTextEdit="1"/>
          </p:cNvSpPr>
          <p:nvPr/>
        </p:nvSpPr>
        <p:spPr bwMode="auto">
          <a:xfrm>
            <a:off x="1188864" y="115888"/>
            <a:ext cx="6767512" cy="57626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leyes de Kepler</a:t>
            </a:r>
          </a:p>
        </p:txBody>
      </p:sp>
      <p:sp>
        <p:nvSpPr>
          <p:cNvPr id="1412099" name="Rectangle 3"/>
          <p:cNvSpPr>
            <a:spLocks noChangeArrowheads="1"/>
          </p:cNvSpPr>
          <p:nvPr/>
        </p:nvSpPr>
        <p:spPr bwMode="auto">
          <a:xfrm>
            <a:off x="107504" y="908720"/>
            <a:ext cx="8928992" cy="1569660"/>
          </a:xfrm>
          <a:prstGeom prst="rect">
            <a:avLst/>
          </a:prstGeom>
          <a:noFill/>
          <a:ln w="9525">
            <a:noFill/>
            <a:miter lim="800000"/>
            <a:headEnd/>
            <a:tailEnd/>
          </a:ln>
          <a:effectLst/>
        </p:spPr>
        <p:txBody>
          <a:bodyPr wrap="square" anchor="ctr">
            <a:spAutoFit/>
          </a:bodyPr>
          <a:lstStyle/>
          <a:p>
            <a:pPr eaLnBrk="0" hangingPunct="0"/>
            <a:r>
              <a:rPr lang="en-US" sz="3200" dirty="0" err="1"/>
              <a:t>Segunda</a:t>
            </a:r>
            <a:r>
              <a:rPr lang="en-US" sz="3200" dirty="0"/>
              <a:t> Ley (1609): El radio vector que </a:t>
            </a:r>
            <a:r>
              <a:rPr lang="en-US" sz="3200" dirty="0" err="1"/>
              <a:t>une</a:t>
            </a:r>
            <a:r>
              <a:rPr lang="en-US" sz="3200" dirty="0"/>
              <a:t> el </a:t>
            </a:r>
            <a:r>
              <a:rPr lang="en-US" sz="3200" dirty="0" err="1"/>
              <a:t>planeta</a:t>
            </a:r>
            <a:r>
              <a:rPr lang="en-US" sz="3200" dirty="0"/>
              <a:t> y el Sol barre </a:t>
            </a:r>
            <a:r>
              <a:rPr lang="en-US" sz="3200" dirty="0" err="1"/>
              <a:t>áreas</a:t>
            </a:r>
            <a:r>
              <a:rPr lang="en-US" sz="3200" dirty="0"/>
              <a:t> </a:t>
            </a:r>
            <a:r>
              <a:rPr lang="en-US" sz="3200" dirty="0" err="1"/>
              <a:t>iguales</a:t>
            </a:r>
            <a:r>
              <a:rPr lang="en-US" sz="3200" dirty="0"/>
              <a:t> </a:t>
            </a:r>
            <a:r>
              <a:rPr lang="en-US" sz="3200" dirty="0" err="1"/>
              <a:t>en</a:t>
            </a:r>
            <a:r>
              <a:rPr lang="en-US" sz="3200" dirty="0"/>
              <a:t> </a:t>
            </a:r>
            <a:r>
              <a:rPr lang="en-US" sz="3200" dirty="0" err="1"/>
              <a:t>tiempos</a:t>
            </a:r>
            <a:r>
              <a:rPr lang="en-US" sz="3200" dirty="0"/>
              <a:t> </a:t>
            </a:r>
            <a:r>
              <a:rPr lang="en-US" sz="3200" dirty="0" err="1"/>
              <a:t>iguales</a:t>
            </a:r>
            <a:r>
              <a:rPr lang="en-US" sz="3200" dirty="0"/>
              <a:t>.</a:t>
            </a:r>
          </a:p>
        </p:txBody>
      </p:sp>
      <p:pic>
        <p:nvPicPr>
          <p:cNvPr id="1412100" name="Picture 4" descr="Imagen:Kepler2.gif">
            <a:hlinkClick r:id="rId2"/>
          </p:cNvPr>
          <p:cNvPicPr>
            <a:picLocks noChangeAspect="1" noChangeArrowheads="1"/>
          </p:cNvPicPr>
          <p:nvPr/>
        </p:nvPicPr>
        <p:blipFill>
          <a:blip r:embed="rId3" cstate="print"/>
          <a:srcRect/>
          <a:stretch>
            <a:fillRect/>
          </a:stretch>
        </p:blipFill>
        <p:spPr bwMode="auto">
          <a:xfrm>
            <a:off x="2124075" y="2997200"/>
            <a:ext cx="4897438" cy="3406775"/>
          </a:xfrm>
          <a:prstGeom prst="rect">
            <a:avLst/>
          </a:prstGeom>
          <a:noFill/>
        </p:spPr>
      </p:pic>
    </p:spTree>
    <p:extLst>
      <p:ext uri="{BB962C8B-B14F-4D97-AF65-F5344CB8AC3E}">
        <p14:creationId xmlns:p14="http://schemas.microsoft.com/office/powerpoint/2010/main" val="5899714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82408" y="260648"/>
            <a:ext cx="8980672" cy="1728192"/>
          </a:xfrm>
          <a:prstGeom prst="rect">
            <a:avLst/>
          </a:prstGeom>
        </p:spPr>
        <p:txBody>
          <a:bodyPr wrap="none" fromWordArt="1">
            <a:prstTxWarp prst="textPlain">
              <a:avLst>
                <a:gd name="adj" fmla="val 50000"/>
              </a:avLst>
            </a:prstTxWarp>
          </a:bodyPr>
          <a:lstStyle/>
          <a:p>
            <a:pPr algn="ct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a:t>
            </a:r>
            <a:b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a:t>
            </a:r>
            <a:endParaRPr lang="es-MX" sz="105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57123" name="Text Box 3"/>
          <p:cNvSpPr txBox="1">
            <a:spLocks noChangeArrowheads="1"/>
          </p:cNvSpPr>
          <p:nvPr/>
        </p:nvSpPr>
        <p:spPr bwMode="auto">
          <a:xfrm>
            <a:off x="179512" y="2452821"/>
            <a:ext cx="8784976" cy="4216539"/>
          </a:xfrm>
          <a:prstGeom prst="rect">
            <a:avLst/>
          </a:prstGeom>
          <a:noFill/>
          <a:ln w="9525">
            <a:noFill/>
            <a:miter lim="800000"/>
            <a:headEnd/>
            <a:tailEnd/>
          </a:ln>
          <a:effectLst/>
        </p:spPr>
        <p:txBody>
          <a:bodyPr wrap="square">
            <a:spAutoFit/>
          </a:bodyPr>
          <a:lstStyle/>
          <a:p>
            <a:pPr algn="ctr">
              <a:spcBef>
                <a:spcPts val="1200"/>
              </a:spcBef>
            </a:pPr>
            <a:r>
              <a:rPr lang="es-MX" sz="4800" b="1" dirty="0" smtClean="0"/>
              <a:t>Francisco Soto Eguibar</a:t>
            </a:r>
            <a:endParaRPr lang="es-MX" sz="3600" b="1" dirty="0" smtClean="0"/>
          </a:p>
          <a:p>
            <a:pPr algn="ctr">
              <a:spcBef>
                <a:spcPts val="1200"/>
              </a:spcBef>
            </a:pPr>
            <a:r>
              <a:rPr lang="es-MX" sz="3600" b="1" dirty="0" smtClean="0"/>
              <a:t>Grupo de Óptica Cuántica</a:t>
            </a:r>
          </a:p>
          <a:p>
            <a:pPr algn="ctr">
              <a:spcBef>
                <a:spcPts val="1200"/>
              </a:spcBef>
            </a:pPr>
            <a:r>
              <a:rPr lang="es-MX" sz="3600" b="1" dirty="0" smtClean="0"/>
              <a:t>Coordinación de Óptica</a:t>
            </a:r>
          </a:p>
          <a:p>
            <a:pPr algn="ctr">
              <a:spcBef>
                <a:spcPts val="1200"/>
              </a:spcBef>
            </a:pPr>
            <a:r>
              <a:rPr lang="es-MX" sz="3600" b="1" dirty="0" smtClean="0"/>
              <a:t>Instituto Nacional de Astrofísica, Óptica y Electrónica</a:t>
            </a:r>
          </a:p>
          <a:p>
            <a:pPr algn="ctr">
              <a:spcBef>
                <a:spcPts val="1200"/>
              </a:spcBef>
            </a:pPr>
            <a:r>
              <a:rPr lang="es-MX" sz="3600" b="1" dirty="0" smtClean="0"/>
              <a:t>INAOE</a:t>
            </a:r>
            <a:endParaRPr lang="es-MX" sz="36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WordArt 2"/>
          <p:cNvSpPr>
            <a:spLocks noChangeArrowheads="1" noChangeShapeType="1" noTextEdit="1"/>
          </p:cNvSpPr>
          <p:nvPr/>
        </p:nvSpPr>
        <p:spPr bwMode="auto">
          <a:xfrm>
            <a:off x="1496478" y="116632"/>
            <a:ext cx="6152284" cy="57626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leyes de Kepler</a:t>
            </a:r>
          </a:p>
        </p:txBody>
      </p:sp>
      <p:sp>
        <p:nvSpPr>
          <p:cNvPr id="1413123" name="Rectangle 3"/>
          <p:cNvSpPr>
            <a:spLocks noChangeArrowheads="1"/>
          </p:cNvSpPr>
          <p:nvPr/>
        </p:nvSpPr>
        <p:spPr bwMode="auto">
          <a:xfrm>
            <a:off x="146560" y="908720"/>
            <a:ext cx="8856984" cy="5457825"/>
          </a:xfrm>
          <a:prstGeom prst="rect">
            <a:avLst/>
          </a:prstGeom>
          <a:noFill/>
          <a:ln w="9525">
            <a:noFill/>
            <a:miter lim="800000"/>
            <a:headEnd/>
            <a:tailEnd/>
          </a:ln>
          <a:effectLst/>
        </p:spPr>
        <p:txBody>
          <a:bodyPr wrap="square" anchor="ctr">
            <a:spAutoFit/>
          </a:bodyPr>
          <a:lstStyle/>
          <a:p>
            <a:pPr eaLnBrk="0" hangingPunct="0">
              <a:lnSpc>
                <a:spcPct val="110000"/>
              </a:lnSpc>
            </a:pPr>
            <a:r>
              <a:rPr lang="en-US" sz="3200" dirty="0" err="1"/>
              <a:t>Tercera</a:t>
            </a:r>
            <a:r>
              <a:rPr lang="en-US" sz="3200" dirty="0"/>
              <a:t> Ley (1618): Para </a:t>
            </a:r>
            <a:r>
              <a:rPr lang="en-US" sz="3200" dirty="0" err="1"/>
              <a:t>cualquier</a:t>
            </a:r>
            <a:r>
              <a:rPr lang="en-US" sz="3200" dirty="0"/>
              <a:t> </a:t>
            </a:r>
            <a:r>
              <a:rPr lang="en-US" sz="3200" dirty="0" err="1"/>
              <a:t>planeta</a:t>
            </a:r>
            <a:r>
              <a:rPr lang="en-US" sz="3200" dirty="0"/>
              <a:t>, el </a:t>
            </a:r>
            <a:r>
              <a:rPr lang="en-US" sz="3200" dirty="0" err="1"/>
              <a:t>cuadrado</a:t>
            </a:r>
            <a:r>
              <a:rPr lang="en-US" sz="3200" dirty="0"/>
              <a:t> de </a:t>
            </a:r>
            <a:r>
              <a:rPr lang="en-US" sz="3200" dirty="0" err="1"/>
              <a:t>su</a:t>
            </a:r>
            <a:r>
              <a:rPr lang="en-US" sz="3200" dirty="0"/>
              <a:t> </a:t>
            </a:r>
            <a:r>
              <a:rPr lang="en-US" sz="3200" dirty="0" err="1"/>
              <a:t>período</a:t>
            </a:r>
            <a:r>
              <a:rPr lang="en-US" sz="3200" dirty="0"/>
              <a:t> orbital (</a:t>
            </a:r>
            <a:r>
              <a:rPr lang="en-US" sz="3200" dirty="0" err="1"/>
              <a:t>tiempo</a:t>
            </a:r>
            <a:r>
              <a:rPr lang="en-US" sz="3200" dirty="0"/>
              <a:t> que </a:t>
            </a:r>
            <a:r>
              <a:rPr lang="en-US" sz="3200" dirty="0" err="1"/>
              <a:t>tarda</a:t>
            </a:r>
            <a:r>
              <a:rPr lang="en-US" sz="3200" dirty="0"/>
              <a:t> </a:t>
            </a:r>
            <a:r>
              <a:rPr lang="en-US" sz="3200" dirty="0" err="1"/>
              <a:t>en</a:t>
            </a:r>
            <a:r>
              <a:rPr lang="en-US" sz="3200" dirty="0"/>
              <a:t> </a:t>
            </a:r>
            <a:r>
              <a:rPr lang="en-US" sz="3200" dirty="0" err="1"/>
              <a:t>dar</a:t>
            </a:r>
            <a:r>
              <a:rPr lang="en-US" sz="3200" dirty="0"/>
              <a:t> </a:t>
            </a:r>
            <a:r>
              <a:rPr lang="en-US" sz="3200" dirty="0" err="1"/>
              <a:t>una</a:t>
            </a:r>
            <a:r>
              <a:rPr lang="en-US" sz="3200" dirty="0"/>
              <a:t> </a:t>
            </a:r>
            <a:r>
              <a:rPr lang="en-US" sz="3200" dirty="0" err="1"/>
              <a:t>vuelta</a:t>
            </a:r>
            <a:r>
              <a:rPr lang="en-US" sz="3200" dirty="0"/>
              <a:t> </a:t>
            </a:r>
            <a:r>
              <a:rPr lang="en-US" sz="3200" dirty="0" err="1"/>
              <a:t>alrededor</a:t>
            </a:r>
            <a:r>
              <a:rPr lang="en-US" sz="3200" dirty="0"/>
              <a:t> del Sol) </a:t>
            </a:r>
            <a:r>
              <a:rPr lang="en-US" sz="3200" dirty="0" err="1"/>
              <a:t>es</a:t>
            </a:r>
            <a:r>
              <a:rPr lang="en-US" sz="3200" dirty="0"/>
              <a:t> </a:t>
            </a:r>
            <a:r>
              <a:rPr lang="en-US" sz="3200" dirty="0" err="1"/>
              <a:t>directamente</a:t>
            </a:r>
            <a:r>
              <a:rPr lang="en-US" sz="3200" dirty="0"/>
              <a:t> </a:t>
            </a:r>
            <a:r>
              <a:rPr lang="en-US" sz="3200" dirty="0" err="1"/>
              <a:t>proporcional</a:t>
            </a:r>
            <a:r>
              <a:rPr lang="en-US" sz="3200" dirty="0"/>
              <a:t> al </a:t>
            </a:r>
            <a:r>
              <a:rPr lang="en-US" sz="3200" dirty="0" err="1"/>
              <a:t>cubo</a:t>
            </a:r>
            <a:r>
              <a:rPr lang="en-US" sz="3200" dirty="0"/>
              <a:t> de la </a:t>
            </a:r>
            <a:r>
              <a:rPr lang="en-US" sz="3200" dirty="0" err="1"/>
              <a:t>distancia</a:t>
            </a:r>
            <a:r>
              <a:rPr lang="en-US" sz="3200" dirty="0"/>
              <a:t> media con el </a:t>
            </a:r>
            <a:r>
              <a:rPr lang="en-US" sz="3200" dirty="0" smtClean="0"/>
              <a:t>Sol.</a:t>
            </a:r>
            <a:endParaRPr lang="en-US" sz="3200" dirty="0"/>
          </a:p>
          <a:p>
            <a:pPr lvl="1" eaLnBrk="0" hangingPunct="0">
              <a:lnSpc>
                <a:spcPct val="110000"/>
              </a:lnSpc>
            </a:pPr>
            <a:r>
              <a:rPr lang="en-US" sz="3200" dirty="0"/>
              <a:t>  </a:t>
            </a:r>
          </a:p>
          <a:p>
            <a:pPr eaLnBrk="0" hangingPunct="0">
              <a:lnSpc>
                <a:spcPct val="110000"/>
              </a:lnSpc>
            </a:pPr>
            <a:endParaRPr lang="en-US" sz="3200" dirty="0"/>
          </a:p>
          <a:p>
            <a:pPr eaLnBrk="0" hangingPunct="0">
              <a:lnSpc>
                <a:spcPct val="110000"/>
              </a:lnSpc>
            </a:pPr>
            <a:r>
              <a:rPr lang="en-US" sz="3200" dirty="0" err="1"/>
              <a:t>donde</a:t>
            </a:r>
            <a:r>
              <a:rPr lang="en-US" sz="3200" dirty="0"/>
              <a:t>, </a:t>
            </a:r>
            <a:r>
              <a:rPr lang="en-US" sz="3200" i="1" dirty="0"/>
              <a:t>P</a:t>
            </a:r>
            <a:r>
              <a:rPr lang="en-US" sz="3200" dirty="0"/>
              <a:t>  </a:t>
            </a:r>
            <a:r>
              <a:rPr lang="en-US" sz="3200" dirty="0" err="1"/>
              <a:t>es</a:t>
            </a:r>
            <a:r>
              <a:rPr lang="en-US" sz="3200" dirty="0"/>
              <a:t> el </a:t>
            </a:r>
            <a:r>
              <a:rPr lang="en-US" sz="3200" dirty="0" err="1"/>
              <a:t>periodo</a:t>
            </a:r>
            <a:r>
              <a:rPr lang="en-US" sz="3200" dirty="0"/>
              <a:t> orbital, </a:t>
            </a:r>
            <a:r>
              <a:rPr lang="en-US" sz="3200" i="1" dirty="0"/>
              <a:t>r</a:t>
            </a:r>
            <a:r>
              <a:rPr lang="en-US" sz="3200" dirty="0"/>
              <a:t>  la </a:t>
            </a:r>
            <a:r>
              <a:rPr lang="en-US" sz="3200" dirty="0" err="1"/>
              <a:t>distancia</a:t>
            </a:r>
            <a:r>
              <a:rPr lang="en-US" sz="3200" dirty="0"/>
              <a:t> media del </a:t>
            </a:r>
            <a:r>
              <a:rPr lang="en-US" sz="3200" dirty="0" err="1" smtClean="0"/>
              <a:t>planeta</a:t>
            </a:r>
            <a:r>
              <a:rPr lang="en-US" sz="3200" dirty="0" smtClean="0"/>
              <a:t> </a:t>
            </a:r>
            <a:r>
              <a:rPr lang="en-US" sz="3200" dirty="0"/>
              <a:t>con el Sol y </a:t>
            </a:r>
            <a:r>
              <a:rPr lang="en-US" sz="3200" i="1" dirty="0"/>
              <a:t>K</a:t>
            </a:r>
            <a:r>
              <a:rPr lang="en-US" sz="3200" dirty="0"/>
              <a:t>  la </a:t>
            </a:r>
            <a:r>
              <a:rPr lang="en-US" sz="3200" dirty="0" err="1"/>
              <a:t>constante</a:t>
            </a:r>
            <a:r>
              <a:rPr lang="en-US" sz="3200" dirty="0"/>
              <a:t> de </a:t>
            </a:r>
            <a:r>
              <a:rPr lang="en-US" sz="3200" dirty="0" err="1"/>
              <a:t>proporcionalidad</a:t>
            </a:r>
            <a:r>
              <a:rPr lang="en-US" sz="3200" dirty="0"/>
              <a:t>.</a:t>
            </a:r>
          </a:p>
        </p:txBody>
      </p:sp>
      <p:graphicFrame>
        <p:nvGraphicFramePr>
          <p:cNvPr id="1413124" name="Object 4"/>
          <p:cNvGraphicFramePr>
            <a:graphicFrameLocks noChangeAspect="1"/>
          </p:cNvGraphicFramePr>
          <p:nvPr>
            <p:extLst>
              <p:ext uri="{D42A27DB-BD31-4B8C-83A1-F6EECF244321}">
                <p14:modId xmlns:p14="http://schemas.microsoft.com/office/powerpoint/2010/main" val="2943322948"/>
              </p:ext>
            </p:extLst>
          </p:nvPr>
        </p:nvGraphicFramePr>
        <p:xfrm>
          <a:off x="3960639" y="3637632"/>
          <a:ext cx="1223962" cy="985837"/>
        </p:xfrm>
        <a:graphic>
          <a:graphicData uri="http://schemas.openxmlformats.org/presentationml/2006/ole">
            <mc:AlternateContent xmlns:mc="http://schemas.openxmlformats.org/markup-compatibility/2006">
              <mc:Choice xmlns:v="urn:schemas-microsoft-com:vml" Requires="v">
                <p:oleObj spid="_x0000_s4692003" name="Equation" r:id="rId3" imgW="520700" imgH="419100" progId="Equation.DSMT4">
                  <p:embed/>
                </p:oleObj>
              </mc:Choice>
              <mc:Fallback>
                <p:oleObj name="Equation" r:id="rId3" imgW="520700" imgH="419100" progId="Equation.DSMT4">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639" y="3637632"/>
                        <a:ext cx="1223962"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815772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WordArt 2"/>
          <p:cNvSpPr>
            <a:spLocks noChangeArrowheads="1" noChangeShapeType="1" noTextEdit="1"/>
          </p:cNvSpPr>
          <p:nvPr/>
        </p:nvSpPr>
        <p:spPr bwMode="auto">
          <a:xfrm>
            <a:off x="539750" y="190500"/>
            <a:ext cx="8135938" cy="1366838"/>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mecánica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clásica</a:t>
            </a:r>
          </a:p>
        </p:txBody>
      </p:sp>
      <p:pic>
        <p:nvPicPr>
          <p:cNvPr id="1409027" name="Picture 3" descr="180px-GodfreyKneller-IsaacNewton-1689"/>
          <p:cNvPicPr>
            <a:picLocks noChangeAspect="1" noChangeArrowheads="1"/>
          </p:cNvPicPr>
          <p:nvPr/>
        </p:nvPicPr>
        <p:blipFill>
          <a:blip r:embed="rId2" cstate="print"/>
          <a:srcRect/>
          <a:stretch>
            <a:fillRect/>
          </a:stretch>
        </p:blipFill>
        <p:spPr bwMode="auto">
          <a:xfrm>
            <a:off x="3348038" y="2009775"/>
            <a:ext cx="2398712" cy="3290888"/>
          </a:xfrm>
          <a:prstGeom prst="rect">
            <a:avLst/>
          </a:prstGeom>
          <a:noFill/>
        </p:spPr>
      </p:pic>
      <p:sp>
        <p:nvSpPr>
          <p:cNvPr id="1409028" name="Text Box 4"/>
          <p:cNvSpPr txBox="1">
            <a:spLocks noChangeArrowheads="1"/>
          </p:cNvSpPr>
          <p:nvPr/>
        </p:nvSpPr>
        <p:spPr bwMode="auto">
          <a:xfrm>
            <a:off x="1498600" y="5481638"/>
            <a:ext cx="6308725" cy="1187450"/>
          </a:xfrm>
          <a:prstGeom prst="rect">
            <a:avLst/>
          </a:prstGeom>
          <a:noFill/>
          <a:ln w="9525">
            <a:noFill/>
            <a:miter lim="800000"/>
            <a:headEnd/>
            <a:tailEnd/>
          </a:ln>
          <a:effectLst/>
        </p:spPr>
        <p:txBody>
          <a:bodyPr wrap="none">
            <a:spAutoFit/>
          </a:bodyPr>
          <a:lstStyle/>
          <a:p>
            <a:pPr algn="ctr"/>
            <a:r>
              <a:rPr lang="es-MX" sz="2400">
                <a:solidFill>
                  <a:schemeClr val="accent2"/>
                </a:solidFill>
              </a:rPr>
              <a:t>Sir Isaac Newton</a:t>
            </a:r>
          </a:p>
          <a:p>
            <a:pPr algn="ctr"/>
            <a:r>
              <a:rPr lang="es-MX" sz="2400" i="1">
                <a:solidFill>
                  <a:schemeClr val="accent2"/>
                </a:solidFill>
              </a:rPr>
              <a:t>Philosophiae Naturalis Principia Mathematica</a:t>
            </a:r>
          </a:p>
          <a:p>
            <a:pPr algn="ctr"/>
            <a:r>
              <a:rPr lang="es-MX" sz="2400" i="1">
                <a:solidFill>
                  <a:schemeClr val="accent2"/>
                </a:solidFill>
              </a:rPr>
              <a:t>1687</a:t>
            </a:r>
            <a:endParaRPr lang="es-MX" sz="2400">
              <a:solidFill>
                <a:schemeClr val="accent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WordArt 2"/>
          <p:cNvSpPr>
            <a:spLocks noChangeArrowheads="1" noChangeShapeType="1" noTextEdit="1"/>
          </p:cNvSpPr>
          <p:nvPr/>
        </p:nvSpPr>
        <p:spPr bwMode="auto">
          <a:xfrm>
            <a:off x="1908175" y="188913"/>
            <a:ext cx="5256213" cy="10080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a:t>
            </a:r>
          </a:p>
        </p:txBody>
      </p:sp>
      <p:pic>
        <p:nvPicPr>
          <p:cNvPr id="1410051" name="Picture 3" descr="NewtonsPrincipia"/>
          <p:cNvPicPr>
            <a:picLocks noChangeAspect="1" noChangeArrowheads="1"/>
          </p:cNvPicPr>
          <p:nvPr/>
        </p:nvPicPr>
        <p:blipFill>
          <a:blip r:embed="rId2" cstate="print"/>
          <a:srcRect/>
          <a:stretch>
            <a:fillRect/>
          </a:stretch>
        </p:blipFill>
        <p:spPr bwMode="auto">
          <a:xfrm>
            <a:off x="539750" y="1412875"/>
            <a:ext cx="7920038" cy="526732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4146" name="Object 2"/>
          <p:cNvGraphicFramePr>
            <a:graphicFrameLocks noChangeAspect="1"/>
          </p:cNvGraphicFramePr>
          <p:nvPr/>
        </p:nvGraphicFramePr>
        <p:xfrm>
          <a:off x="400050" y="9525"/>
          <a:ext cx="114300" cy="177800"/>
        </p:xfrm>
        <a:graphic>
          <a:graphicData uri="http://schemas.openxmlformats.org/presentationml/2006/ole">
            <mc:AlternateContent xmlns:mc="http://schemas.openxmlformats.org/markup-compatibility/2006">
              <mc:Choice xmlns:v="urn:schemas-microsoft-com:vml" Requires="v">
                <p:oleObj spid="_x0000_s1854844" name="Equation" r:id="rId3" imgW="114102" imgH="177492" progId="Equation.DSMT4">
                  <p:embed/>
                </p:oleObj>
              </mc:Choice>
              <mc:Fallback>
                <p:oleObj name="Equation" r:id="rId3" imgW="114102" imgH="177492"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95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47" name="WordArt 3"/>
          <p:cNvSpPr>
            <a:spLocks noChangeArrowheads="1" noChangeShapeType="1" noTextEdit="1"/>
          </p:cNvSpPr>
          <p:nvPr/>
        </p:nvSpPr>
        <p:spPr bwMode="auto">
          <a:xfrm>
            <a:off x="468313" y="260350"/>
            <a:ext cx="8280400" cy="79216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leyes del movimiento o leyes de Newton</a:t>
            </a:r>
          </a:p>
        </p:txBody>
      </p:sp>
      <p:sp>
        <p:nvSpPr>
          <p:cNvPr id="1414148" name="Text Box 4"/>
          <p:cNvSpPr txBox="1">
            <a:spLocks noChangeArrowheads="1"/>
          </p:cNvSpPr>
          <p:nvPr/>
        </p:nvSpPr>
        <p:spPr bwMode="auto">
          <a:xfrm>
            <a:off x="147964" y="1303712"/>
            <a:ext cx="8856985" cy="4573560"/>
          </a:xfrm>
          <a:prstGeom prst="rect">
            <a:avLst/>
          </a:prstGeom>
          <a:noFill/>
          <a:ln w="9525">
            <a:noFill/>
            <a:miter lim="800000"/>
            <a:headEnd/>
            <a:tailEnd/>
          </a:ln>
          <a:effectLst/>
        </p:spPr>
        <p:txBody>
          <a:bodyPr wrap="square">
            <a:spAutoFit/>
          </a:bodyPr>
          <a:lstStyle/>
          <a:p>
            <a:pPr>
              <a:spcBef>
                <a:spcPct val="70000"/>
              </a:spcBef>
              <a:buFontTx/>
              <a:buChar char="•"/>
            </a:pPr>
            <a:r>
              <a:rPr lang="es-MX" sz="2800" dirty="0"/>
              <a:t>Todo cuerpo mantiene su estado de reposo o de movimiento rectilíneo uniforme a menos que sea obligado a cambiar ese estado por fuerzas que se le apliquen.</a:t>
            </a:r>
          </a:p>
          <a:p>
            <a:pPr>
              <a:spcBef>
                <a:spcPct val="70000"/>
              </a:spcBef>
              <a:buFontTx/>
              <a:buChar char="•"/>
            </a:pPr>
            <a:r>
              <a:rPr lang="es-ES" sz="2800" dirty="0"/>
              <a:t>La fuerza que actúa sobre un cuerpo es directamente proporcional al producto de su masa y su aceleración.</a:t>
            </a:r>
          </a:p>
          <a:p>
            <a:pPr>
              <a:spcBef>
                <a:spcPct val="70000"/>
              </a:spcBef>
              <a:buFontTx/>
              <a:buChar char="•"/>
            </a:pPr>
            <a:r>
              <a:rPr lang="es-ES" sz="2800" dirty="0"/>
              <a:t>Por cada fuerza que actúa sobre un cuerpo, éste realiza una fuerza igual pero de sentido opuesto sobre el cuerpo que la produjo.</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WordArt 2"/>
          <p:cNvSpPr>
            <a:spLocks noChangeArrowheads="1" noChangeShapeType="1" noTextEdit="1"/>
          </p:cNvSpPr>
          <p:nvPr/>
        </p:nvSpPr>
        <p:spPr bwMode="auto">
          <a:xfrm>
            <a:off x="1403350" y="331788"/>
            <a:ext cx="6551613" cy="649287"/>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segunda ley de Newton</a:t>
            </a:r>
          </a:p>
        </p:txBody>
      </p:sp>
      <p:graphicFrame>
        <p:nvGraphicFramePr>
          <p:cNvPr id="1415171" name="Object 3"/>
          <p:cNvGraphicFramePr>
            <a:graphicFrameLocks noChangeAspect="1"/>
          </p:cNvGraphicFramePr>
          <p:nvPr/>
        </p:nvGraphicFramePr>
        <p:xfrm>
          <a:off x="684213" y="1341438"/>
          <a:ext cx="7704137" cy="4895850"/>
        </p:xfrm>
        <a:graphic>
          <a:graphicData uri="http://schemas.openxmlformats.org/presentationml/2006/ole">
            <mc:AlternateContent xmlns:mc="http://schemas.openxmlformats.org/markup-compatibility/2006">
              <mc:Choice xmlns:v="urn:schemas-microsoft-com:vml" Requires="v">
                <p:oleObj spid="_x0000_s1855868" name="Equation" r:id="rId3" imgW="1803400" imgH="1117600" progId="Equation.DSMT4">
                  <p:embed/>
                </p:oleObj>
              </mc:Choice>
              <mc:Fallback>
                <p:oleObj name="Equation" r:id="rId3" imgW="1803400" imgH="11176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1438"/>
                        <a:ext cx="7704137" cy="489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WordArt 2"/>
          <p:cNvSpPr>
            <a:spLocks noChangeArrowheads="1" noChangeShapeType="1" noTextEdit="1"/>
          </p:cNvSpPr>
          <p:nvPr/>
        </p:nvSpPr>
        <p:spPr bwMode="auto">
          <a:xfrm>
            <a:off x="1403350" y="115888"/>
            <a:ext cx="6551613" cy="649287"/>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ley de la gravitación universal</a:t>
            </a:r>
          </a:p>
        </p:txBody>
      </p:sp>
      <p:graphicFrame>
        <p:nvGraphicFramePr>
          <p:cNvPr id="1416195" name="Object 3"/>
          <p:cNvGraphicFramePr>
            <a:graphicFrameLocks noChangeAspect="1"/>
          </p:cNvGraphicFramePr>
          <p:nvPr/>
        </p:nvGraphicFramePr>
        <p:xfrm>
          <a:off x="179388" y="1217613"/>
          <a:ext cx="8823325" cy="5202237"/>
        </p:xfrm>
        <a:graphic>
          <a:graphicData uri="http://schemas.openxmlformats.org/presentationml/2006/ole">
            <mc:AlternateContent xmlns:mc="http://schemas.openxmlformats.org/markup-compatibility/2006">
              <mc:Choice xmlns:v="urn:schemas-microsoft-com:vml" Requires="v">
                <p:oleObj spid="_x0000_s1856892" name="Equation" r:id="rId3" imgW="3505200" imgH="2032000" progId="Equation.DSMT4">
                  <p:embed/>
                </p:oleObj>
              </mc:Choice>
              <mc:Fallback>
                <p:oleObj name="Equation" r:id="rId3" imgW="3505200" imgH="20320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217613"/>
                        <a:ext cx="8823325" cy="520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WordArt 2"/>
          <p:cNvSpPr>
            <a:spLocks noChangeArrowheads="1" noChangeShapeType="1" noTextEdit="1"/>
          </p:cNvSpPr>
          <p:nvPr/>
        </p:nvSpPr>
        <p:spPr bwMode="auto">
          <a:xfrm>
            <a:off x="1403350" y="260350"/>
            <a:ext cx="603885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ley de la gravitación</a:t>
            </a:r>
          </a:p>
        </p:txBody>
      </p:sp>
      <p:sp>
        <p:nvSpPr>
          <p:cNvPr id="1417219" name="Oval 3"/>
          <p:cNvSpPr>
            <a:spLocks noChangeArrowheads="1"/>
          </p:cNvSpPr>
          <p:nvPr/>
        </p:nvSpPr>
        <p:spPr bwMode="auto">
          <a:xfrm>
            <a:off x="1115616" y="1700808"/>
            <a:ext cx="1944687" cy="1657325"/>
          </a:xfrm>
          <a:prstGeom prst="ellipse">
            <a:avLst/>
          </a:prstGeom>
          <a:solidFill>
            <a:srgbClr val="FF0000"/>
          </a:solidFill>
          <a:ln w="9525">
            <a:solidFill>
              <a:schemeClr val="tx1"/>
            </a:solidFill>
            <a:round/>
            <a:headEnd/>
            <a:tailEnd/>
          </a:ln>
          <a:effectLst/>
        </p:spPr>
        <p:txBody>
          <a:bodyPr wrap="none" anchor="ctr"/>
          <a:lstStyle/>
          <a:p>
            <a:endParaRPr lang="es-MX"/>
          </a:p>
        </p:txBody>
      </p:sp>
      <p:sp>
        <p:nvSpPr>
          <p:cNvPr id="1417220" name="Oval 4"/>
          <p:cNvSpPr>
            <a:spLocks noChangeArrowheads="1"/>
          </p:cNvSpPr>
          <p:nvPr/>
        </p:nvSpPr>
        <p:spPr bwMode="auto">
          <a:xfrm>
            <a:off x="6227762" y="1628775"/>
            <a:ext cx="1944638" cy="1800225"/>
          </a:xfrm>
          <a:prstGeom prst="ellipse">
            <a:avLst/>
          </a:prstGeom>
          <a:solidFill>
            <a:srgbClr val="FFFF00"/>
          </a:solidFill>
          <a:ln w="9525">
            <a:solidFill>
              <a:schemeClr val="tx1"/>
            </a:solidFill>
            <a:round/>
            <a:headEnd/>
            <a:tailEnd/>
          </a:ln>
          <a:effectLst/>
        </p:spPr>
        <p:txBody>
          <a:bodyPr wrap="none" anchor="ctr"/>
          <a:lstStyle/>
          <a:p>
            <a:endParaRPr lang="es-MX"/>
          </a:p>
        </p:txBody>
      </p:sp>
      <p:graphicFrame>
        <p:nvGraphicFramePr>
          <p:cNvPr id="1417221" name="Object 5"/>
          <p:cNvGraphicFramePr>
            <a:graphicFrameLocks noChangeAspect="1"/>
          </p:cNvGraphicFramePr>
          <p:nvPr>
            <p:extLst>
              <p:ext uri="{D42A27DB-BD31-4B8C-83A1-F6EECF244321}">
                <p14:modId xmlns:p14="http://schemas.microsoft.com/office/powerpoint/2010/main" val="4212689346"/>
              </p:ext>
            </p:extLst>
          </p:nvPr>
        </p:nvGraphicFramePr>
        <p:xfrm>
          <a:off x="1721246" y="2218531"/>
          <a:ext cx="733425" cy="620712"/>
        </p:xfrm>
        <a:graphic>
          <a:graphicData uri="http://schemas.openxmlformats.org/presentationml/2006/ole">
            <mc:AlternateContent xmlns:mc="http://schemas.openxmlformats.org/markup-compatibility/2006">
              <mc:Choice xmlns:v="urn:schemas-microsoft-com:vml" Requires="v">
                <p:oleObj spid="_x0000_s4621802" name="Equation" r:id="rId3" imgW="164957" imgH="139579" progId="Equation.DSMT4">
                  <p:embed/>
                </p:oleObj>
              </mc:Choice>
              <mc:Fallback>
                <p:oleObj name="Equation" r:id="rId3" imgW="164957" imgH="139579" progId="Equation.DSMT4">
                  <p:embed/>
                  <p:pic>
                    <p:nvPicPr>
                      <p:cNvPr id="0" name="Picture 14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246" y="2218531"/>
                        <a:ext cx="733425"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7222" name="Object 6"/>
          <p:cNvGraphicFramePr>
            <a:graphicFrameLocks noChangeAspect="1"/>
          </p:cNvGraphicFramePr>
          <p:nvPr/>
        </p:nvGraphicFramePr>
        <p:xfrm>
          <a:off x="6804248" y="2060848"/>
          <a:ext cx="901700" cy="733425"/>
        </p:xfrm>
        <a:graphic>
          <a:graphicData uri="http://schemas.openxmlformats.org/presentationml/2006/ole">
            <mc:AlternateContent xmlns:mc="http://schemas.openxmlformats.org/markup-compatibility/2006">
              <mc:Choice xmlns:v="urn:schemas-microsoft-com:vml" Requires="v">
                <p:oleObj spid="_x0000_s4621803" name="Equation" r:id="rId5" imgW="203024" imgH="164957" progId="Equation.DSMT4">
                  <p:embed/>
                </p:oleObj>
              </mc:Choice>
              <mc:Fallback>
                <p:oleObj name="Equation" r:id="rId5" imgW="203024" imgH="164957" progId="Equation.DSMT4">
                  <p:embed/>
                  <p:pic>
                    <p:nvPicPr>
                      <p:cNvPr id="0" name="Picture 14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2060848"/>
                        <a:ext cx="9017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7223" name="Line 7"/>
          <p:cNvSpPr>
            <a:spLocks noChangeShapeType="1"/>
          </p:cNvSpPr>
          <p:nvPr/>
        </p:nvSpPr>
        <p:spPr bwMode="auto">
          <a:xfrm>
            <a:off x="3275856" y="2564904"/>
            <a:ext cx="2736007" cy="496"/>
          </a:xfrm>
          <a:prstGeom prst="line">
            <a:avLst/>
          </a:prstGeom>
          <a:noFill/>
          <a:ln w="9525">
            <a:solidFill>
              <a:schemeClr val="tx1"/>
            </a:solidFill>
            <a:round/>
            <a:headEnd type="triangle" w="med" len="med"/>
            <a:tailEnd type="triangle" w="med" len="med"/>
          </a:ln>
          <a:effectLst/>
        </p:spPr>
        <p:txBody>
          <a:bodyPr/>
          <a:lstStyle/>
          <a:p>
            <a:endParaRPr lang="es-MX"/>
          </a:p>
        </p:txBody>
      </p:sp>
      <p:graphicFrame>
        <p:nvGraphicFramePr>
          <p:cNvPr id="1417224" name="Object 8"/>
          <p:cNvGraphicFramePr>
            <a:graphicFrameLocks noChangeAspect="1"/>
          </p:cNvGraphicFramePr>
          <p:nvPr/>
        </p:nvGraphicFramePr>
        <p:xfrm>
          <a:off x="4139952" y="1844824"/>
          <a:ext cx="619125" cy="790575"/>
        </p:xfrm>
        <a:graphic>
          <a:graphicData uri="http://schemas.openxmlformats.org/presentationml/2006/ole">
            <mc:AlternateContent xmlns:mc="http://schemas.openxmlformats.org/markup-compatibility/2006">
              <mc:Choice xmlns:v="urn:schemas-microsoft-com:vml" Requires="v">
                <p:oleObj spid="_x0000_s4621804" name="Equation" r:id="rId7" imgW="139579" imgH="177646" progId="Equation.DSMT4">
                  <p:embed/>
                </p:oleObj>
              </mc:Choice>
              <mc:Fallback>
                <p:oleObj name="Equation" r:id="rId7" imgW="139579" imgH="177646" progId="Equation.DSMT4">
                  <p:embed/>
                  <p:pic>
                    <p:nvPicPr>
                      <p:cNvPr id="0" name="Picture 14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952" y="1844824"/>
                        <a:ext cx="6191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7225" name="Object 9"/>
          <p:cNvGraphicFramePr>
            <a:graphicFrameLocks noChangeAspect="1"/>
          </p:cNvGraphicFramePr>
          <p:nvPr>
            <p:extLst>
              <p:ext uri="{D42A27DB-BD31-4B8C-83A1-F6EECF244321}">
                <p14:modId xmlns:p14="http://schemas.microsoft.com/office/powerpoint/2010/main" val="2576736207"/>
              </p:ext>
            </p:extLst>
          </p:nvPr>
        </p:nvGraphicFramePr>
        <p:xfrm>
          <a:off x="2411760" y="4005064"/>
          <a:ext cx="4248150" cy="2210841"/>
        </p:xfrm>
        <a:graphic>
          <a:graphicData uri="http://schemas.openxmlformats.org/presentationml/2006/ole">
            <mc:AlternateContent xmlns:mc="http://schemas.openxmlformats.org/markup-compatibility/2006">
              <mc:Choice xmlns:v="urn:schemas-microsoft-com:vml" Requires="v">
                <p:oleObj spid="_x0000_s4621805" name="Equation" r:id="rId9" imgW="736280" imgH="393529" progId="Equation.DSMT4">
                  <p:embed/>
                </p:oleObj>
              </mc:Choice>
              <mc:Fallback>
                <p:oleObj name="Equation" r:id="rId9" imgW="736280" imgH="393529" progId="Equation.DSMT4">
                  <p:embed/>
                  <p:pic>
                    <p:nvPicPr>
                      <p:cNvPr id="0" name="Picture 14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4005064"/>
                        <a:ext cx="4248150" cy="2210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5" name="WordArt 3"/>
          <p:cNvSpPr>
            <a:spLocks noChangeArrowheads="1" noChangeShapeType="1" noTextEdit="1"/>
          </p:cNvSpPr>
          <p:nvPr/>
        </p:nvSpPr>
        <p:spPr bwMode="auto">
          <a:xfrm>
            <a:off x="179388" y="188913"/>
            <a:ext cx="8750330" cy="1239823"/>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Cuando la fuerza es la de atracción gravitacional</a:t>
            </a:r>
          </a:p>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de los planetas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6" name="Object 5"/>
          <p:cNvGraphicFramePr>
            <a:graphicFrameLocks noChangeAspect="1"/>
          </p:cNvGraphicFramePr>
          <p:nvPr/>
        </p:nvGraphicFramePr>
        <p:xfrm>
          <a:off x="5072066" y="2500306"/>
          <a:ext cx="914400" cy="198438"/>
        </p:xfrm>
        <a:graphic>
          <a:graphicData uri="http://schemas.openxmlformats.org/presentationml/2006/ole">
            <mc:AlternateContent xmlns:mc="http://schemas.openxmlformats.org/markup-compatibility/2006">
              <mc:Choice xmlns:v="urn:schemas-microsoft-com:vml" Requires="v">
                <p:oleObj spid="_x0000_s4693050" name="Equation" r:id="rId3" imgW="435285" imgH="677109" progId="Equation.DSMT4">
                  <p:embed/>
                </p:oleObj>
              </mc:Choice>
              <mc:Fallback>
                <p:oleObj name="Equation" r:id="rId3" imgW="435285" imgH="677109" progId="Equation.DSMT4">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6" y="2500306"/>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114800" y="2057400"/>
          <a:ext cx="914400" cy="198438"/>
        </p:xfrm>
        <a:graphic>
          <a:graphicData uri="http://schemas.openxmlformats.org/presentationml/2006/ole">
            <mc:AlternateContent xmlns:mc="http://schemas.openxmlformats.org/markup-compatibility/2006">
              <mc:Choice xmlns:v="urn:schemas-microsoft-com:vml" Requires="v">
                <p:oleObj spid="_x0000_s4693051" name="Equation" r:id="rId5" imgW="435285" imgH="677109" progId="Equation.DSMT4">
                  <p:embed/>
                </p:oleObj>
              </mc:Choice>
              <mc:Fallback>
                <p:oleObj name="Equation" r:id="rId5" imgW="435285" imgH="677109" progId="Equation.DSMT4">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0574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4" descr="Imagen:Kepler1.gif">
            <a:hlinkClick r:id="rId6"/>
          </p:cNvPr>
          <p:cNvPicPr>
            <a:picLocks noChangeAspect="1" noChangeArrowheads="1"/>
          </p:cNvPicPr>
          <p:nvPr/>
        </p:nvPicPr>
        <p:blipFill>
          <a:blip r:embed="rId7" cstate="print"/>
          <a:srcRect/>
          <a:stretch>
            <a:fillRect/>
          </a:stretch>
        </p:blipFill>
        <p:spPr bwMode="auto">
          <a:xfrm>
            <a:off x="1643042" y="1714488"/>
            <a:ext cx="5857916" cy="4620954"/>
          </a:xfrm>
          <a:prstGeom prst="rect">
            <a:avLst/>
          </a:prstGeom>
          <a:noFill/>
        </p:spPr>
      </p:pic>
    </p:spTree>
    <p:extLst>
      <p:ext uri="{BB962C8B-B14F-4D97-AF65-F5344CB8AC3E}">
        <p14:creationId xmlns:p14="http://schemas.microsoft.com/office/powerpoint/2010/main" val="16596412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WordArt 2"/>
          <p:cNvSpPr>
            <a:spLocks noChangeArrowheads="1" noChangeShapeType="1" noTextEdit="1"/>
          </p:cNvSpPr>
          <p:nvPr/>
        </p:nvSpPr>
        <p:spPr bwMode="auto">
          <a:xfrm>
            <a:off x="1258888" y="333375"/>
            <a:ext cx="6551612" cy="649288"/>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Derivación de las leyes de Kepler</a:t>
            </a:r>
          </a:p>
        </p:txBody>
      </p:sp>
      <p:graphicFrame>
        <p:nvGraphicFramePr>
          <p:cNvPr id="1418243" name="Object 3"/>
          <p:cNvGraphicFramePr>
            <a:graphicFrameLocks noChangeAspect="1"/>
          </p:cNvGraphicFramePr>
          <p:nvPr>
            <p:extLst>
              <p:ext uri="{D42A27DB-BD31-4B8C-83A1-F6EECF244321}">
                <p14:modId xmlns:p14="http://schemas.microsoft.com/office/powerpoint/2010/main" val="4276016386"/>
              </p:ext>
            </p:extLst>
          </p:nvPr>
        </p:nvGraphicFramePr>
        <p:xfrm>
          <a:off x="168721" y="1196752"/>
          <a:ext cx="8867775" cy="5253038"/>
        </p:xfrm>
        <a:graphic>
          <a:graphicData uri="http://schemas.openxmlformats.org/presentationml/2006/ole">
            <mc:AlternateContent xmlns:mc="http://schemas.openxmlformats.org/markup-compatibility/2006">
              <mc:Choice xmlns:v="urn:schemas-microsoft-com:vml" Requires="v">
                <p:oleObj spid="_x0000_s1858940" name="Equation" r:id="rId3" imgW="2311200" imgH="1346040" progId="Equation.DSMT4">
                  <p:embed/>
                </p:oleObj>
              </mc:Choice>
              <mc:Fallback>
                <p:oleObj name="Equation" r:id="rId3" imgW="2311200" imgH="134604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21" y="1196752"/>
                        <a:ext cx="8867775" cy="5253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¿Resolver un problema en la Mecánica Clásica?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84461209"/>
              </p:ext>
            </p:extLst>
          </p:nvPr>
        </p:nvGraphicFramePr>
        <p:xfrm>
          <a:off x="192088" y="1394048"/>
          <a:ext cx="8831262" cy="4267200"/>
        </p:xfrm>
        <a:graphic>
          <a:graphicData uri="http://schemas.openxmlformats.org/presentationml/2006/ole">
            <mc:AlternateContent xmlns:mc="http://schemas.openxmlformats.org/markup-compatibility/2006">
              <mc:Choice xmlns:v="urn:schemas-microsoft-com:vml" Requires="v">
                <p:oleObj spid="_x0000_s4378966" name="Equation" r:id="rId3" imgW="2476440" imgH="1218960" progId="Equation.DSMT4">
                  <p:embed/>
                </p:oleObj>
              </mc:Choice>
              <mc:Fallback>
                <p:oleObj name="Equation" r:id="rId3" imgW="2476440" imgH="1218960" progId="Equation.DSMT4">
                  <p:embed/>
                  <p:pic>
                    <p:nvPicPr>
                      <p:cNvPr id="0" name="Picture 3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1394048"/>
                        <a:ext cx="88312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00551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503238" y="1831975"/>
            <a:ext cx="8172450" cy="4117975"/>
          </a:xfrm>
          <a:prstGeom prst="rect">
            <a:avLst/>
          </a:prstGeom>
          <a:solidFill>
            <a:srgbClr val="FFFF00"/>
          </a:solidFill>
          <a:ln w="9525">
            <a:noFill/>
            <a:miter lim="800000"/>
            <a:headEnd/>
            <a:tailEnd/>
          </a:ln>
          <a:effectLst/>
        </p:spPr>
        <p:txBody>
          <a:bodyPr>
            <a:spAutoFit/>
          </a:bodyPr>
          <a:lstStyle/>
          <a:p>
            <a:pPr algn="ctr">
              <a:spcBef>
                <a:spcPct val="50000"/>
              </a:spcBef>
            </a:pPr>
            <a:r>
              <a:rPr lang="es-MX" sz="4800" dirty="0">
                <a:solidFill>
                  <a:schemeClr val="accent2"/>
                </a:solidFill>
                <a:latin typeface="Arial Black" pitchFamily="34" charset="0"/>
              </a:rPr>
              <a:t>1900-1928</a:t>
            </a:r>
          </a:p>
          <a:p>
            <a:pPr algn="ctr">
              <a:spcBef>
                <a:spcPct val="50000"/>
              </a:spcBef>
            </a:pPr>
            <a:r>
              <a:rPr lang="es-MX" sz="4800" dirty="0">
                <a:latin typeface="Arial Black" pitchFamily="34" charset="0"/>
              </a:rPr>
              <a:t>La mayor aventura del pensamiento de la historia de la humanidad</a:t>
            </a:r>
          </a:p>
        </p:txBody>
      </p:sp>
      <p:sp>
        <p:nvSpPr>
          <p:cNvPr id="1149955" name="WordArt 3"/>
          <p:cNvSpPr>
            <a:spLocks noChangeArrowheads="1" noChangeShapeType="1" noTextEdit="1"/>
          </p:cNvSpPr>
          <p:nvPr/>
        </p:nvSpPr>
        <p:spPr bwMode="auto">
          <a:xfrm>
            <a:off x="690840" y="332705"/>
            <a:ext cx="7777608" cy="100806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cantidades físicas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 variables dinámicas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22503378"/>
              </p:ext>
            </p:extLst>
          </p:nvPr>
        </p:nvGraphicFramePr>
        <p:xfrm>
          <a:off x="1043608" y="1340768"/>
          <a:ext cx="4248472" cy="4807481"/>
        </p:xfrm>
        <a:graphic>
          <a:graphicData uri="http://schemas.openxmlformats.org/presentationml/2006/ole">
            <mc:AlternateContent xmlns:mc="http://schemas.openxmlformats.org/markup-compatibility/2006">
              <mc:Choice xmlns:v="urn:schemas-microsoft-com:vml" Requires="v">
                <p:oleObj spid="_x0000_s4461852" name="Equation" r:id="rId3" imgW="965160" imgH="1091880" progId="Equation.DSMT4">
                  <p:embed/>
                </p:oleObj>
              </mc:Choice>
              <mc:Fallback>
                <p:oleObj name="Equation" r:id="rId3" imgW="965160" imgH="109188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340768"/>
                        <a:ext cx="4248472" cy="4807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WordArt 4"/>
          <p:cNvSpPr>
            <a:spLocks noChangeArrowheads="1" noChangeShapeType="1" noTextEdit="1"/>
          </p:cNvSpPr>
          <p:nvPr/>
        </p:nvSpPr>
        <p:spPr bwMode="auto">
          <a:xfrm>
            <a:off x="267704" y="188640"/>
            <a:ext cx="8616684" cy="792088"/>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energía cinética</a:t>
            </a:r>
          </a:p>
        </p:txBody>
      </p:sp>
      <p:graphicFrame>
        <p:nvGraphicFramePr>
          <p:cNvPr id="2" name="Object 1"/>
          <p:cNvGraphicFramePr>
            <a:graphicFrameLocks noChangeAspect="1"/>
          </p:cNvGraphicFramePr>
          <p:nvPr>
            <p:extLst>
              <p:ext uri="{D42A27DB-BD31-4B8C-83A1-F6EECF244321}">
                <p14:modId xmlns:p14="http://schemas.microsoft.com/office/powerpoint/2010/main" val="2400668822"/>
              </p:ext>
            </p:extLst>
          </p:nvPr>
        </p:nvGraphicFramePr>
        <p:xfrm>
          <a:off x="980703" y="1132530"/>
          <a:ext cx="7191697" cy="5392814"/>
        </p:xfrm>
        <a:graphic>
          <a:graphicData uri="http://schemas.openxmlformats.org/presentationml/2006/ole">
            <mc:AlternateContent xmlns:mc="http://schemas.openxmlformats.org/markup-compatibility/2006">
              <mc:Choice xmlns:v="urn:schemas-microsoft-com:vml" Requires="v">
                <p:oleObj spid="_x0000_s4462876" name="Equation" r:id="rId3" imgW="1726920" imgH="1295280" progId="Equation.DSMT4">
                  <p:embed/>
                </p:oleObj>
              </mc:Choice>
              <mc:Fallback>
                <p:oleObj name="Equation" r:id="rId3" imgW="1726920" imgH="129528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703" y="1132530"/>
                        <a:ext cx="7191697" cy="53928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56118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WordArt 4"/>
          <p:cNvSpPr>
            <a:spLocks noChangeArrowheads="1" noChangeShapeType="1" noTextEdit="1"/>
          </p:cNvSpPr>
          <p:nvPr/>
        </p:nvSpPr>
        <p:spPr bwMode="auto">
          <a:xfrm>
            <a:off x="1372100" y="69134"/>
            <a:ext cx="6377932" cy="47954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momento lineal</a:t>
            </a:r>
          </a:p>
        </p:txBody>
      </p:sp>
      <p:graphicFrame>
        <p:nvGraphicFramePr>
          <p:cNvPr id="3" name="Object 2"/>
          <p:cNvGraphicFramePr>
            <a:graphicFrameLocks noChangeAspect="1"/>
          </p:cNvGraphicFramePr>
          <p:nvPr>
            <p:extLst>
              <p:ext uri="{D42A27DB-BD31-4B8C-83A1-F6EECF244321}">
                <p14:modId xmlns:p14="http://schemas.microsoft.com/office/powerpoint/2010/main" val="3565967756"/>
              </p:ext>
            </p:extLst>
          </p:nvPr>
        </p:nvGraphicFramePr>
        <p:xfrm>
          <a:off x="492125" y="923627"/>
          <a:ext cx="8140700" cy="5673725"/>
        </p:xfrm>
        <a:graphic>
          <a:graphicData uri="http://schemas.openxmlformats.org/presentationml/2006/ole">
            <mc:AlternateContent xmlns:mc="http://schemas.openxmlformats.org/markup-compatibility/2006">
              <mc:Choice xmlns:v="urn:schemas-microsoft-com:vml" Requires="v">
                <p:oleObj spid="_x0000_s4463900" name="Equation" r:id="rId3" imgW="2463480" imgH="1777680" progId="Equation.DSMT4">
                  <p:embed/>
                </p:oleObj>
              </mc:Choice>
              <mc:Fallback>
                <p:oleObj name="Equation" r:id="rId3" imgW="2463480" imgH="177768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25" y="923627"/>
                        <a:ext cx="8140700"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344633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4"/>
          <p:cNvSpPr>
            <a:spLocks noChangeArrowheads="1" noChangeShapeType="1" noTextEdit="1"/>
          </p:cNvSpPr>
          <p:nvPr/>
        </p:nvSpPr>
        <p:spPr bwMode="auto">
          <a:xfrm>
            <a:off x="642910" y="214290"/>
            <a:ext cx="7929618" cy="50006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momento angular</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81045613"/>
              </p:ext>
            </p:extLst>
          </p:nvPr>
        </p:nvGraphicFramePr>
        <p:xfrm>
          <a:off x="311604" y="961504"/>
          <a:ext cx="8307388" cy="3403600"/>
        </p:xfrm>
        <a:graphic>
          <a:graphicData uri="http://schemas.openxmlformats.org/presentationml/2006/ole">
            <mc:AlternateContent xmlns:mc="http://schemas.openxmlformats.org/markup-compatibility/2006">
              <mc:Choice xmlns:v="urn:schemas-microsoft-com:vml" Requires="v">
                <p:oleObj spid="_x0000_s4464924" name="Equation" r:id="rId3" imgW="2590560" imgH="1041120" progId="Equation.DSMT4">
                  <p:embed/>
                </p:oleObj>
              </mc:Choice>
              <mc:Fallback>
                <p:oleObj name="Equation" r:id="rId3" imgW="2590560" imgH="104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04" y="961504"/>
                        <a:ext cx="8307388" cy="340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Archivo:Torque animation.gif">
            <a:hlinkClick r:id="rId5"/>
          </p:cNvPr>
          <p:cNvPicPr>
            <a:picLocks noChangeAspect="1" noChangeArrowheads="1" noCrop="1"/>
          </p:cNvPicPr>
          <p:nvPr/>
        </p:nvPicPr>
        <p:blipFill>
          <a:blip r:embed="rId6" cstate="print"/>
          <a:srcRect/>
          <a:stretch>
            <a:fillRect/>
          </a:stretch>
        </p:blipFill>
        <p:spPr bwMode="auto">
          <a:xfrm>
            <a:off x="4572000" y="2996952"/>
            <a:ext cx="4490386" cy="3433748"/>
          </a:xfrm>
          <a:prstGeom prst="rect">
            <a:avLst/>
          </a:prstGeom>
          <a:noFill/>
        </p:spPr>
      </p:pic>
    </p:spTree>
    <p:extLst>
      <p:ext uri="{BB962C8B-B14F-4D97-AF65-F5344CB8AC3E}">
        <p14:creationId xmlns:p14="http://schemas.microsoft.com/office/powerpoint/2010/main" val="145383589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323528" y="383847"/>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¿Resolver un problema en la Mecánica Clásica?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88764163"/>
              </p:ext>
            </p:extLst>
          </p:nvPr>
        </p:nvGraphicFramePr>
        <p:xfrm>
          <a:off x="35496" y="1628800"/>
          <a:ext cx="9036496" cy="3456384"/>
        </p:xfrm>
        <a:graphic>
          <a:graphicData uri="http://schemas.openxmlformats.org/presentationml/2006/ole">
            <mc:AlternateContent xmlns:mc="http://schemas.openxmlformats.org/markup-compatibility/2006">
              <mc:Choice xmlns:v="urn:schemas-microsoft-com:vml" Requires="v">
                <p:oleObj spid="_x0000_s4465948" name="Equation" r:id="rId3" imgW="1828800" imgH="660240" progId="Equation.DSMT4">
                  <p:embed/>
                </p:oleObj>
              </mc:Choice>
              <mc:Fallback>
                <p:oleObj name="Equation" r:id="rId3" imgW="1828800" imgH="66024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628800"/>
                        <a:ext cx="9036496" cy="3456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108806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¿Resolver un problema en la Mecánica Clásica?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09486468"/>
              </p:ext>
            </p:extLst>
          </p:nvPr>
        </p:nvGraphicFramePr>
        <p:xfrm>
          <a:off x="903324" y="1916832"/>
          <a:ext cx="7316808" cy="4473281"/>
        </p:xfrm>
        <a:graphic>
          <a:graphicData uri="http://schemas.openxmlformats.org/presentationml/2006/ole">
            <mc:AlternateContent xmlns:mc="http://schemas.openxmlformats.org/markup-compatibility/2006">
              <mc:Choice xmlns:v="urn:schemas-microsoft-com:vml" Requires="v">
                <p:oleObj spid="_x0000_s2121462" name="Equation" r:id="rId3" imgW="2425700" imgH="1435100" progId="Equation.DSMT4">
                  <p:embed/>
                </p:oleObj>
              </mc:Choice>
              <mc:Fallback>
                <p:oleObj name="Equation" r:id="rId3" imgW="2425700" imgH="1435100" progId="Equation.DSMT4">
                  <p:embed/>
                  <p:pic>
                    <p:nvPicPr>
                      <p:cNvPr id="0" name="Picture 7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324" y="1916832"/>
                        <a:ext cx="7316808" cy="4473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0707" name="Object 3"/>
          <p:cNvGraphicFramePr>
            <a:graphicFrameLocks noChangeAspect="1"/>
          </p:cNvGraphicFramePr>
          <p:nvPr>
            <p:extLst>
              <p:ext uri="{D42A27DB-BD31-4B8C-83A1-F6EECF244321}">
                <p14:modId xmlns:p14="http://schemas.microsoft.com/office/powerpoint/2010/main" val="1018073694"/>
              </p:ext>
            </p:extLst>
          </p:nvPr>
        </p:nvGraphicFramePr>
        <p:xfrm>
          <a:off x="214282" y="1071547"/>
          <a:ext cx="8701148" cy="557254"/>
        </p:xfrm>
        <a:graphic>
          <a:graphicData uri="http://schemas.openxmlformats.org/presentationml/2006/ole">
            <mc:AlternateContent xmlns:mc="http://schemas.openxmlformats.org/markup-compatibility/2006">
              <mc:Choice xmlns:v="urn:schemas-microsoft-com:vml" Requires="v">
                <p:oleObj spid="_x0000_s2121463" name="Equation" r:id="rId5" imgW="3670200" imgH="253800" progId="Equation.DSMT4">
                  <p:embed/>
                </p:oleObj>
              </mc:Choice>
              <mc:Fallback>
                <p:oleObj name="Equation" r:id="rId5" imgW="3670200" imgH="253800" progId="Equation.DSMT4">
                  <p:embed/>
                  <p:pic>
                    <p:nvPicPr>
                      <p:cNvPr id="0" name="Picture 7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282" y="1071547"/>
                        <a:ext cx="8701148" cy="557254"/>
                      </a:xfrm>
                      <a:prstGeom prst="rect">
                        <a:avLst/>
                      </a:prstGeom>
                      <a:solidFill>
                        <a:srgbClr val="D9FFDB"/>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571480" y="-12339"/>
            <a:ext cx="1986136" cy="3972272"/>
          </a:xfrm>
          <a:prstGeom prst="rect">
            <a:avLst/>
          </a:prstGeom>
        </p:spPr>
      </p:pic>
      <p:sp>
        <p:nvSpPr>
          <p:cNvPr id="5" name="WordArt 2"/>
          <p:cNvSpPr>
            <a:spLocks noChangeArrowheads="1" noChangeShapeType="1" noTextEdit="1"/>
          </p:cNvSpPr>
          <p:nvPr/>
        </p:nvSpPr>
        <p:spPr bwMode="auto">
          <a:xfrm>
            <a:off x="1355916" y="116632"/>
            <a:ext cx="6429375"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Oscilador armónico clásico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6" name="Object 5"/>
          <p:cNvGraphicFramePr>
            <a:graphicFrameLocks noGrp="1" noChangeAspect="1"/>
          </p:cNvGraphicFramePr>
          <p:nvPr>
            <p:extLst/>
          </p:nvPr>
        </p:nvGraphicFramePr>
        <p:xfrm>
          <a:off x="611560" y="2731103"/>
          <a:ext cx="7882458" cy="3938257"/>
        </p:xfrm>
        <a:graphic>
          <a:graphicData uri="http://schemas.openxmlformats.org/presentationml/2006/ole">
            <mc:AlternateContent xmlns:mc="http://schemas.openxmlformats.org/markup-compatibility/2006">
              <mc:Choice xmlns:v="urn:schemas-microsoft-com:vml" Requires="v">
                <p:oleObj spid="_x0000_s4550826" name="Equation" r:id="rId4" imgW="3149280" imgH="1574640" progId="Equation.DSMT4">
                  <p:embed/>
                </p:oleObj>
              </mc:Choice>
              <mc:Fallback>
                <p:oleObj name="Equation" r:id="rId4" imgW="3149280" imgH="1574640" progId="Equation.DSMT4">
                  <p:embed/>
                  <p:pic>
                    <p:nvPicPr>
                      <p:cNvPr id="0" name="Picture 16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2731103"/>
                        <a:ext cx="7882458" cy="39382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24775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WordArt 2"/>
          <p:cNvSpPr>
            <a:spLocks noChangeArrowheads="1" noChangeShapeType="1" noTextEdit="1"/>
          </p:cNvSpPr>
          <p:nvPr/>
        </p:nvSpPr>
        <p:spPr bwMode="auto">
          <a:xfrm>
            <a:off x="1908175" y="188913"/>
            <a:ext cx="5256213" cy="719137"/>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a:t>
            </a:r>
          </a:p>
        </p:txBody>
      </p:sp>
      <p:sp>
        <p:nvSpPr>
          <p:cNvPr id="1425411" name="Text Box 3"/>
          <p:cNvSpPr txBox="1">
            <a:spLocks noChangeArrowheads="1"/>
          </p:cNvSpPr>
          <p:nvPr/>
        </p:nvSpPr>
        <p:spPr bwMode="auto">
          <a:xfrm>
            <a:off x="468313" y="1341438"/>
            <a:ext cx="8280400" cy="5091112"/>
          </a:xfrm>
          <a:prstGeom prst="rect">
            <a:avLst/>
          </a:prstGeom>
          <a:noFill/>
          <a:ln w="9525">
            <a:noFill/>
            <a:miter lim="800000"/>
            <a:headEnd/>
            <a:tailEnd/>
          </a:ln>
          <a:effectLst/>
        </p:spPr>
        <p:txBody>
          <a:bodyPr>
            <a:spAutoFit/>
          </a:bodyPr>
          <a:lstStyle/>
          <a:p>
            <a:pPr eaLnBrk="0" hangingPunct="0">
              <a:spcBef>
                <a:spcPct val="50000"/>
              </a:spcBef>
              <a:buFontTx/>
              <a:buChar char="•"/>
            </a:pPr>
            <a:r>
              <a:rPr lang="es-MX" sz="4000" b="1"/>
              <a:t>Está basada en el concepto de continuidad. Las cantidades físicas son variables continuas</a:t>
            </a:r>
          </a:p>
          <a:p>
            <a:pPr lvl="1" eaLnBrk="0" hangingPunct="0">
              <a:spcBef>
                <a:spcPct val="20000"/>
              </a:spcBef>
            </a:pPr>
            <a:r>
              <a:rPr lang="es-MX" sz="4000" b="1">
                <a:solidFill>
                  <a:schemeClr val="accent2"/>
                </a:solidFill>
              </a:rPr>
              <a:t>El espacio </a:t>
            </a:r>
            <a:r>
              <a:rPr lang="es-MX" sz="3200" b="1">
                <a:solidFill>
                  <a:schemeClr val="accent2"/>
                </a:solidFill>
              </a:rPr>
              <a:t>(la posición)</a:t>
            </a:r>
            <a:r>
              <a:rPr lang="es-MX" sz="4000" b="1">
                <a:solidFill>
                  <a:schemeClr val="accent2"/>
                </a:solidFill>
              </a:rPr>
              <a:t/>
            </a:r>
            <a:br>
              <a:rPr lang="es-MX" sz="4000" b="1">
                <a:solidFill>
                  <a:schemeClr val="accent2"/>
                </a:solidFill>
              </a:rPr>
            </a:br>
            <a:r>
              <a:rPr lang="es-MX" sz="4000" b="1">
                <a:solidFill>
                  <a:schemeClr val="accent2"/>
                </a:solidFill>
              </a:rPr>
              <a:t>El tiempo</a:t>
            </a:r>
            <a:br>
              <a:rPr lang="es-MX" sz="4000" b="1">
                <a:solidFill>
                  <a:schemeClr val="accent2"/>
                </a:solidFill>
              </a:rPr>
            </a:br>
            <a:r>
              <a:rPr lang="es-MX" sz="4000" b="1">
                <a:solidFill>
                  <a:schemeClr val="accent2"/>
                </a:solidFill>
              </a:rPr>
              <a:t>La energía</a:t>
            </a:r>
            <a:br>
              <a:rPr lang="es-MX" sz="4000" b="1">
                <a:solidFill>
                  <a:schemeClr val="accent2"/>
                </a:solidFill>
              </a:rPr>
            </a:br>
            <a:r>
              <a:rPr lang="es-MX" sz="4000" b="1">
                <a:solidFill>
                  <a:schemeClr val="accent2"/>
                </a:solidFill>
              </a:rPr>
              <a:t>La cantidad de movimiento</a:t>
            </a:r>
            <a:br>
              <a:rPr lang="es-MX" sz="4000" b="1">
                <a:solidFill>
                  <a:schemeClr val="accent2"/>
                </a:solidFill>
              </a:rPr>
            </a:br>
            <a:r>
              <a:rPr lang="es-MX" sz="4000" b="1">
                <a:solidFill>
                  <a:schemeClr val="accent2"/>
                </a:solidFill>
              </a:rPr>
              <a:t>Etc.</a:t>
            </a:r>
            <a:endParaRPr lang="en-US" sz="4000" b="1">
              <a:solidFill>
                <a:schemeClr val="accent2"/>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WordArt 2"/>
          <p:cNvSpPr>
            <a:spLocks noChangeArrowheads="1" noChangeShapeType="1" noTextEdit="1"/>
          </p:cNvSpPr>
          <p:nvPr/>
        </p:nvSpPr>
        <p:spPr bwMode="auto">
          <a:xfrm>
            <a:off x="467544" y="188913"/>
            <a:ext cx="8496944" cy="143986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cantidades físicas son variables continuas</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posición</a:t>
            </a:r>
          </a:p>
        </p:txBody>
      </p:sp>
      <p:sp>
        <p:nvSpPr>
          <p:cNvPr id="1426435" name="Text Box 3"/>
          <p:cNvSpPr txBox="1">
            <a:spLocks noChangeArrowheads="1"/>
          </p:cNvSpPr>
          <p:nvPr/>
        </p:nvSpPr>
        <p:spPr bwMode="auto">
          <a:xfrm>
            <a:off x="395288" y="1933575"/>
            <a:ext cx="8353425" cy="4422775"/>
          </a:xfrm>
          <a:prstGeom prst="rect">
            <a:avLst/>
          </a:prstGeom>
          <a:noFill/>
          <a:ln w="9525">
            <a:noFill/>
            <a:miter lim="800000"/>
            <a:headEnd/>
            <a:tailEnd/>
          </a:ln>
          <a:effectLst/>
        </p:spPr>
        <p:txBody>
          <a:bodyPr>
            <a:spAutoFit/>
          </a:bodyPr>
          <a:lstStyle/>
          <a:p>
            <a:pPr eaLnBrk="0" hangingPunct="0">
              <a:buFontTx/>
              <a:buChar char="•"/>
            </a:pPr>
            <a:r>
              <a:rPr lang="es-MX" sz="3000" b="1"/>
              <a:t>Un cuerpo puedes estar a 1 cm. de una marca</a:t>
            </a:r>
          </a:p>
          <a:p>
            <a:pPr eaLnBrk="0" hangingPunct="0">
              <a:buFontTx/>
              <a:buChar char="•"/>
            </a:pPr>
            <a:r>
              <a:rPr lang="es-MX" sz="3000" b="1"/>
              <a:t>Pero también puede estar en cualquier posición, tan cercana como queramos, a dicha marca</a:t>
            </a:r>
          </a:p>
          <a:p>
            <a:pPr lvl="1" eaLnBrk="0" hangingPunct="0">
              <a:buFontTx/>
              <a:buChar char="•"/>
            </a:pPr>
            <a:r>
              <a:rPr lang="es-MX" sz="2600" b="1">
                <a:solidFill>
                  <a:srgbClr val="0000FF"/>
                </a:solidFill>
              </a:rPr>
              <a:t>Puede estar a 1.1 cm</a:t>
            </a:r>
          </a:p>
          <a:p>
            <a:pPr lvl="1" eaLnBrk="0" hangingPunct="0">
              <a:buFontTx/>
              <a:buChar char="•"/>
            </a:pPr>
            <a:r>
              <a:rPr lang="es-MX" sz="2600" b="1">
                <a:solidFill>
                  <a:srgbClr val="0000FF"/>
                </a:solidFill>
              </a:rPr>
              <a:t>Puede estar a 1.01 cm</a:t>
            </a:r>
          </a:p>
          <a:p>
            <a:pPr lvl="1" eaLnBrk="0" hangingPunct="0">
              <a:buFontTx/>
              <a:buChar char="•"/>
            </a:pPr>
            <a:r>
              <a:rPr lang="es-MX" sz="2600" b="1">
                <a:solidFill>
                  <a:srgbClr val="0000FF"/>
                </a:solidFill>
              </a:rPr>
              <a:t>Puede estar a 1.0000001 cm</a:t>
            </a:r>
          </a:p>
          <a:p>
            <a:pPr lvl="1" eaLnBrk="0" hangingPunct="0">
              <a:buFontTx/>
              <a:buChar char="•"/>
            </a:pPr>
            <a:r>
              <a:rPr lang="es-MX" sz="2600" b="1">
                <a:solidFill>
                  <a:srgbClr val="0000FF"/>
                </a:solidFill>
              </a:rPr>
              <a:t>Puede estar a 1.000000000000000000000000000001</a:t>
            </a:r>
            <a:r>
              <a:rPr lang="es-MX" sz="3000" b="1"/>
              <a:t> </a:t>
            </a:r>
            <a:r>
              <a:rPr lang="es-MX" sz="2600" b="1">
                <a:solidFill>
                  <a:srgbClr val="0000FF"/>
                </a:solidFill>
              </a:rPr>
              <a:t>cm</a:t>
            </a:r>
            <a:endParaRPr lang="en-US" sz="2600" b="1">
              <a:solidFill>
                <a:srgbClr val="0000FF"/>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Text Box 2"/>
          <p:cNvSpPr txBox="1">
            <a:spLocks noChangeArrowheads="1"/>
          </p:cNvSpPr>
          <p:nvPr/>
        </p:nvSpPr>
        <p:spPr bwMode="auto">
          <a:xfrm>
            <a:off x="323850" y="1830388"/>
            <a:ext cx="8648700" cy="519112"/>
          </a:xfrm>
          <a:prstGeom prst="rect">
            <a:avLst/>
          </a:prstGeom>
          <a:noFill/>
          <a:ln w="9525">
            <a:noFill/>
            <a:miter lim="800000"/>
            <a:headEnd/>
            <a:tailEnd/>
          </a:ln>
          <a:effectLst/>
        </p:spPr>
        <p:txBody>
          <a:bodyPr wrap="none">
            <a:spAutoFit/>
          </a:bodyPr>
          <a:lstStyle/>
          <a:p>
            <a:pPr eaLnBrk="0" hangingPunct="0"/>
            <a:r>
              <a:rPr lang="es-MX" sz="2800" b="1"/>
              <a:t>Un cuerpo girando puede ocupar cualquier orbita </a:t>
            </a:r>
            <a:endParaRPr lang="en-US" sz="2800" b="1"/>
          </a:p>
        </p:txBody>
      </p:sp>
      <p:grpSp>
        <p:nvGrpSpPr>
          <p:cNvPr id="2" name="Group 3"/>
          <p:cNvGrpSpPr>
            <a:grpSpLocks/>
          </p:cNvGrpSpPr>
          <p:nvPr/>
        </p:nvGrpSpPr>
        <p:grpSpPr bwMode="auto">
          <a:xfrm>
            <a:off x="2987675" y="2817813"/>
            <a:ext cx="3132138" cy="3132137"/>
            <a:chOff x="1889" y="1616"/>
            <a:chExt cx="1973" cy="1973"/>
          </a:xfrm>
        </p:grpSpPr>
        <p:sp>
          <p:nvSpPr>
            <p:cNvPr id="1427460" name="Oval 4"/>
            <p:cNvSpPr>
              <a:spLocks noChangeAspect="1" noChangeArrowheads="1"/>
            </p:cNvSpPr>
            <p:nvPr/>
          </p:nvSpPr>
          <p:spPr bwMode="auto">
            <a:xfrm>
              <a:off x="2305" y="2032"/>
              <a:ext cx="1134" cy="1134"/>
            </a:xfrm>
            <a:prstGeom prst="ellipse">
              <a:avLst/>
            </a:prstGeom>
            <a:noFill/>
            <a:ln w="57150">
              <a:solidFill>
                <a:srgbClr val="FF0000"/>
              </a:solidFill>
              <a:round/>
              <a:headEnd/>
              <a:tailEnd/>
            </a:ln>
            <a:effectLst/>
          </p:spPr>
          <p:txBody>
            <a:bodyPr wrap="none" anchor="ctr"/>
            <a:lstStyle/>
            <a:p>
              <a:pPr algn="ctr" eaLnBrk="0" hangingPunct="0"/>
              <a:endParaRPr lang="en-US" sz="2000" b="1">
                <a:solidFill>
                  <a:srgbClr val="FF0000"/>
                </a:solidFill>
              </a:endParaRPr>
            </a:p>
          </p:txBody>
        </p:sp>
        <p:sp>
          <p:nvSpPr>
            <p:cNvPr id="1427461" name="Oval 5"/>
            <p:cNvSpPr>
              <a:spLocks noChangeAspect="1" noChangeArrowheads="1"/>
            </p:cNvSpPr>
            <p:nvPr/>
          </p:nvSpPr>
          <p:spPr bwMode="auto">
            <a:xfrm>
              <a:off x="1889" y="1616"/>
              <a:ext cx="1973" cy="1973"/>
            </a:xfrm>
            <a:prstGeom prst="ellipse">
              <a:avLst/>
            </a:prstGeom>
            <a:noFill/>
            <a:ln w="57150">
              <a:solidFill>
                <a:srgbClr val="0000FF"/>
              </a:solidFill>
              <a:round/>
              <a:headEnd/>
              <a:tailEnd/>
            </a:ln>
            <a:effectLst/>
          </p:spPr>
          <p:txBody>
            <a:bodyPr wrap="none" anchor="ctr"/>
            <a:lstStyle/>
            <a:p>
              <a:endParaRPr lang="es-MX"/>
            </a:p>
          </p:txBody>
        </p:sp>
      </p:grpSp>
      <p:sp>
        <p:nvSpPr>
          <p:cNvPr id="1427462" name="WordArt 6"/>
          <p:cNvSpPr>
            <a:spLocks noChangeArrowheads="1" noChangeShapeType="1" noTextEdit="1"/>
          </p:cNvSpPr>
          <p:nvPr/>
        </p:nvSpPr>
        <p:spPr bwMode="auto">
          <a:xfrm>
            <a:off x="755650" y="188913"/>
            <a:ext cx="7993063" cy="14398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cantidades físicas son variables continuas</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posición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WordArt 2"/>
          <p:cNvSpPr>
            <a:spLocks noChangeArrowheads="1" noChangeShapeType="1" noTextEdit="1"/>
          </p:cNvSpPr>
          <p:nvPr/>
        </p:nvSpPr>
        <p:spPr bwMode="auto">
          <a:xfrm>
            <a:off x="250825" y="260350"/>
            <a:ext cx="862012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una revolución científica?</a:t>
            </a:r>
          </a:p>
        </p:txBody>
      </p:sp>
      <p:sp>
        <p:nvSpPr>
          <p:cNvPr id="1150979" name="Text Box 3"/>
          <p:cNvSpPr txBox="1">
            <a:spLocks noChangeArrowheads="1"/>
          </p:cNvSpPr>
          <p:nvPr/>
        </p:nvSpPr>
        <p:spPr bwMode="auto">
          <a:xfrm>
            <a:off x="251520" y="1412776"/>
            <a:ext cx="8640960" cy="4154984"/>
          </a:xfrm>
          <a:prstGeom prst="rect">
            <a:avLst/>
          </a:prstGeom>
          <a:noFill/>
          <a:ln w="3175">
            <a:solidFill>
              <a:srgbClr val="FFFFFF"/>
            </a:solidFill>
            <a:miter lim="800000"/>
            <a:headEnd/>
            <a:tailEnd/>
          </a:ln>
          <a:effectLst/>
        </p:spPr>
        <p:txBody>
          <a:bodyPr wrap="square">
            <a:spAutoFit/>
          </a:bodyPr>
          <a:lstStyle/>
          <a:p>
            <a:r>
              <a:rPr lang="es-MX" sz="4400" dirty="0"/>
              <a:t>Construir una teoría, realizar un experimento, encontrar algún hecho, que destruya y modifique profundamente los conocimientos anteriores, tomados la mayor parte de las veces como dogmas.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Text Box 2"/>
          <p:cNvSpPr txBox="1">
            <a:spLocks noChangeArrowheads="1"/>
          </p:cNvSpPr>
          <p:nvPr/>
        </p:nvSpPr>
        <p:spPr bwMode="auto">
          <a:xfrm>
            <a:off x="1187450" y="2022475"/>
            <a:ext cx="6911975" cy="1190625"/>
          </a:xfrm>
          <a:prstGeom prst="rect">
            <a:avLst/>
          </a:prstGeom>
          <a:noFill/>
          <a:ln w="9525">
            <a:noFill/>
            <a:miter lim="800000"/>
            <a:headEnd/>
            <a:tailEnd/>
          </a:ln>
          <a:effectLst/>
        </p:spPr>
        <p:txBody>
          <a:bodyPr>
            <a:spAutoFit/>
          </a:bodyPr>
          <a:lstStyle/>
          <a:p>
            <a:pPr eaLnBrk="0" hangingPunct="0"/>
            <a:r>
              <a:rPr lang="es-MX" sz="3600" b="1"/>
              <a:t>Una partícula en movimiento puede tener cualquier energía</a:t>
            </a:r>
            <a:endParaRPr lang="en-US" sz="3600" b="1"/>
          </a:p>
        </p:txBody>
      </p:sp>
      <p:sp>
        <p:nvSpPr>
          <p:cNvPr id="1428483" name="Text Box 3"/>
          <p:cNvSpPr txBox="1">
            <a:spLocks noChangeArrowheads="1"/>
          </p:cNvSpPr>
          <p:nvPr/>
        </p:nvSpPr>
        <p:spPr bwMode="auto">
          <a:xfrm>
            <a:off x="323850" y="3990975"/>
            <a:ext cx="8569325" cy="2101850"/>
          </a:xfrm>
          <a:prstGeom prst="rect">
            <a:avLst/>
          </a:prstGeom>
          <a:noFill/>
          <a:ln w="9525">
            <a:noFill/>
            <a:miter lim="800000"/>
            <a:headEnd/>
            <a:tailEnd/>
          </a:ln>
          <a:effectLst/>
        </p:spPr>
        <p:txBody>
          <a:bodyPr>
            <a:spAutoFit/>
          </a:bodyPr>
          <a:lstStyle/>
          <a:p>
            <a:pPr eaLnBrk="0" hangingPunct="0"/>
            <a:r>
              <a:rPr lang="es-MX" sz="2200" b="1">
                <a:solidFill>
                  <a:srgbClr val="0000FF"/>
                </a:solidFill>
              </a:rPr>
              <a:t>1 joule</a:t>
            </a:r>
          </a:p>
          <a:p>
            <a:pPr eaLnBrk="0" hangingPunct="0"/>
            <a:r>
              <a:rPr lang="es-MX" sz="2200" b="1">
                <a:solidFill>
                  <a:srgbClr val="0000FF"/>
                </a:solidFill>
              </a:rPr>
              <a:t>1.1 joule</a:t>
            </a:r>
          </a:p>
          <a:p>
            <a:pPr eaLnBrk="0" hangingPunct="0"/>
            <a:r>
              <a:rPr lang="es-MX" sz="2200" b="1">
                <a:solidFill>
                  <a:srgbClr val="0000FF"/>
                </a:solidFill>
              </a:rPr>
              <a:t>1.01 joule</a:t>
            </a:r>
          </a:p>
          <a:p>
            <a:pPr eaLnBrk="0" hangingPunct="0"/>
            <a:r>
              <a:rPr lang="es-MX" sz="2200" b="1">
                <a:solidFill>
                  <a:srgbClr val="0000FF"/>
                </a:solidFill>
              </a:rPr>
              <a:t>1.000000001 joule</a:t>
            </a:r>
          </a:p>
          <a:p>
            <a:pPr eaLnBrk="0" hangingPunct="0"/>
            <a:r>
              <a:rPr lang="es-MX" sz="2200" b="1">
                <a:solidFill>
                  <a:srgbClr val="0000FF"/>
                </a:solidFill>
              </a:rPr>
              <a:t>1.0000000000000000000000000000001 joule</a:t>
            </a:r>
          </a:p>
          <a:p>
            <a:pPr eaLnBrk="0" hangingPunct="0"/>
            <a:r>
              <a:rPr lang="es-MX" sz="2200" b="1">
                <a:solidFill>
                  <a:srgbClr val="0000FF"/>
                </a:solidFill>
              </a:rPr>
              <a:t>1.00000000000000000000000000000000000000000000001 joule</a:t>
            </a:r>
            <a:endParaRPr lang="en-US" sz="2200" b="1">
              <a:solidFill>
                <a:srgbClr val="0000FF"/>
              </a:solidFill>
            </a:endParaRPr>
          </a:p>
        </p:txBody>
      </p:sp>
      <p:sp>
        <p:nvSpPr>
          <p:cNvPr id="1428484" name="WordArt 4"/>
          <p:cNvSpPr>
            <a:spLocks noChangeArrowheads="1" noChangeShapeType="1" noTextEdit="1"/>
          </p:cNvSpPr>
          <p:nvPr/>
        </p:nvSpPr>
        <p:spPr bwMode="auto">
          <a:xfrm>
            <a:off x="755650" y="188913"/>
            <a:ext cx="7993063" cy="15113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cantidades físicas son variables continuas</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energía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Text Box 2"/>
          <p:cNvSpPr txBox="1">
            <a:spLocks noChangeArrowheads="1"/>
          </p:cNvSpPr>
          <p:nvPr/>
        </p:nvSpPr>
        <p:spPr bwMode="auto">
          <a:xfrm>
            <a:off x="285720" y="1142984"/>
            <a:ext cx="8643998" cy="5509200"/>
          </a:xfrm>
          <a:prstGeom prst="rect">
            <a:avLst/>
          </a:prstGeom>
          <a:noFill/>
          <a:ln w="9525">
            <a:noFill/>
            <a:miter lim="800000"/>
            <a:headEnd/>
            <a:tailEnd/>
          </a:ln>
          <a:effectLst/>
        </p:spPr>
        <p:txBody>
          <a:bodyPr wrap="square">
            <a:spAutoFit/>
          </a:bodyPr>
          <a:lstStyle/>
          <a:p>
            <a:pPr eaLnBrk="0" hangingPunct="0"/>
            <a:r>
              <a:rPr lang="es-MX" sz="4400" dirty="0" smtClean="0"/>
              <a:t>Todas las variables dinámicas (posición, tiempo, velocidad, cantidad de movimiento, energía, energía cinética, energía potencial, momento angular) son números reales, es decir; todas las variables dinámicas son continuas.</a:t>
            </a:r>
            <a:endParaRPr lang="en-US" sz="4400" dirty="0"/>
          </a:p>
        </p:txBody>
      </p:sp>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cantidades físicas son variables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continuas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0651760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Text Box 2"/>
          <p:cNvSpPr txBox="1">
            <a:spLocks noChangeArrowheads="1"/>
          </p:cNvSpPr>
          <p:nvPr/>
        </p:nvSpPr>
        <p:spPr bwMode="auto">
          <a:xfrm>
            <a:off x="251520" y="1268760"/>
            <a:ext cx="8643998" cy="4832092"/>
          </a:xfrm>
          <a:prstGeom prst="rect">
            <a:avLst/>
          </a:prstGeom>
          <a:noFill/>
          <a:ln w="9525">
            <a:noFill/>
            <a:miter lim="800000"/>
            <a:headEnd/>
            <a:tailEnd/>
          </a:ln>
          <a:effectLst/>
        </p:spPr>
        <p:txBody>
          <a:bodyPr wrap="square">
            <a:spAutoFit/>
          </a:bodyPr>
          <a:lstStyle/>
          <a:p>
            <a:pPr eaLnBrk="0" hangingPunct="0">
              <a:spcBef>
                <a:spcPts val="2400"/>
              </a:spcBef>
              <a:buFont typeface="Wingdings" pitchFamily="2" charset="2"/>
              <a:buChar char="Ø"/>
            </a:pPr>
            <a:r>
              <a:rPr lang="es-MX" sz="4800" dirty="0" smtClean="0"/>
              <a:t>En todo momento la partícula ocupa una posición en el espacio.</a:t>
            </a:r>
          </a:p>
          <a:p>
            <a:pPr eaLnBrk="0" hangingPunct="0">
              <a:spcBef>
                <a:spcPts val="2400"/>
              </a:spcBef>
              <a:buFont typeface="Wingdings" pitchFamily="2" charset="2"/>
              <a:buChar char="Ø"/>
            </a:pPr>
            <a:r>
              <a:rPr lang="es-MX" sz="4800" dirty="0" smtClean="0"/>
              <a:t>El conjunto de esas posiciones constituyen la trayectoria de la partícula.</a:t>
            </a:r>
            <a:endParaRPr lang="en-US" sz="4800" dirty="0"/>
          </a:p>
        </p:txBody>
      </p:sp>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partículas tienen una trayectoria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4" name="WordArt 4"/>
          <p:cNvSpPr>
            <a:spLocks noChangeArrowheads="1" noChangeShapeType="1" noTextEdit="1"/>
          </p:cNvSpPr>
          <p:nvPr/>
        </p:nvSpPr>
        <p:spPr bwMode="auto">
          <a:xfrm>
            <a:off x="428596" y="285728"/>
            <a:ext cx="8501122" cy="596881"/>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Las partículas tienen una trayectoria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pSp>
        <p:nvGrpSpPr>
          <p:cNvPr id="8" name="Group 7"/>
          <p:cNvGrpSpPr/>
          <p:nvPr/>
        </p:nvGrpSpPr>
        <p:grpSpPr>
          <a:xfrm>
            <a:off x="395536" y="1449201"/>
            <a:ext cx="8424936" cy="3059919"/>
            <a:chOff x="899592" y="2538613"/>
            <a:chExt cx="7755378" cy="3059919"/>
          </a:xfrm>
        </p:grpSpPr>
        <p:sp>
          <p:nvSpPr>
            <p:cNvPr id="4" name="Freeform 3"/>
            <p:cNvSpPr/>
            <p:nvPr/>
          </p:nvSpPr>
          <p:spPr>
            <a:xfrm rot="603710">
              <a:off x="1257418" y="2538613"/>
              <a:ext cx="7317432" cy="2267453"/>
            </a:xfrm>
            <a:custGeom>
              <a:avLst/>
              <a:gdLst>
                <a:gd name="connsiteX0" fmla="*/ 0 w 6267450"/>
                <a:gd name="connsiteY0" fmla="*/ 1524503 h 2267453"/>
                <a:gd name="connsiteX1" fmla="*/ 85725 w 6267450"/>
                <a:gd name="connsiteY1" fmla="*/ 1353053 h 2267453"/>
                <a:gd name="connsiteX2" fmla="*/ 161925 w 6267450"/>
                <a:gd name="connsiteY2" fmla="*/ 1219703 h 2267453"/>
                <a:gd name="connsiteX3" fmla="*/ 219075 w 6267450"/>
                <a:gd name="connsiteY3" fmla="*/ 1114928 h 2267453"/>
                <a:gd name="connsiteX4" fmla="*/ 266700 w 6267450"/>
                <a:gd name="connsiteY4" fmla="*/ 1029203 h 2267453"/>
                <a:gd name="connsiteX5" fmla="*/ 371475 w 6267450"/>
                <a:gd name="connsiteY5" fmla="*/ 876803 h 2267453"/>
                <a:gd name="connsiteX6" fmla="*/ 390525 w 6267450"/>
                <a:gd name="connsiteY6" fmla="*/ 848228 h 2267453"/>
                <a:gd name="connsiteX7" fmla="*/ 504825 w 6267450"/>
                <a:gd name="connsiteY7" fmla="*/ 752978 h 2267453"/>
                <a:gd name="connsiteX8" fmla="*/ 600075 w 6267450"/>
                <a:gd name="connsiteY8" fmla="*/ 705353 h 2267453"/>
                <a:gd name="connsiteX9" fmla="*/ 866775 w 6267450"/>
                <a:gd name="connsiteY9" fmla="*/ 724403 h 2267453"/>
                <a:gd name="connsiteX10" fmla="*/ 1123950 w 6267450"/>
                <a:gd name="connsiteY10" fmla="*/ 752978 h 2267453"/>
                <a:gd name="connsiteX11" fmla="*/ 1285875 w 6267450"/>
                <a:gd name="connsiteY11" fmla="*/ 772028 h 2267453"/>
                <a:gd name="connsiteX12" fmla="*/ 1533525 w 6267450"/>
                <a:gd name="connsiteY12" fmla="*/ 743453 h 2267453"/>
                <a:gd name="connsiteX13" fmla="*/ 1600200 w 6267450"/>
                <a:gd name="connsiteY13" fmla="*/ 695828 h 2267453"/>
                <a:gd name="connsiteX14" fmla="*/ 1647825 w 6267450"/>
                <a:gd name="connsiteY14" fmla="*/ 667253 h 2267453"/>
                <a:gd name="connsiteX15" fmla="*/ 1685925 w 6267450"/>
                <a:gd name="connsiteY15" fmla="*/ 648203 h 2267453"/>
                <a:gd name="connsiteX16" fmla="*/ 1743075 w 6267450"/>
                <a:gd name="connsiteY16" fmla="*/ 591053 h 2267453"/>
                <a:gd name="connsiteX17" fmla="*/ 1819275 w 6267450"/>
                <a:gd name="connsiteY17" fmla="*/ 533903 h 2267453"/>
                <a:gd name="connsiteX18" fmla="*/ 1876425 w 6267450"/>
                <a:gd name="connsiteY18" fmla="*/ 476753 h 2267453"/>
                <a:gd name="connsiteX19" fmla="*/ 1943100 w 6267450"/>
                <a:gd name="connsiteY19" fmla="*/ 429128 h 2267453"/>
                <a:gd name="connsiteX20" fmla="*/ 2066925 w 6267450"/>
                <a:gd name="connsiteY20" fmla="*/ 324353 h 2267453"/>
                <a:gd name="connsiteX21" fmla="*/ 2095500 w 6267450"/>
                <a:gd name="connsiteY21" fmla="*/ 295778 h 2267453"/>
                <a:gd name="connsiteX22" fmla="*/ 2181225 w 6267450"/>
                <a:gd name="connsiteY22" fmla="*/ 229103 h 2267453"/>
                <a:gd name="connsiteX23" fmla="*/ 2219325 w 6267450"/>
                <a:gd name="connsiteY23" fmla="*/ 210053 h 2267453"/>
                <a:gd name="connsiteX24" fmla="*/ 2276475 w 6267450"/>
                <a:gd name="connsiteY24" fmla="*/ 171953 h 2267453"/>
                <a:gd name="connsiteX25" fmla="*/ 2352675 w 6267450"/>
                <a:gd name="connsiteY25" fmla="*/ 133853 h 2267453"/>
                <a:gd name="connsiteX26" fmla="*/ 2428875 w 6267450"/>
                <a:gd name="connsiteY26" fmla="*/ 95753 h 2267453"/>
                <a:gd name="connsiteX27" fmla="*/ 2743200 w 6267450"/>
                <a:gd name="connsiteY27" fmla="*/ 124328 h 2267453"/>
                <a:gd name="connsiteX28" fmla="*/ 2952750 w 6267450"/>
                <a:gd name="connsiteY28" fmla="*/ 238628 h 2267453"/>
                <a:gd name="connsiteX29" fmla="*/ 3286125 w 6267450"/>
                <a:gd name="connsiteY29" fmla="*/ 371978 h 2267453"/>
                <a:gd name="connsiteX30" fmla="*/ 3371850 w 6267450"/>
                <a:gd name="connsiteY30" fmla="*/ 381503 h 2267453"/>
                <a:gd name="connsiteX31" fmla="*/ 3667125 w 6267450"/>
                <a:gd name="connsiteY31" fmla="*/ 362453 h 2267453"/>
                <a:gd name="connsiteX32" fmla="*/ 3705225 w 6267450"/>
                <a:gd name="connsiteY32" fmla="*/ 352928 h 2267453"/>
                <a:gd name="connsiteX33" fmla="*/ 3752850 w 6267450"/>
                <a:gd name="connsiteY33" fmla="*/ 333878 h 2267453"/>
                <a:gd name="connsiteX34" fmla="*/ 3905250 w 6267450"/>
                <a:gd name="connsiteY34" fmla="*/ 276728 h 2267453"/>
                <a:gd name="connsiteX35" fmla="*/ 3943350 w 6267450"/>
                <a:gd name="connsiteY35" fmla="*/ 257678 h 2267453"/>
                <a:gd name="connsiteX36" fmla="*/ 4010025 w 6267450"/>
                <a:gd name="connsiteY36" fmla="*/ 238628 h 2267453"/>
                <a:gd name="connsiteX37" fmla="*/ 4095750 w 6267450"/>
                <a:gd name="connsiteY37" fmla="*/ 191003 h 2267453"/>
                <a:gd name="connsiteX38" fmla="*/ 4267200 w 6267450"/>
                <a:gd name="connsiteY38" fmla="*/ 152903 h 2267453"/>
                <a:gd name="connsiteX39" fmla="*/ 4324350 w 6267450"/>
                <a:gd name="connsiteY39" fmla="*/ 124328 h 2267453"/>
                <a:gd name="connsiteX40" fmla="*/ 4410075 w 6267450"/>
                <a:gd name="connsiteY40" fmla="*/ 57653 h 2267453"/>
                <a:gd name="connsiteX41" fmla="*/ 4438650 w 6267450"/>
                <a:gd name="connsiteY41" fmla="*/ 38603 h 2267453"/>
                <a:gd name="connsiteX42" fmla="*/ 4524375 w 6267450"/>
                <a:gd name="connsiteY42" fmla="*/ 19553 h 2267453"/>
                <a:gd name="connsiteX43" fmla="*/ 4762500 w 6267450"/>
                <a:gd name="connsiteY43" fmla="*/ 114803 h 2267453"/>
                <a:gd name="connsiteX44" fmla="*/ 4905375 w 6267450"/>
                <a:gd name="connsiteY44" fmla="*/ 133853 h 2267453"/>
                <a:gd name="connsiteX45" fmla="*/ 5153025 w 6267450"/>
                <a:gd name="connsiteY45" fmla="*/ 152903 h 2267453"/>
                <a:gd name="connsiteX46" fmla="*/ 5324475 w 6267450"/>
                <a:gd name="connsiteY46" fmla="*/ 191003 h 2267453"/>
                <a:gd name="connsiteX47" fmla="*/ 5334000 w 6267450"/>
                <a:gd name="connsiteY47" fmla="*/ 229103 h 2267453"/>
                <a:gd name="connsiteX48" fmla="*/ 5343525 w 6267450"/>
                <a:gd name="connsiteY48" fmla="*/ 314828 h 2267453"/>
                <a:gd name="connsiteX49" fmla="*/ 5372100 w 6267450"/>
                <a:gd name="connsiteY49" fmla="*/ 419603 h 2267453"/>
                <a:gd name="connsiteX50" fmla="*/ 5391150 w 6267450"/>
                <a:gd name="connsiteY50" fmla="*/ 610103 h 2267453"/>
                <a:gd name="connsiteX51" fmla="*/ 5400675 w 6267450"/>
                <a:gd name="connsiteY51" fmla="*/ 667253 h 2267453"/>
                <a:gd name="connsiteX52" fmla="*/ 5410200 w 6267450"/>
                <a:gd name="connsiteY52" fmla="*/ 762503 h 2267453"/>
                <a:gd name="connsiteX53" fmla="*/ 5400675 w 6267450"/>
                <a:gd name="connsiteY53" fmla="*/ 1334003 h 2267453"/>
                <a:gd name="connsiteX54" fmla="*/ 5391150 w 6267450"/>
                <a:gd name="connsiteY54" fmla="*/ 1410203 h 2267453"/>
                <a:gd name="connsiteX55" fmla="*/ 5381625 w 6267450"/>
                <a:gd name="connsiteY55" fmla="*/ 1438778 h 2267453"/>
                <a:gd name="connsiteX56" fmla="*/ 5381625 w 6267450"/>
                <a:gd name="connsiteY56" fmla="*/ 1676903 h 2267453"/>
                <a:gd name="connsiteX57" fmla="*/ 5391150 w 6267450"/>
                <a:gd name="connsiteY57" fmla="*/ 1705478 h 2267453"/>
                <a:gd name="connsiteX58" fmla="*/ 5438775 w 6267450"/>
                <a:gd name="connsiteY58" fmla="*/ 1800728 h 2267453"/>
                <a:gd name="connsiteX59" fmla="*/ 5486400 w 6267450"/>
                <a:gd name="connsiteY59" fmla="*/ 1895978 h 2267453"/>
                <a:gd name="connsiteX60" fmla="*/ 5534025 w 6267450"/>
                <a:gd name="connsiteY60" fmla="*/ 1953128 h 2267453"/>
                <a:gd name="connsiteX61" fmla="*/ 5600700 w 6267450"/>
                <a:gd name="connsiteY61" fmla="*/ 2029328 h 2267453"/>
                <a:gd name="connsiteX62" fmla="*/ 5695950 w 6267450"/>
                <a:gd name="connsiteY62" fmla="*/ 2076953 h 2267453"/>
                <a:gd name="connsiteX63" fmla="*/ 5753100 w 6267450"/>
                <a:gd name="connsiteY63" fmla="*/ 2105528 h 2267453"/>
                <a:gd name="connsiteX64" fmla="*/ 5791200 w 6267450"/>
                <a:gd name="connsiteY64" fmla="*/ 2115053 h 2267453"/>
                <a:gd name="connsiteX65" fmla="*/ 5895975 w 6267450"/>
                <a:gd name="connsiteY65" fmla="*/ 2134103 h 2267453"/>
                <a:gd name="connsiteX66" fmla="*/ 5943600 w 6267450"/>
                <a:gd name="connsiteY66" fmla="*/ 2143628 h 2267453"/>
                <a:gd name="connsiteX67" fmla="*/ 6000750 w 6267450"/>
                <a:gd name="connsiteY67" fmla="*/ 2153153 h 2267453"/>
                <a:gd name="connsiteX68" fmla="*/ 6048375 w 6267450"/>
                <a:gd name="connsiteY68" fmla="*/ 2210303 h 2267453"/>
                <a:gd name="connsiteX69" fmla="*/ 6124575 w 6267450"/>
                <a:gd name="connsiteY69" fmla="*/ 2257928 h 2267453"/>
                <a:gd name="connsiteX70" fmla="*/ 6162675 w 6267450"/>
                <a:gd name="connsiteY70" fmla="*/ 2267453 h 2267453"/>
                <a:gd name="connsiteX71" fmla="*/ 6267450 w 6267450"/>
                <a:gd name="connsiteY71" fmla="*/ 2257928 h 226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267450" h="2267453">
                  <a:moveTo>
                    <a:pt x="0" y="1524503"/>
                  </a:moveTo>
                  <a:cubicBezTo>
                    <a:pt x="28575" y="1467353"/>
                    <a:pt x="55748" y="1409480"/>
                    <a:pt x="85725" y="1353053"/>
                  </a:cubicBezTo>
                  <a:cubicBezTo>
                    <a:pt x="109744" y="1307842"/>
                    <a:pt x="136911" y="1264371"/>
                    <a:pt x="161925" y="1219703"/>
                  </a:cubicBezTo>
                  <a:cubicBezTo>
                    <a:pt x="181363" y="1184992"/>
                    <a:pt x="199903" y="1149786"/>
                    <a:pt x="219075" y="1114928"/>
                  </a:cubicBezTo>
                  <a:cubicBezTo>
                    <a:pt x="234828" y="1086286"/>
                    <a:pt x="248181" y="1056140"/>
                    <a:pt x="266700" y="1029203"/>
                  </a:cubicBezTo>
                  <a:lnTo>
                    <a:pt x="371475" y="876803"/>
                  </a:lnTo>
                  <a:cubicBezTo>
                    <a:pt x="377939" y="867355"/>
                    <a:pt x="382430" y="856323"/>
                    <a:pt x="390525" y="848228"/>
                  </a:cubicBezTo>
                  <a:cubicBezTo>
                    <a:pt x="571581" y="667172"/>
                    <a:pt x="370587" y="857385"/>
                    <a:pt x="504825" y="752978"/>
                  </a:cubicBezTo>
                  <a:cubicBezTo>
                    <a:pt x="575402" y="698085"/>
                    <a:pt x="504971" y="721204"/>
                    <a:pt x="600075" y="705353"/>
                  </a:cubicBezTo>
                  <a:lnTo>
                    <a:pt x="866775" y="724403"/>
                  </a:lnTo>
                  <a:cubicBezTo>
                    <a:pt x="952814" y="731196"/>
                    <a:pt x="1038101" y="744393"/>
                    <a:pt x="1123950" y="752978"/>
                  </a:cubicBezTo>
                  <a:cubicBezTo>
                    <a:pt x="1264869" y="767070"/>
                    <a:pt x="1184821" y="755186"/>
                    <a:pt x="1285875" y="772028"/>
                  </a:cubicBezTo>
                  <a:cubicBezTo>
                    <a:pt x="1382659" y="766934"/>
                    <a:pt x="1449812" y="776938"/>
                    <a:pt x="1533525" y="743453"/>
                  </a:cubicBezTo>
                  <a:cubicBezTo>
                    <a:pt x="1544174" y="739193"/>
                    <a:pt x="1596117" y="698550"/>
                    <a:pt x="1600200" y="695828"/>
                  </a:cubicBezTo>
                  <a:cubicBezTo>
                    <a:pt x="1615604" y="685559"/>
                    <a:pt x="1631641" y="676244"/>
                    <a:pt x="1647825" y="667253"/>
                  </a:cubicBezTo>
                  <a:cubicBezTo>
                    <a:pt x="1660237" y="660357"/>
                    <a:pt x="1674837" y="657073"/>
                    <a:pt x="1685925" y="648203"/>
                  </a:cubicBezTo>
                  <a:cubicBezTo>
                    <a:pt x="1706962" y="631373"/>
                    <a:pt x="1722620" y="608586"/>
                    <a:pt x="1743075" y="591053"/>
                  </a:cubicBezTo>
                  <a:cubicBezTo>
                    <a:pt x="1767181" y="570390"/>
                    <a:pt x="1795169" y="554566"/>
                    <a:pt x="1819275" y="533903"/>
                  </a:cubicBezTo>
                  <a:cubicBezTo>
                    <a:pt x="1839730" y="516370"/>
                    <a:pt x="1855859" y="494155"/>
                    <a:pt x="1876425" y="476753"/>
                  </a:cubicBezTo>
                  <a:cubicBezTo>
                    <a:pt x="1897275" y="459111"/>
                    <a:pt x="1921773" y="446190"/>
                    <a:pt x="1943100" y="429128"/>
                  </a:cubicBezTo>
                  <a:cubicBezTo>
                    <a:pt x="1985320" y="395352"/>
                    <a:pt x="2028693" y="362585"/>
                    <a:pt x="2066925" y="324353"/>
                  </a:cubicBezTo>
                  <a:cubicBezTo>
                    <a:pt x="2076450" y="314828"/>
                    <a:pt x="2085152" y="304402"/>
                    <a:pt x="2095500" y="295778"/>
                  </a:cubicBezTo>
                  <a:cubicBezTo>
                    <a:pt x="2123310" y="272603"/>
                    <a:pt x="2148846" y="245292"/>
                    <a:pt x="2181225" y="229103"/>
                  </a:cubicBezTo>
                  <a:cubicBezTo>
                    <a:pt x="2193925" y="222753"/>
                    <a:pt x="2207149" y="217358"/>
                    <a:pt x="2219325" y="210053"/>
                  </a:cubicBezTo>
                  <a:cubicBezTo>
                    <a:pt x="2238958" y="198273"/>
                    <a:pt x="2256596" y="183312"/>
                    <a:pt x="2276475" y="171953"/>
                  </a:cubicBezTo>
                  <a:cubicBezTo>
                    <a:pt x="2301131" y="157864"/>
                    <a:pt x="2329957" y="150892"/>
                    <a:pt x="2352675" y="133853"/>
                  </a:cubicBezTo>
                  <a:cubicBezTo>
                    <a:pt x="2401248" y="97423"/>
                    <a:pt x="2375374" y="109128"/>
                    <a:pt x="2428875" y="95753"/>
                  </a:cubicBezTo>
                  <a:cubicBezTo>
                    <a:pt x="2561050" y="101040"/>
                    <a:pt x="2633475" y="87753"/>
                    <a:pt x="2743200" y="124328"/>
                  </a:cubicBezTo>
                  <a:cubicBezTo>
                    <a:pt x="2962110" y="197298"/>
                    <a:pt x="2701339" y="119539"/>
                    <a:pt x="2952750" y="238628"/>
                  </a:cubicBezTo>
                  <a:cubicBezTo>
                    <a:pt x="3097734" y="307305"/>
                    <a:pt x="3137061" y="336203"/>
                    <a:pt x="3286125" y="371978"/>
                  </a:cubicBezTo>
                  <a:cubicBezTo>
                    <a:pt x="3314082" y="378688"/>
                    <a:pt x="3343275" y="378328"/>
                    <a:pt x="3371850" y="381503"/>
                  </a:cubicBezTo>
                  <a:cubicBezTo>
                    <a:pt x="3470275" y="375153"/>
                    <a:pt x="3568856" y="370876"/>
                    <a:pt x="3667125" y="362453"/>
                  </a:cubicBezTo>
                  <a:cubicBezTo>
                    <a:pt x="3680168" y="361335"/>
                    <a:pt x="3692806" y="357068"/>
                    <a:pt x="3705225" y="352928"/>
                  </a:cubicBezTo>
                  <a:cubicBezTo>
                    <a:pt x="3721445" y="347521"/>
                    <a:pt x="3736782" y="339721"/>
                    <a:pt x="3752850" y="333878"/>
                  </a:cubicBezTo>
                  <a:cubicBezTo>
                    <a:pt x="3854822" y="296797"/>
                    <a:pt x="3770271" y="334576"/>
                    <a:pt x="3905250" y="276728"/>
                  </a:cubicBezTo>
                  <a:cubicBezTo>
                    <a:pt x="3918301" y="271135"/>
                    <a:pt x="3930006" y="262530"/>
                    <a:pt x="3943350" y="257678"/>
                  </a:cubicBezTo>
                  <a:cubicBezTo>
                    <a:pt x="3965073" y="249779"/>
                    <a:pt x="3988849" y="247893"/>
                    <a:pt x="4010025" y="238628"/>
                  </a:cubicBezTo>
                  <a:cubicBezTo>
                    <a:pt x="4039973" y="225526"/>
                    <a:pt x="4065524" y="203449"/>
                    <a:pt x="4095750" y="191003"/>
                  </a:cubicBezTo>
                  <a:cubicBezTo>
                    <a:pt x="4121158" y="180541"/>
                    <a:pt x="4247937" y="156756"/>
                    <a:pt x="4267200" y="152903"/>
                  </a:cubicBezTo>
                  <a:cubicBezTo>
                    <a:pt x="4286250" y="143378"/>
                    <a:pt x="4306629" y="136142"/>
                    <a:pt x="4324350" y="124328"/>
                  </a:cubicBezTo>
                  <a:cubicBezTo>
                    <a:pt x="4354471" y="104248"/>
                    <a:pt x="4379954" y="77733"/>
                    <a:pt x="4410075" y="57653"/>
                  </a:cubicBezTo>
                  <a:cubicBezTo>
                    <a:pt x="4419600" y="51303"/>
                    <a:pt x="4428128" y="43112"/>
                    <a:pt x="4438650" y="38603"/>
                  </a:cubicBezTo>
                  <a:cubicBezTo>
                    <a:pt x="4450420" y="33559"/>
                    <a:pt x="4515899" y="21248"/>
                    <a:pt x="4524375" y="19553"/>
                  </a:cubicBezTo>
                  <a:cubicBezTo>
                    <a:pt x="4724712" y="64072"/>
                    <a:pt x="4469116" y="0"/>
                    <a:pt x="4762500" y="114803"/>
                  </a:cubicBezTo>
                  <a:cubicBezTo>
                    <a:pt x="4768594" y="117188"/>
                    <a:pt x="4904863" y="133812"/>
                    <a:pt x="4905375" y="133853"/>
                  </a:cubicBezTo>
                  <a:cubicBezTo>
                    <a:pt x="5225755" y="159483"/>
                    <a:pt x="4944566" y="129741"/>
                    <a:pt x="5153025" y="152903"/>
                  </a:cubicBezTo>
                  <a:cubicBezTo>
                    <a:pt x="5286061" y="186162"/>
                    <a:pt x="5228587" y="175022"/>
                    <a:pt x="5324475" y="191003"/>
                  </a:cubicBezTo>
                  <a:cubicBezTo>
                    <a:pt x="5327650" y="203703"/>
                    <a:pt x="5332009" y="216164"/>
                    <a:pt x="5334000" y="229103"/>
                  </a:cubicBezTo>
                  <a:cubicBezTo>
                    <a:pt x="5338372" y="257520"/>
                    <a:pt x="5337886" y="286635"/>
                    <a:pt x="5343525" y="314828"/>
                  </a:cubicBezTo>
                  <a:cubicBezTo>
                    <a:pt x="5350625" y="350326"/>
                    <a:pt x="5362575" y="384678"/>
                    <a:pt x="5372100" y="419603"/>
                  </a:cubicBezTo>
                  <a:cubicBezTo>
                    <a:pt x="5378450" y="483103"/>
                    <a:pt x="5383835" y="546707"/>
                    <a:pt x="5391150" y="610103"/>
                  </a:cubicBezTo>
                  <a:cubicBezTo>
                    <a:pt x="5393364" y="629288"/>
                    <a:pt x="5398280" y="648089"/>
                    <a:pt x="5400675" y="667253"/>
                  </a:cubicBezTo>
                  <a:cubicBezTo>
                    <a:pt x="5404633" y="698915"/>
                    <a:pt x="5407025" y="730753"/>
                    <a:pt x="5410200" y="762503"/>
                  </a:cubicBezTo>
                  <a:cubicBezTo>
                    <a:pt x="5407025" y="953003"/>
                    <a:pt x="5406276" y="1143559"/>
                    <a:pt x="5400675" y="1334003"/>
                  </a:cubicBezTo>
                  <a:cubicBezTo>
                    <a:pt x="5399922" y="1359590"/>
                    <a:pt x="5395729" y="1385018"/>
                    <a:pt x="5391150" y="1410203"/>
                  </a:cubicBezTo>
                  <a:cubicBezTo>
                    <a:pt x="5389354" y="1420081"/>
                    <a:pt x="5384800" y="1429253"/>
                    <a:pt x="5381625" y="1438778"/>
                  </a:cubicBezTo>
                  <a:cubicBezTo>
                    <a:pt x="5367424" y="1552385"/>
                    <a:pt x="5366308" y="1523734"/>
                    <a:pt x="5381625" y="1676903"/>
                  </a:cubicBezTo>
                  <a:cubicBezTo>
                    <a:pt x="5382624" y="1686893"/>
                    <a:pt x="5386943" y="1696362"/>
                    <a:pt x="5391150" y="1705478"/>
                  </a:cubicBezTo>
                  <a:cubicBezTo>
                    <a:pt x="5406026" y="1737708"/>
                    <a:pt x="5425592" y="1767769"/>
                    <a:pt x="5438775" y="1800728"/>
                  </a:cubicBezTo>
                  <a:cubicBezTo>
                    <a:pt x="5455752" y="1843172"/>
                    <a:pt x="5458717" y="1857914"/>
                    <a:pt x="5486400" y="1895978"/>
                  </a:cubicBezTo>
                  <a:cubicBezTo>
                    <a:pt x="5500985" y="1916033"/>
                    <a:pt x="5518534" y="1933764"/>
                    <a:pt x="5534025" y="1953128"/>
                  </a:cubicBezTo>
                  <a:cubicBezTo>
                    <a:pt x="5556903" y="1981726"/>
                    <a:pt x="5570012" y="2007010"/>
                    <a:pt x="5600700" y="2029328"/>
                  </a:cubicBezTo>
                  <a:cubicBezTo>
                    <a:pt x="5687493" y="2092450"/>
                    <a:pt x="5638619" y="2051473"/>
                    <a:pt x="5695950" y="2076953"/>
                  </a:cubicBezTo>
                  <a:cubicBezTo>
                    <a:pt x="5715413" y="2085603"/>
                    <a:pt x="5733325" y="2097618"/>
                    <a:pt x="5753100" y="2105528"/>
                  </a:cubicBezTo>
                  <a:cubicBezTo>
                    <a:pt x="5765255" y="2110390"/>
                    <a:pt x="5778613" y="2111457"/>
                    <a:pt x="5791200" y="2115053"/>
                  </a:cubicBezTo>
                  <a:cubicBezTo>
                    <a:pt x="5870540" y="2137722"/>
                    <a:pt x="5742299" y="2110461"/>
                    <a:pt x="5895975" y="2134103"/>
                  </a:cubicBezTo>
                  <a:cubicBezTo>
                    <a:pt x="5911976" y="2136565"/>
                    <a:pt x="5927672" y="2140732"/>
                    <a:pt x="5943600" y="2143628"/>
                  </a:cubicBezTo>
                  <a:cubicBezTo>
                    <a:pt x="5962601" y="2147083"/>
                    <a:pt x="5981700" y="2149978"/>
                    <a:pt x="6000750" y="2153153"/>
                  </a:cubicBezTo>
                  <a:cubicBezTo>
                    <a:pt x="6016625" y="2172203"/>
                    <a:pt x="6030840" y="2192768"/>
                    <a:pt x="6048375" y="2210303"/>
                  </a:cubicBezTo>
                  <a:cubicBezTo>
                    <a:pt x="6066356" y="2228284"/>
                    <a:pt x="6100431" y="2248874"/>
                    <a:pt x="6124575" y="2257928"/>
                  </a:cubicBezTo>
                  <a:cubicBezTo>
                    <a:pt x="6136832" y="2262525"/>
                    <a:pt x="6149975" y="2264278"/>
                    <a:pt x="6162675" y="2267453"/>
                  </a:cubicBezTo>
                  <a:lnTo>
                    <a:pt x="6267450" y="2257928"/>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TextBox 4"/>
            <p:cNvSpPr txBox="1"/>
            <p:nvPr/>
          </p:nvSpPr>
          <p:spPr>
            <a:xfrm>
              <a:off x="899592" y="3284984"/>
              <a:ext cx="338554" cy="369332"/>
            </a:xfrm>
            <a:prstGeom prst="rect">
              <a:avLst/>
            </a:prstGeom>
            <a:noFill/>
          </p:spPr>
          <p:txBody>
            <a:bodyPr wrap="none" rtlCol="0">
              <a:spAutoFit/>
            </a:bodyPr>
            <a:lstStyle/>
            <a:p>
              <a:r>
                <a:rPr lang="es-MX" i="1" dirty="0" smtClean="0"/>
                <a:t>A</a:t>
              </a:r>
              <a:endParaRPr lang="es-MX" i="1" dirty="0"/>
            </a:p>
          </p:txBody>
        </p:sp>
        <p:sp>
          <p:nvSpPr>
            <p:cNvPr id="6" name="TextBox 5"/>
            <p:cNvSpPr txBox="1"/>
            <p:nvPr/>
          </p:nvSpPr>
          <p:spPr>
            <a:xfrm>
              <a:off x="8316416" y="5229200"/>
              <a:ext cx="338554" cy="369332"/>
            </a:xfrm>
            <a:prstGeom prst="rect">
              <a:avLst/>
            </a:prstGeom>
            <a:noFill/>
          </p:spPr>
          <p:txBody>
            <a:bodyPr wrap="none" rtlCol="0">
              <a:spAutoFit/>
            </a:bodyPr>
            <a:lstStyle/>
            <a:p>
              <a:r>
                <a:rPr lang="es-MX" i="1" dirty="0" smtClean="0"/>
                <a:t>B</a:t>
              </a:r>
              <a:endParaRPr lang="es-MX" i="1" dirty="0"/>
            </a:p>
          </p:txBody>
        </p:sp>
      </p:grpSp>
      <p:sp>
        <p:nvSpPr>
          <p:cNvPr id="7" name="TextBox 6"/>
          <p:cNvSpPr txBox="1"/>
          <p:nvPr/>
        </p:nvSpPr>
        <p:spPr>
          <a:xfrm>
            <a:off x="323528" y="5301208"/>
            <a:ext cx="8496944" cy="1077218"/>
          </a:xfrm>
          <a:prstGeom prst="rect">
            <a:avLst/>
          </a:prstGeom>
          <a:noFill/>
        </p:spPr>
        <p:txBody>
          <a:bodyPr wrap="square" rtlCol="0">
            <a:spAutoFit/>
          </a:bodyPr>
          <a:lstStyle/>
          <a:p>
            <a:r>
              <a:rPr lang="es-MX" sz="3200" dirty="0" smtClean="0"/>
              <a:t>Si la partícula va de </a:t>
            </a:r>
            <a:r>
              <a:rPr lang="es-MX" sz="3200" i="1" dirty="0" smtClean="0"/>
              <a:t>A</a:t>
            </a:r>
            <a:r>
              <a:rPr lang="es-MX" sz="3200" dirty="0" smtClean="0"/>
              <a:t> </a:t>
            </a:r>
            <a:r>
              <a:rPr lang="es-MX" sz="3200" dirty="0" err="1" smtClean="0"/>
              <a:t>a</a:t>
            </a:r>
            <a:r>
              <a:rPr lang="es-MX" sz="3200" dirty="0" smtClean="0"/>
              <a:t> </a:t>
            </a:r>
            <a:r>
              <a:rPr lang="es-MX" sz="3200" i="1" dirty="0" smtClean="0"/>
              <a:t>B</a:t>
            </a:r>
            <a:r>
              <a:rPr lang="es-MX" sz="3200" dirty="0" smtClean="0"/>
              <a:t> lo hace siguiendo una única trayectoria bien definida</a:t>
            </a:r>
            <a:endParaRPr lang="es-MX" sz="32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WordArt 2"/>
          <p:cNvSpPr>
            <a:spLocks noChangeArrowheads="1" noChangeShapeType="1" noTextEdit="1"/>
          </p:cNvSpPr>
          <p:nvPr/>
        </p:nvSpPr>
        <p:spPr bwMode="auto">
          <a:xfrm>
            <a:off x="395288" y="188913"/>
            <a:ext cx="84963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Logros de la mecánica de Newton</a:t>
            </a:r>
          </a:p>
        </p:txBody>
      </p:sp>
      <p:sp>
        <p:nvSpPr>
          <p:cNvPr id="1419267" name="Text Box 3"/>
          <p:cNvSpPr txBox="1">
            <a:spLocks noChangeArrowheads="1"/>
          </p:cNvSpPr>
          <p:nvPr/>
        </p:nvSpPr>
        <p:spPr bwMode="auto">
          <a:xfrm>
            <a:off x="275796" y="1125538"/>
            <a:ext cx="8607900" cy="5039766"/>
          </a:xfrm>
          <a:prstGeom prst="rect">
            <a:avLst/>
          </a:prstGeom>
          <a:noFill/>
          <a:ln w="9525">
            <a:noFill/>
            <a:miter lim="800000"/>
            <a:headEnd/>
            <a:tailEnd/>
          </a:ln>
          <a:effectLst/>
        </p:spPr>
        <p:txBody>
          <a:bodyPr/>
          <a:lstStyle/>
          <a:p>
            <a:pPr>
              <a:lnSpc>
                <a:spcPct val="120000"/>
              </a:lnSpc>
              <a:spcBef>
                <a:spcPct val="50000"/>
              </a:spcBef>
              <a:buFontTx/>
              <a:buChar char="•"/>
            </a:pPr>
            <a:r>
              <a:rPr lang="es-MX" sz="3600" dirty="0"/>
              <a:t>Las leyes de </a:t>
            </a:r>
            <a:r>
              <a:rPr lang="es-MX" sz="3600" dirty="0" err="1"/>
              <a:t>Kepler</a:t>
            </a:r>
            <a:endParaRPr lang="es-MX" sz="3600" dirty="0"/>
          </a:p>
          <a:p>
            <a:pPr>
              <a:lnSpc>
                <a:spcPct val="120000"/>
              </a:lnSpc>
              <a:spcBef>
                <a:spcPct val="50000"/>
              </a:spcBef>
              <a:buFontTx/>
              <a:buChar char="•"/>
            </a:pPr>
            <a:r>
              <a:rPr lang="es-MX" sz="3600" dirty="0" smtClean="0"/>
              <a:t>La </a:t>
            </a:r>
            <a:r>
              <a:rPr lang="es-MX" sz="3600" dirty="0"/>
              <a:t>estática y las construcciones</a:t>
            </a:r>
          </a:p>
          <a:p>
            <a:pPr>
              <a:lnSpc>
                <a:spcPct val="120000"/>
              </a:lnSpc>
              <a:spcBef>
                <a:spcPct val="50000"/>
              </a:spcBef>
              <a:buFontTx/>
              <a:buChar char="•"/>
            </a:pPr>
            <a:r>
              <a:rPr lang="es-MX" sz="3600" dirty="0"/>
              <a:t>La mecánica de los fluidos, de los sólidos, etc.</a:t>
            </a:r>
          </a:p>
          <a:p>
            <a:pPr>
              <a:lnSpc>
                <a:spcPct val="120000"/>
              </a:lnSpc>
              <a:spcBef>
                <a:spcPct val="50000"/>
              </a:spcBef>
              <a:buFontTx/>
              <a:buChar char="•"/>
            </a:pPr>
            <a:r>
              <a:rPr lang="es-MX" sz="3600" dirty="0"/>
              <a:t>La explicación de algunas propiedades termodinámicas de los gases</a:t>
            </a:r>
            <a:endParaRPr lang="en-US" sz="3600" dirty="0"/>
          </a:p>
        </p:txBody>
      </p:sp>
    </p:spTree>
    <p:extLst>
      <p:ext uri="{BB962C8B-B14F-4D97-AF65-F5344CB8AC3E}">
        <p14:creationId xmlns:p14="http://schemas.microsoft.com/office/powerpoint/2010/main" val="257856645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0" name="Text Box 2"/>
          <p:cNvSpPr txBox="1">
            <a:spLocks noChangeArrowheads="1"/>
          </p:cNvSpPr>
          <p:nvPr/>
        </p:nvSpPr>
        <p:spPr bwMode="auto">
          <a:xfrm>
            <a:off x="179512" y="1743612"/>
            <a:ext cx="8820472" cy="3785652"/>
          </a:xfrm>
          <a:prstGeom prst="rect">
            <a:avLst/>
          </a:prstGeom>
          <a:noFill/>
          <a:ln w="9525">
            <a:noFill/>
            <a:miter lim="800000"/>
            <a:headEnd/>
            <a:tailEnd/>
          </a:ln>
          <a:effectLst/>
        </p:spPr>
        <p:txBody>
          <a:bodyPr wrap="square">
            <a:spAutoFit/>
          </a:bodyPr>
          <a:lstStyle/>
          <a:p>
            <a:r>
              <a:rPr lang="es-MX" sz="6000" dirty="0"/>
              <a:t>Nada más y nada menos, que la revolución industrial se sustentó en la mecánica de Newton</a:t>
            </a:r>
          </a:p>
        </p:txBody>
      </p:sp>
      <p:sp>
        <p:nvSpPr>
          <p:cNvPr id="1420291" name="WordArt 3"/>
          <p:cNvSpPr>
            <a:spLocks noChangeArrowheads="1" noChangeShapeType="1" noTextEdit="1"/>
          </p:cNvSpPr>
          <p:nvPr/>
        </p:nvSpPr>
        <p:spPr bwMode="auto">
          <a:xfrm>
            <a:off x="395288" y="404813"/>
            <a:ext cx="84963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Logros de la mecánica de Newton</a:t>
            </a:r>
          </a:p>
        </p:txBody>
      </p:sp>
    </p:spTree>
    <p:extLst>
      <p:ext uri="{BB962C8B-B14F-4D97-AF65-F5344CB8AC3E}">
        <p14:creationId xmlns:p14="http://schemas.microsoft.com/office/powerpoint/2010/main" val="418427404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8" name="Text Box 2"/>
          <p:cNvSpPr txBox="1">
            <a:spLocks noChangeArrowheads="1"/>
          </p:cNvSpPr>
          <p:nvPr/>
        </p:nvSpPr>
        <p:spPr bwMode="auto">
          <a:xfrm>
            <a:off x="611188" y="1485900"/>
            <a:ext cx="7777162" cy="1079500"/>
          </a:xfrm>
          <a:prstGeom prst="rect">
            <a:avLst/>
          </a:prstGeom>
          <a:noFill/>
          <a:ln w="9525">
            <a:noFill/>
            <a:miter lim="800000"/>
            <a:headEnd/>
            <a:tailEnd/>
          </a:ln>
          <a:effectLst/>
        </p:spPr>
        <p:txBody>
          <a:bodyPr/>
          <a:lstStyle/>
          <a:p>
            <a:endParaRPr lang="en-US" sz="3600"/>
          </a:p>
        </p:txBody>
      </p:sp>
      <p:sp>
        <p:nvSpPr>
          <p:cNvPr id="1422339" name="Rectangle 3"/>
          <p:cNvSpPr>
            <a:spLocks noChangeArrowheads="1"/>
          </p:cNvSpPr>
          <p:nvPr/>
        </p:nvSpPr>
        <p:spPr bwMode="auto">
          <a:xfrm>
            <a:off x="396875" y="4157663"/>
            <a:ext cx="8496300" cy="2295525"/>
          </a:xfrm>
          <a:prstGeom prst="rect">
            <a:avLst/>
          </a:prstGeom>
          <a:noFill/>
          <a:ln w="6350">
            <a:solidFill>
              <a:schemeClr val="tx1"/>
            </a:solidFill>
            <a:miter lim="800000"/>
            <a:headEnd/>
            <a:tailEnd/>
          </a:ln>
          <a:effectLst/>
        </p:spPr>
        <p:txBody>
          <a:bodyPr>
            <a:spAutoFit/>
          </a:bodyPr>
          <a:lstStyle/>
          <a:p>
            <a:r>
              <a:rPr lang="fr-FR" dirty="0">
                <a:solidFill>
                  <a:srgbClr val="0070C0"/>
                </a:solidFill>
              </a:rPr>
              <a:t>"Nous devons envisager l'état présent de l'univers comme l'effet de son état antérieur et comme la cause de celui qui va suivre. Une intelligence qui, pour un instant donné, connaîtrait toutes les forces dont la nature est animée et la situation respective des êtres qui la composent, si d'ailleurs elle était assez vaste pour soumettre ces données à l'analyse, embrasserait dans la même formule les mouvements des plus grands corps de l'univers et ceux du plus léger atome; rien ne serait incertain pour elle, et l'avenir, comme le passé, serait présent à ses yeux. " Laplace</a:t>
            </a:r>
            <a:endParaRPr lang="en-US" dirty="0">
              <a:solidFill>
                <a:srgbClr val="0070C0"/>
              </a:solidFill>
            </a:endParaRPr>
          </a:p>
        </p:txBody>
      </p:sp>
      <p:sp>
        <p:nvSpPr>
          <p:cNvPr id="1422340" name="WordArt 4"/>
          <p:cNvSpPr>
            <a:spLocks noChangeArrowheads="1" noChangeShapeType="1" noTextEdit="1"/>
          </p:cNvSpPr>
          <p:nvPr/>
        </p:nvSpPr>
        <p:spPr bwMode="auto">
          <a:xfrm>
            <a:off x="717962" y="116632"/>
            <a:ext cx="7723909"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Logros de la mecánica de Newton</a:t>
            </a:r>
          </a:p>
        </p:txBody>
      </p:sp>
      <p:sp>
        <p:nvSpPr>
          <p:cNvPr id="1422341" name="Text Box 5"/>
          <p:cNvSpPr txBox="1">
            <a:spLocks noChangeArrowheads="1"/>
          </p:cNvSpPr>
          <p:nvPr/>
        </p:nvSpPr>
        <p:spPr bwMode="auto">
          <a:xfrm>
            <a:off x="535787" y="908720"/>
            <a:ext cx="8085137" cy="2651125"/>
          </a:xfrm>
          <a:prstGeom prst="rect">
            <a:avLst/>
          </a:prstGeom>
          <a:noFill/>
          <a:ln w="9525">
            <a:noFill/>
            <a:miter lim="800000"/>
            <a:headEnd/>
            <a:tailEnd/>
          </a:ln>
          <a:effectLst/>
        </p:spPr>
        <p:txBody>
          <a:bodyPr>
            <a:spAutoFit/>
          </a:bodyPr>
          <a:lstStyle/>
          <a:p>
            <a:r>
              <a:rPr lang="es-MX" sz="4000" dirty="0">
                <a:solidFill>
                  <a:schemeClr val="accent2"/>
                </a:solidFill>
              </a:rPr>
              <a:t>El determinismo absoluto</a:t>
            </a:r>
          </a:p>
          <a:p>
            <a:r>
              <a:rPr lang="es-MX" sz="3200" dirty="0"/>
              <a:t>Denme las fuerzas que rigen el Universo y las condiciones actuales de él y todo podrá ser dicho, del pasado, el presente y el futuro</a:t>
            </a:r>
            <a:endParaRPr lang="en-US" sz="3200" dirty="0"/>
          </a:p>
        </p:txBody>
      </p:sp>
    </p:spTree>
    <p:extLst>
      <p:ext uri="{BB962C8B-B14F-4D97-AF65-F5344CB8AC3E}">
        <p14:creationId xmlns:p14="http://schemas.microsoft.com/office/powerpoint/2010/main" val="28894390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WordArt 2"/>
          <p:cNvSpPr>
            <a:spLocks noChangeArrowheads="1" noChangeShapeType="1" noTextEdit="1"/>
          </p:cNvSpPr>
          <p:nvPr/>
        </p:nvSpPr>
        <p:spPr bwMode="auto">
          <a:xfrm>
            <a:off x="395288" y="188913"/>
            <a:ext cx="84963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de Newton</a:t>
            </a:r>
          </a:p>
        </p:txBody>
      </p:sp>
      <p:sp>
        <p:nvSpPr>
          <p:cNvPr id="1423363" name="Text Box 3"/>
          <p:cNvSpPr txBox="1">
            <a:spLocks noChangeArrowheads="1"/>
          </p:cNvSpPr>
          <p:nvPr/>
        </p:nvSpPr>
        <p:spPr bwMode="auto">
          <a:xfrm>
            <a:off x="691508" y="1089422"/>
            <a:ext cx="7777162" cy="1187450"/>
          </a:xfrm>
          <a:prstGeom prst="rect">
            <a:avLst/>
          </a:prstGeom>
          <a:noFill/>
          <a:ln w="9525">
            <a:noFill/>
            <a:miter lim="800000"/>
            <a:headEnd/>
            <a:tailEnd/>
          </a:ln>
          <a:effectLst/>
        </p:spPr>
        <p:txBody>
          <a:bodyPr/>
          <a:lstStyle/>
          <a:p>
            <a:r>
              <a:rPr lang="es-MX" sz="3600" dirty="0"/>
              <a:t>Su reinado, de más de 200 años, </a:t>
            </a:r>
            <a:r>
              <a:rPr lang="es-MX" sz="3600" dirty="0" smtClean="0"/>
              <a:t>fue </a:t>
            </a:r>
            <a:r>
              <a:rPr lang="es-MX" sz="3600" dirty="0"/>
              <a:t>indiscutible y su poder avasallador</a:t>
            </a:r>
            <a:endParaRPr lang="en-US" sz="3600" dirty="0"/>
          </a:p>
        </p:txBody>
      </p:sp>
      <p:sp>
        <p:nvSpPr>
          <p:cNvPr id="1423364" name="Text Box 4"/>
          <p:cNvSpPr txBox="1">
            <a:spLocks noChangeArrowheads="1"/>
          </p:cNvSpPr>
          <p:nvPr/>
        </p:nvSpPr>
        <p:spPr bwMode="auto">
          <a:xfrm>
            <a:off x="323850" y="3068638"/>
            <a:ext cx="8459788" cy="3019425"/>
          </a:xfrm>
          <a:prstGeom prst="rect">
            <a:avLst/>
          </a:prstGeom>
          <a:noFill/>
          <a:ln w="6350">
            <a:solidFill>
              <a:schemeClr val="tx1"/>
            </a:solidFill>
            <a:miter lim="800000"/>
            <a:headEnd/>
            <a:tailEnd/>
          </a:ln>
          <a:effectLst/>
        </p:spPr>
        <p:txBody>
          <a:bodyPr>
            <a:spAutoFit/>
          </a:bodyPr>
          <a:lstStyle/>
          <a:p>
            <a:r>
              <a:rPr lang="es-MX" sz="2400" dirty="0">
                <a:solidFill>
                  <a:srgbClr val="0070C0"/>
                </a:solidFill>
              </a:rPr>
              <a:t>Cuando Laplace publicó su “Mecánica celeste”, Napoleón lo llamó y al verlo le dijo enojado: </a:t>
            </a:r>
          </a:p>
          <a:p>
            <a:r>
              <a:rPr lang="es-MX" sz="2400" i="1" dirty="0">
                <a:solidFill>
                  <a:srgbClr val="0070C0"/>
                </a:solidFill>
              </a:rPr>
              <a:t>Explica usted todo el sistema del mundo, da usted todas las leyes de la creación y en todo su libro no habla una sola vez de la existencia de dios</a:t>
            </a:r>
          </a:p>
          <a:p>
            <a:r>
              <a:rPr lang="es-MX" sz="2400" dirty="0">
                <a:solidFill>
                  <a:srgbClr val="0070C0"/>
                </a:solidFill>
              </a:rPr>
              <a:t>Laplace le respondió: </a:t>
            </a:r>
          </a:p>
          <a:p>
            <a:r>
              <a:rPr lang="es-MX" sz="2400" i="1" dirty="0">
                <a:solidFill>
                  <a:srgbClr val="0070C0"/>
                </a:solidFill>
              </a:rPr>
              <a:t>Señor, no tenía yo </a:t>
            </a:r>
            <a:r>
              <a:rPr lang="es-MX" sz="2400" i="1" dirty="0" smtClean="0">
                <a:solidFill>
                  <a:srgbClr val="0070C0"/>
                </a:solidFill>
              </a:rPr>
              <a:t>necesidad </a:t>
            </a:r>
            <a:r>
              <a:rPr lang="es-MX" sz="2400" i="1" dirty="0">
                <a:solidFill>
                  <a:srgbClr val="0070C0"/>
                </a:solidFill>
              </a:rPr>
              <a:t>de esa hipótesis (</a:t>
            </a:r>
            <a:r>
              <a:rPr lang="fr-FR" sz="2400" i="1" dirty="0">
                <a:solidFill>
                  <a:srgbClr val="0070C0"/>
                </a:solidFill>
              </a:rPr>
              <a:t>je n'avais pas besoin de cette hypothèse).</a:t>
            </a:r>
            <a:endParaRPr lang="en-US" sz="2400" i="1" dirty="0">
              <a:solidFill>
                <a:srgbClr val="0070C0"/>
              </a:solidFill>
            </a:endParaRPr>
          </a:p>
        </p:txBody>
      </p:sp>
    </p:spTree>
    <p:extLst>
      <p:ext uri="{BB962C8B-B14F-4D97-AF65-F5344CB8AC3E}">
        <p14:creationId xmlns:p14="http://schemas.microsoft.com/office/powerpoint/2010/main" val="348693169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WordArt 2"/>
          <p:cNvSpPr>
            <a:spLocks noChangeArrowheads="1" noChangeShapeType="1" noTextEdit="1"/>
          </p:cNvSpPr>
          <p:nvPr/>
        </p:nvSpPr>
        <p:spPr bwMode="auto">
          <a:xfrm>
            <a:off x="395288" y="188913"/>
            <a:ext cx="84963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Logros de la mecánica de Newton</a:t>
            </a:r>
          </a:p>
        </p:txBody>
      </p:sp>
      <p:sp>
        <p:nvSpPr>
          <p:cNvPr id="1421315" name="Text Box 3"/>
          <p:cNvSpPr txBox="1">
            <a:spLocks noChangeArrowheads="1"/>
          </p:cNvSpPr>
          <p:nvPr/>
        </p:nvSpPr>
        <p:spPr bwMode="auto">
          <a:xfrm>
            <a:off x="179388" y="1152525"/>
            <a:ext cx="8459787" cy="5300663"/>
          </a:xfrm>
          <a:prstGeom prst="rect">
            <a:avLst/>
          </a:prstGeom>
          <a:noFill/>
          <a:ln w="9525">
            <a:noFill/>
            <a:miter lim="800000"/>
            <a:headEnd/>
            <a:tailEnd/>
          </a:ln>
          <a:effectLst/>
        </p:spPr>
        <p:txBody>
          <a:bodyPr/>
          <a:lstStyle/>
          <a:p>
            <a:pPr marL="342900" indent="-342900">
              <a:lnSpc>
                <a:spcPct val="120000"/>
              </a:lnSpc>
              <a:spcBef>
                <a:spcPct val="50000"/>
              </a:spcBef>
            </a:pPr>
            <a:r>
              <a:rPr lang="es-MX" sz="4800" dirty="0" err="1" smtClean="0"/>
              <a:t>Urbain</a:t>
            </a:r>
            <a:r>
              <a:rPr lang="es-MX" sz="4800" dirty="0" smtClean="0"/>
              <a:t> </a:t>
            </a:r>
            <a:r>
              <a:rPr lang="es-MX" sz="4800" dirty="0"/>
              <a:t>Jean Joseph Le </a:t>
            </a:r>
            <a:r>
              <a:rPr lang="es-MX" sz="4800" dirty="0" err="1"/>
              <a:t>Verrier</a:t>
            </a:r>
            <a:r>
              <a:rPr lang="es-MX" sz="4800" dirty="0"/>
              <a:t> y John </a:t>
            </a:r>
            <a:r>
              <a:rPr lang="es-MX" sz="4800" dirty="0" err="1"/>
              <a:t>Couch</a:t>
            </a:r>
            <a:r>
              <a:rPr lang="es-MX" sz="4800" dirty="0"/>
              <a:t> </a:t>
            </a:r>
            <a:r>
              <a:rPr lang="es-MX" sz="4800" dirty="0" smtClean="0"/>
              <a:t>Adams</a:t>
            </a:r>
            <a:endParaRPr lang="es-MX" sz="4800" dirty="0"/>
          </a:p>
        </p:txBody>
      </p:sp>
    </p:spTree>
    <p:extLst>
      <p:ext uri="{BB962C8B-B14F-4D97-AF65-F5344CB8AC3E}">
        <p14:creationId xmlns:p14="http://schemas.microsoft.com/office/powerpoint/2010/main" val="244154991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WordArt 2"/>
          <p:cNvSpPr>
            <a:spLocks noChangeArrowheads="1" noChangeShapeType="1" noTextEdit="1"/>
          </p:cNvSpPr>
          <p:nvPr/>
        </p:nvSpPr>
        <p:spPr bwMode="auto">
          <a:xfrm>
            <a:off x="395288" y="188913"/>
            <a:ext cx="84963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Logros de la mecánica de Newton</a:t>
            </a:r>
          </a:p>
        </p:txBody>
      </p:sp>
      <p:sp>
        <p:nvSpPr>
          <p:cNvPr id="1421315" name="Text Box 3"/>
          <p:cNvSpPr txBox="1">
            <a:spLocks noChangeArrowheads="1"/>
          </p:cNvSpPr>
          <p:nvPr/>
        </p:nvSpPr>
        <p:spPr bwMode="auto">
          <a:xfrm>
            <a:off x="179388" y="1152525"/>
            <a:ext cx="8459787" cy="5300663"/>
          </a:xfrm>
          <a:prstGeom prst="rect">
            <a:avLst/>
          </a:prstGeom>
          <a:noFill/>
          <a:ln w="9525">
            <a:noFill/>
            <a:miter lim="800000"/>
            <a:headEnd/>
            <a:tailEnd/>
          </a:ln>
          <a:effectLst/>
        </p:spPr>
        <p:txBody>
          <a:bodyPr/>
          <a:lstStyle/>
          <a:p>
            <a:pPr marL="342900" indent="-342900">
              <a:lnSpc>
                <a:spcPct val="120000"/>
              </a:lnSpc>
              <a:spcBef>
                <a:spcPct val="50000"/>
              </a:spcBef>
            </a:pPr>
            <a:r>
              <a:rPr lang="es-MX" sz="2800" dirty="0">
                <a:solidFill>
                  <a:schemeClr val="accent2"/>
                </a:solidFill>
              </a:rPr>
              <a:t>El descubrimiento de Neptuno</a:t>
            </a:r>
            <a:br>
              <a:rPr lang="es-MX" sz="2800" dirty="0">
                <a:solidFill>
                  <a:schemeClr val="accent2"/>
                </a:solidFill>
              </a:rPr>
            </a:br>
            <a:r>
              <a:rPr lang="es-MX" sz="2400" dirty="0" err="1"/>
              <a:t>Urbain</a:t>
            </a:r>
            <a:r>
              <a:rPr lang="es-MX" sz="2400" dirty="0"/>
              <a:t> Jean Joseph Le </a:t>
            </a:r>
            <a:r>
              <a:rPr lang="es-MX" sz="2400" dirty="0" err="1"/>
              <a:t>Verrier</a:t>
            </a:r>
            <a:r>
              <a:rPr lang="es-MX" sz="2400" dirty="0"/>
              <a:t> y John </a:t>
            </a:r>
            <a:r>
              <a:rPr lang="es-MX" sz="2400" dirty="0" err="1"/>
              <a:t>Couch</a:t>
            </a:r>
            <a:r>
              <a:rPr lang="es-MX" sz="2400" dirty="0"/>
              <a:t> Adams</a:t>
            </a:r>
          </a:p>
          <a:p>
            <a:pPr marL="342900" indent="-342900">
              <a:lnSpc>
                <a:spcPct val="120000"/>
              </a:lnSpc>
              <a:spcBef>
                <a:spcPct val="50000"/>
              </a:spcBef>
            </a:pPr>
            <a:r>
              <a:rPr lang="es-MX" sz="2700" dirty="0"/>
              <a:t>Observando discrepancias entre la órbita de Urano y las predicciones teóricas de la Mecánica de Newton, se pensó que debería existir un octavo planeta. Le </a:t>
            </a:r>
            <a:r>
              <a:rPr lang="es-MX" sz="2700" dirty="0" err="1"/>
              <a:t>Verrier</a:t>
            </a:r>
            <a:r>
              <a:rPr lang="es-MX" sz="2700" dirty="0"/>
              <a:t> pasó años haciendo los cálculos y el 18 de septiembre de 1846, escribió a </a:t>
            </a:r>
            <a:r>
              <a:rPr lang="fr-FR" sz="2700" dirty="0"/>
              <a:t>Johann Gottfried Galle </a:t>
            </a:r>
            <a:r>
              <a:rPr lang="fr-FR" sz="2700" dirty="0" err="1"/>
              <a:t>del</a:t>
            </a:r>
            <a:r>
              <a:rPr lang="fr-FR" sz="2700" dirty="0"/>
              <a:t> Observatoire de Berlin y el 23 </a:t>
            </a:r>
            <a:r>
              <a:rPr lang="fr-FR" sz="2700" dirty="0" err="1" smtClean="0"/>
              <a:t>septiembre</a:t>
            </a:r>
            <a:r>
              <a:rPr lang="fr-FR" sz="2700" dirty="0" smtClean="0"/>
              <a:t> </a:t>
            </a:r>
            <a:r>
              <a:rPr lang="fr-FR" sz="2700" dirty="0"/>
              <a:t>Galle </a:t>
            </a:r>
            <a:r>
              <a:rPr lang="fr-FR" sz="2700" dirty="0" err="1"/>
              <a:t>apunta</a:t>
            </a:r>
            <a:r>
              <a:rPr lang="fr-FR" sz="2700" dirty="0"/>
              <a:t> su </a:t>
            </a:r>
            <a:r>
              <a:rPr lang="fr-FR" sz="2700" dirty="0" err="1"/>
              <a:t>telescopio</a:t>
            </a:r>
            <a:r>
              <a:rPr lang="fr-FR" sz="2700" dirty="0"/>
              <a:t> al </a:t>
            </a:r>
            <a:r>
              <a:rPr lang="fr-FR" sz="2700" dirty="0" err="1"/>
              <a:t>lugar</a:t>
            </a:r>
            <a:r>
              <a:rPr lang="fr-FR" sz="2700" dirty="0"/>
              <a:t> </a:t>
            </a:r>
            <a:r>
              <a:rPr lang="fr-FR" sz="2700" dirty="0" err="1"/>
              <a:t>calculado</a:t>
            </a:r>
            <a:r>
              <a:rPr lang="fr-FR" sz="2700" dirty="0"/>
              <a:t> y </a:t>
            </a:r>
            <a:r>
              <a:rPr lang="fr-FR" sz="2700" dirty="0" err="1"/>
              <a:t>descubre</a:t>
            </a:r>
            <a:r>
              <a:rPr lang="fr-FR" sz="2700" dirty="0"/>
              <a:t> </a:t>
            </a:r>
            <a:r>
              <a:rPr lang="fr-FR" sz="2700" dirty="0" err="1"/>
              <a:t>Neptuno</a:t>
            </a:r>
            <a:r>
              <a:rPr lang="fr-FR" sz="2700" dirty="0"/>
              <a:t> a 8 minutes</a:t>
            </a:r>
            <a:endParaRPr lang="es-MX" sz="2700" dirty="0"/>
          </a:p>
        </p:txBody>
      </p:sp>
    </p:spTree>
    <p:extLst>
      <p:ext uri="{BB962C8B-B14F-4D97-AF65-F5344CB8AC3E}">
        <p14:creationId xmlns:p14="http://schemas.microsoft.com/office/powerpoint/2010/main" val="24415499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WordArt 2"/>
          <p:cNvSpPr>
            <a:spLocks noChangeArrowheads="1" noChangeShapeType="1" noTextEdit="1"/>
          </p:cNvSpPr>
          <p:nvPr/>
        </p:nvSpPr>
        <p:spPr bwMode="auto">
          <a:xfrm>
            <a:off x="267009" y="116632"/>
            <a:ext cx="862012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una revolución científica?</a:t>
            </a:r>
          </a:p>
        </p:txBody>
      </p:sp>
      <p:sp>
        <p:nvSpPr>
          <p:cNvPr id="1150979" name="Text Box 3"/>
          <p:cNvSpPr txBox="1">
            <a:spLocks noChangeArrowheads="1"/>
          </p:cNvSpPr>
          <p:nvPr/>
        </p:nvSpPr>
        <p:spPr bwMode="auto">
          <a:xfrm>
            <a:off x="427904" y="923236"/>
            <a:ext cx="8299450" cy="1569660"/>
          </a:xfrm>
          <a:prstGeom prst="rect">
            <a:avLst/>
          </a:prstGeom>
          <a:solidFill>
            <a:srgbClr val="D9FFDB"/>
          </a:solidFill>
          <a:ln w="3175">
            <a:noFill/>
            <a:miter lim="800000"/>
            <a:headEnd/>
            <a:tailEnd/>
          </a:ln>
          <a:effectLst/>
        </p:spPr>
        <p:txBody>
          <a:bodyPr>
            <a:spAutoFit/>
          </a:bodyPr>
          <a:lstStyle/>
          <a:p>
            <a:r>
              <a:rPr lang="es-MX" sz="2400" dirty="0"/>
              <a:t>Construir una teoría, realizar un experimento, encontrar algún hecho, que destruya y modifique profundamente los conocimientos anteriores, tomados la mayor parte de las veces como dogmas.</a:t>
            </a:r>
          </a:p>
        </p:txBody>
      </p:sp>
      <p:sp>
        <p:nvSpPr>
          <p:cNvPr id="1150980" name="Text Box 4"/>
          <p:cNvSpPr txBox="1">
            <a:spLocks noChangeArrowheads="1"/>
          </p:cNvSpPr>
          <p:nvPr/>
        </p:nvSpPr>
        <p:spPr bwMode="auto">
          <a:xfrm rot="10800000" flipV="1">
            <a:off x="146560" y="2636912"/>
            <a:ext cx="8856984" cy="3416320"/>
          </a:xfrm>
          <a:prstGeom prst="rect">
            <a:avLst/>
          </a:prstGeom>
          <a:noFill/>
          <a:ln w="9525">
            <a:noFill/>
            <a:miter lim="800000"/>
            <a:headEnd/>
            <a:tailEnd/>
          </a:ln>
          <a:effectLst/>
        </p:spPr>
        <p:txBody>
          <a:bodyPr wrap="square">
            <a:spAutoFit/>
          </a:bodyPr>
          <a:lstStyle/>
          <a:p>
            <a:r>
              <a:rPr lang="es-MX" sz="3600" dirty="0"/>
              <a:t>Por tanto, </a:t>
            </a:r>
            <a:r>
              <a:rPr lang="es-MX" sz="3600" b="1" dirty="0"/>
              <a:t>para entender la profundidad y la fuerza de una revolución científica</a:t>
            </a:r>
            <a:r>
              <a:rPr lang="es-MX" sz="3600" dirty="0"/>
              <a:t>, debemos entender y valorar esos conocimientos previos. Debemos comprender </a:t>
            </a:r>
            <a:r>
              <a:rPr lang="es-MX" sz="3600" dirty="0" smtClean="0"/>
              <a:t>por qué </a:t>
            </a:r>
            <a:r>
              <a:rPr lang="es-MX" sz="3600" dirty="0"/>
              <a:t>esos conocimientos fueron elevados a la categoría de </a:t>
            </a:r>
            <a:r>
              <a:rPr lang="es-MX" sz="3600" dirty="0" smtClean="0"/>
              <a:t>dogma.</a:t>
            </a:r>
            <a:endParaRPr lang="es-MX" sz="3600"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6" name="WordArt 2"/>
          <p:cNvSpPr>
            <a:spLocks noChangeArrowheads="1" noChangeShapeType="1" noTextEdit="1"/>
          </p:cNvSpPr>
          <p:nvPr/>
        </p:nvSpPr>
        <p:spPr bwMode="auto">
          <a:xfrm>
            <a:off x="1931980" y="117575"/>
            <a:ext cx="5256213" cy="719137"/>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a:t>
            </a:r>
          </a:p>
        </p:txBody>
      </p:sp>
      <p:sp>
        <p:nvSpPr>
          <p:cNvPr id="1424387" name="Text Box 3"/>
          <p:cNvSpPr txBox="1">
            <a:spLocks noChangeArrowheads="1"/>
          </p:cNvSpPr>
          <p:nvPr/>
        </p:nvSpPr>
        <p:spPr bwMode="auto">
          <a:xfrm>
            <a:off x="179512" y="1268760"/>
            <a:ext cx="8784976" cy="3083921"/>
          </a:xfrm>
          <a:prstGeom prst="rect">
            <a:avLst/>
          </a:prstGeom>
          <a:noFill/>
          <a:ln w="9525">
            <a:noFill/>
            <a:miter lim="800000"/>
            <a:headEnd/>
            <a:tailEnd/>
          </a:ln>
          <a:effectLst/>
        </p:spPr>
        <p:txBody>
          <a:bodyPr wrap="square">
            <a:spAutoFit/>
          </a:bodyPr>
          <a:lstStyle/>
          <a:p>
            <a:pPr algn="ctr" eaLnBrk="0" hangingPunct="0">
              <a:lnSpc>
                <a:spcPct val="120000"/>
              </a:lnSpc>
            </a:pPr>
            <a:r>
              <a:rPr lang="es-MX" sz="5400" b="1" dirty="0"/>
              <a:t>Es totalmente causal, no sólo eso, es </a:t>
            </a:r>
            <a:r>
              <a:rPr lang="es-MX" sz="5400" b="1" dirty="0" smtClean="0"/>
              <a:t>totalmente DETERMINISTA</a:t>
            </a:r>
            <a:endParaRPr lang="en-US" sz="5400" b="1" dirty="0"/>
          </a:p>
        </p:txBody>
      </p:sp>
      <p:sp>
        <p:nvSpPr>
          <p:cNvPr id="4" name="Text Box 5"/>
          <p:cNvSpPr txBox="1">
            <a:spLocks noChangeArrowheads="1"/>
          </p:cNvSpPr>
          <p:nvPr/>
        </p:nvSpPr>
        <p:spPr bwMode="auto">
          <a:xfrm>
            <a:off x="179512" y="4924325"/>
            <a:ext cx="8784976" cy="1384995"/>
          </a:xfrm>
          <a:prstGeom prst="rect">
            <a:avLst/>
          </a:prstGeom>
          <a:noFill/>
          <a:ln w="9525">
            <a:noFill/>
            <a:miter lim="800000"/>
            <a:headEnd/>
            <a:tailEnd/>
          </a:ln>
          <a:effectLst/>
        </p:spPr>
        <p:txBody>
          <a:bodyPr wrap="square">
            <a:spAutoFit/>
          </a:bodyPr>
          <a:lstStyle/>
          <a:p>
            <a:r>
              <a:rPr lang="es-MX" sz="2800" dirty="0" smtClean="0"/>
              <a:t>Denme </a:t>
            </a:r>
            <a:r>
              <a:rPr lang="es-MX" sz="2800" dirty="0"/>
              <a:t>las fuerzas que rigen el Universo y las condiciones actuales de él y todo podrá ser dicho, del pasado, el presente y el futuro</a:t>
            </a:r>
            <a:endParaRPr lang="en-US" sz="2800" dirty="0"/>
          </a:p>
        </p:txBody>
      </p:sp>
    </p:spTree>
    <p:extLst>
      <p:ext uri="{BB962C8B-B14F-4D97-AF65-F5344CB8AC3E}">
        <p14:creationId xmlns:p14="http://schemas.microsoft.com/office/powerpoint/2010/main" val="214141673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310434" y="836713"/>
            <a:ext cx="8534752" cy="3600400"/>
          </a:xfrm>
        </p:spPr>
        <p:txBody>
          <a:bodyPr/>
          <a:lstStyle/>
          <a:p>
            <a:pPr marL="0">
              <a:lnSpc>
                <a:spcPct val="90000"/>
              </a:lnSpc>
              <a:buFontTx/>
              <a:buNone/>
            </a:pPr>
            <a:r>
              <a:rPr lang="es-MX" sz="4400" dirty="0" smtClean="0"/>
              <a:t>Tratemos de sumergirnos en la Física de los finales del sigo XIX…..</a:t>
            </a:r>
          </a:p>
          <a:p>
            <a:pPr marL="0">
              <a:lnSpc>
                <a:spcPct val="90000"/>
              </a:lnSpc>
              <a:buFontTx/>
              <a:buNone/>
            </a:pPr>
            <a:r>
              <a:rPr lang="es-MX" sz="4400" dirty="0" smtClean="0"/>
              <a:t>para ello empecemos con algunas de las preguntas fundamentales…</a:t>
            </a:r>
          </a:p>
          <a:p>
            <a:pPr marL="0">
              <a:lnSpc>
                <a:spcPct val="90000"/>
              </a:lnSpc>
              <a:buFontTx/>
              <a:buNone/>
            </a:pPr>
            <a:r>
              <a:rPr lang="es-MX" sz="6000" dirty="0" smtClean="0"/>
              <a:t>¿Cómo es el mundo?</a:t>
            </a:r>
            <a:endParaRPr lang="es-MX" sz="6000" dirty="0"/>
          </a:p>
        </p:txBody>
      </p:sp>
      <p:sp>
        <p:nvSpPr>
          <p:cNvPr id="1186819" name="WordArt 3"/>
          <p:cNvSpPr>
            <a:spLocks noChangeArrowheads="1" noChangeShapeType="1" noTextEdit="1"/>
          </p:cNvSpPr>
          <p:nvPr/>
        </p:nvSpPr>
        <p:spPr bwMode="auto">
          <a:xfrm>
            <a:off x="538520" y="96384"/>
            <a:ext cx="8072467" cy="66832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2" name="Rectangle 1"/>
          <p:cNvSpPr/>
          <p:nvPr/>
        </p:nvSpPr>
        <p:spPr>
          <a:xfrm>
            <a:off x="247745" y="4737918"/>
            <a:ext cx="864852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Newton </a:t>
            </a:r>
            <a:r>
              <a:rPr lang="en-US" sz="5400" b="0" cap="none" spc="0" dirty="0" err="1" smtClean="0">
                <a:ln w="0"/>
                <a:solidFill>
                  <a:schemeClr val="tx1"/>
                </a:solidFill>
                <a:effectLst>
                  <a:outerShdw blurRad="38100" dist="19050" dir="2700000" algn="tl" rotWithShape="0">
                    <a:schemeClr val="dk1">
                      <a:alpha val="40000"/>
                    </a:schemeClr>
                  </a:outerShdw>
                </a:effectLst>
              </a:rPr>
              <a:t>nos</a:t>
            </a:r>
            <a:r>
              <a:rPr lang="en-US" sz="5400" b="0" cap="none" spc="0" dirty="0" smtClean="0">
                <a:ln w="0"/>
                <a:solidFill>
                  <a:schemeClr val="tx1"/>
                </a:solidFill>
                <a:effectLst>
                  <a:outerShdw blurRad="38100" dist="19050" dir="2700000" algn="tl" rotWithShape="0">
                    <a:schemeClr val="dk1">
                      <a:alpha val="40000"/>
                    </a:schemeClr>
                  </a:outerShdw>
                </a:effectLst>
              </a:rPr>
              <a:t> lo ha </a:t>
            </a:r>
            <a:r>
              <a:rPr lang="en-US" sz="5400" b="0" cap="none" spc="0" dirty="0" err="1" smtClean="0">
                <a:ln w="0"/>
                <a:solidFill>
                  <a:schemeClr val="tx1"/>
                </a:solidFill>
                <a:effectLst>
                  <a:outerShdw blurRad="38100" dist="19050" dir="2700000" algn="tl" rotWithShape="0">
                    <a:schemeClr val="dk1">
                      <a:alpha val="40000"/>
                    </a:schemeClr>
                  </a:outerShdw>
                </a:effectLst>
              </a:rPr>
              <a:t>explicado</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269005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WordArt 2"/>
          <p:cNvSpPr>
            <a:spLocks noChangeArrowheads="1" noChangeShapeType="1" noTextEdit="1"/>
          </p:cNvSpPr>
          <p:nvPr/>
        </p:nvSpPr>
        <p:spPr bwMode="auto">
          <a:xfrm>
            <a:off x="409606" y="260350"/>
            <a:ext cx="8520112" cy="1525576"/>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Ejemplos de revoluciones científicas:</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darwinismo</a:t>
            </a:r>
          </a:p>
        </p:txBody>
      </p:sp>
      <p:sp>
        <p:nvSpPr>
          <p:cNvPr id="1152003" name="Text Box 3"/>
          <p:cNvSpPr txBox="1">
            <a:spLocks noChangeArrowheads="1"/>
          </p:cNvSpPr>
          <p:nvPr/>
        </p:nvSpPr>
        <p:spPr bwMode="auto">
          <a:xfrm>
            <a:off x="1190138" y="2060848"/>
            <a:ext cx="6769100" cy="1069975"/>
          </a:xfrm>
          <a:prstGeom prst="rect">
            <a:avLst/>
          </a:prstGeom>
          <a:solidFill>
            <a:srgbClr val="C9F1FF"/>
          </a:solidFill>
          <a:ln w="3175">
            <a:noFill/>
            <a:miter lim="800000"/>
            <a:headEnd/>
            <a:tailEnd/>
          </a:ln>
          <a:effectLst/>
        </p:spPr>
        <p:txBody>
          <a:bodyPr>
            <a:spAutoFit/>
          </a:bodyPr>
          <a:lstStyle/>
          <a:p>
            <a:pPr algn="ctr">
              <a:spcBef>
                <a:spcPct val="50000"/>
              </a:spcBef>
            </a:pPr>
            <a:r>
              <a:rPr lang="es-MX" sz="3200" dirty="0"/>
              <a:t>El hombre tiene un origen divino, fue creado por dios</a:t>
            </a:r>
          </a:p>
        </p:txBody>
      </p:sp>
      <p:sp>
        <p:nvSpPr>
          <p:cNvPr id="1152004" name="Text Box 4"/>
          <p:cNvSpPr txBox="1">
            <a:spLocks noChangeArrowheads="1"/>
          </p:cNvSpPr>
          <p:nvPr/>
        </p:nvSpPr>
        <p:spPr bwMode="auto">
          <a:xfrm>
            <a:off x="3963128" y="3429000"/>
            <a:ext cx="1233488" cy="519113"/>
          </a:xfrm>
          <a:prstGeom prst="rect">
            <a:avLst/>
          </a:prstGeom>
          <a:noFill/>
          <a:ln w="9525">
            <a:noFill/>
            <a:miter lim="800000"/>
            <a:headEnd/>
            <a:tailEnd/>
          </a:ln>
          <a:effectLst/>
        </p:spPr>
        <p:txBody>
          <a:bodyPr wrap="none">
            <a:spAutoFit/>
          </a:bodyPr>
          <a:lstStyle/>
          <a:p>
            <a:r>
              <a:rPr lang="es-MX" sz="2800" dirty="0"/>
              <a:t>versus</a:t>
            </a:r>
          </a:p>
        </p:txBody>
      </p:sp>
      <p:sp>
        <p:nvSpPr>
          <p:cNvPr id="1152005" name="Text Box 5"/>
          <p:cNvSpPr txBox="1">
            <a:spLocks noChangeArrowheads="1"/>
          </p:cNvSpPr>
          <p:nvPr/>
        </p:nvSpPr>
        <p:spPr bwMode="auto">
          <a:xfrm>
            <a:off x="1195368" y="4221088"/>
            <a:ext cx="6769100" cy="1801812"/>
          </a:xfrm>
          <a:prstGeom prst="rect">
            <a:avLst/>
          </a:prstGeom>
          <a:solidFill>
            <a:srgbClr val="FF0000"/>
          </a:solidFill>
          <a:ln w="3175">
            <a:noFill/>
            <a:miter lim="800000"/>
            <a:headEnd/>
            <a:tailEnd/>
          </a:ln>
          <a:effectLst/>
        </p:spPr>
        <p:txBody>
          <a:bodyPr>
            <a:spAutoFit/>
          </a:bodyPr>
          <a:lstStyle/>
          <a:p>
            <a:pPr algn="ctr">
              <a:spcBef>
                <a:spcPct val="50000"/>
              </a:spcBef>
            </a:pPr>
            <a:r>
              <a:rPr lang="es-MX" sz="3200" b="1" dirty="0"/>
              <a:t>El hombre es un animal como cualquier otro.</a:t>
            </a:r>
          </a:p>
          <a:p>
            <a:pPr algn="ctr">
              <a:spcBef>
                <a:spcPct val="50000"/>
              </a:spcBef>
            </a:pPr>
            <a:r>
              <a:rPr lang="es-MX" sz="3200" b="1" dirty="0"/>
              <a:t>Desciende del mono</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WordArt 2"/>
          <p:cNvSpPr>
            <a:spLocks noChangeArrowheads="1" noChangeShapeType="1" noTextEdit="1"/>
          </p:cNvSpPr>
          <p:nvPr/>
        </p:nvSpPr>
        <p:spPr bwMode="auto">
          <a:xfrm>
            <a:off x="179512" y="115888"/>
            <a:ext cx="8712968" cy="1440904"/>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Ejemplos de revoluciones científicas:</a:t>
            </a:r>
          </a:p>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freudiana</a:t>
            </a:r>
          </a:p>
        </p:txBody>
      </p:sp>
      <p:sp>
        <p:nvSpPr>
          <p:cNvPr id="1153027" name="Text Box 3"/>
          <p:cNvSpPr txBox="1">
            <a:spLocks noChangeArrowheads="1"/>
          </p:cNvSpPr>
          <p:nvPr/>
        </p:nvSpPr>
        <p:spPr bwMode="auto">
          <a:xfrm>
            <a:off x="395536" y="1938312"/>
            <a:ext cx="8353425" cy="4154984"/>
          </a:xfrm>
          <a:prstGeom prst="rect">
            <a:avLst/>
          </a:prstGeom>
          <a:noFill/>
          <a:ln w="9525">
            <a:noFill/>
            <a:miter lim="800000"/>
            <a:headEnd/>
            <a:tailEnd/>
          </a:ln>
          <a:effectLst/>
        </p:spPr>
        <p:txBody>
          <a:bodyPr>
            <a:spAutoFit/>
          </a:bodyPr>
          <a:lstStyle/>
          <a:p>
            <a:r>
              <a:rPr lang="es-MX" sz="6600" dirty="0" smtClean="0"/>
              <a:t>El </a:t>
            </a:r>
            <a:r>
              <a:rPr lang="es-MX" sz="6600" dirty="0"/>
              <a:t>comportamiento de los individuos está íntimamente ligado a su desarrollo sexual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WordArt 2"/>
          <p:cNvSpPr>
            <a:spLocks noChangeArrowheads="1" noChangeShapeType="1" noTextEdit="1"/>
          </p:cNvSpPr>
          <p:nvPr/>
        </p:nvSpPr>
        <p:spPr bwMode="auto">
          <a:xfrm>
            <a:off x="250825" y="260350"/>
            <a:ext cx="8620125"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 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50980" name="Text Box 4"/>
          <p:cNvSpPr txBox="1">
            <a:spLocks noChangeArrowheads="1"/>
          </p:cNvSpPr>
          <p:nvPr/>
        </p:nvSpPr>
        <p:spPr bwMode="auto">
          <a:xfrm rot="10800000" flipV="1">
            <a:off x="251520" y="1133737"/>
            <a:ext cx="8640960" cy="5247590"/>
          </a:xfrm>
          <a:prstGeom prst="rect">
            <a:avLst/>
          </a:prstGeom>
          <a:noFill/>
          <a:ln w="9525">
            <a:noFill/>
            <a:miter lim="800000"/>
            <a:headEnd/>
            <a:tailEnd/>
          </a:ln>
          <a:effectLst/>
        </p:spPr>
        <p:txBody>
          <a:bodyPr wrap="square">
            <a:spAutoFit/>
          </a:bodyPr>
          <a:lstStyle/>
          <a:p>
            <a:pPr>
              <a:spcBef>
                <a:spcPts val="1800"/>
              </a:spcBef>
            </a:pPr>
            <a:r>
              <a:rPr lang="es-MX" sz="4000" dirty="0"/>
              <a:t>Por tanto, para entender la profundidad y la fuerza de </a:t>
            </a:r>
            <a:r>
              <a:rPr lang="es-MX" sz="4000" dirty="0" smtClean="0"/>
              <a:t>la </a:t>
            </a:r>
            <a:r>
              <a:rPr lang="es-MX" sz="4000" b="1" u="sng" dirty="0"/>
              <a:t>revolución </a:t>
            </a:r>
            <a:r>
              <a:rPr lang="es-MX" sz="4000" b="1" u="sng" dirty="0" smtClean="0"/>
              <a:t>cuántica</a:t>
            </a:r>
            <a:r>
              <a:rPr lang="es-MX" sz="4000" dirty="0" smtClean="0"/>
              <a:t>, </a:t>
            </a:r>
            <a:r>
              <a:rPr lang="es-MX" sz="4000" dirty="0"/>
              <a:t>debemos entender y valorar </a:t>
            </a:r>
            <a:r>
              <a:rPr lang="es-MX" sz="4000" dirty="0" smtClean="0"/>
              <a:t>los conocimientos de la física clásica.</a:t>
            </a:r>
          </a:p>
          <a:p>
            <a:pPr>
              <a:spcBef>
                <a:spcPts val="1800"/>
              </a:spcBef>
            </a:pPr>
            <a:r>
              <a:rPr lang="es-MX" sz="4000" dirty="0" smtClean="0"/>
              <a:t>Debemos </a:t>
            </a:r>
            <a:r>
              <a:rPr lang="es-MX" sz="4000" dirty="0"/>
              <a:t>comprender </a:t>
            </a:r>
            <a:r>
              <a:rPr lang="es-MX" sz="4000" dirty="0" smtClean="0"/>
              <a:t>por qué </a:t>
            </a:r>
            <a:r>
              <a:rPr lang="es-MX" sz="4000" dirty="0"/>
              <a:t>esos conocimientos fueron elevados a la categoría de </a:t>
            </a:r>
            <a:r>
              <a:rPr lang="es-MX" sz="4000" dirty="0" smtClean="0"/>
              <a:t>dogma.</a:t>
            </a:r>
            <a:endParaRPr lang="es-MX" sz="4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651200" y="116632"/>
            <a:ext cx="7847781" cy="1008261"/>
          </a:xfrm>
          <a:prstGeom prst="rect">
            <a:avLst/>
          </a:prstGeom>
        </p:spPr>
        <p:txBody>
          <a:bodyPr wrap="none" fromWordArt="1">
            <a:prstTxWarp prst="textPlain">
              <a:avLst>
                <a:gd name="adj" fmla="val 50000"/>
              </a:avLst>
            </a:prstTxWarp>
          </a:bodyPr>
          <a:lstStyle/>
          <a:p>
            <a:pPr algn="ctr"/>
            <a:r>
              <a:rPr lang="es-MX"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¿Qué es la </a:t>
            </a:r>
            <a:r>
              <a:rPr lang="es-MX"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Física?</a:t>
            </a:r>
            <a:endParaRPr lang="es-MX"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107504" y="1196752"/>
            <a:ext cx="8928992" cy="5632311"/>
          </a:xfrm>
          <a:prstGeom prst="rect">
            <a:avLst/>
          </a:prstGeom>
          <a:noFill/>
        </p:spPr>
        <p:txBody>
          <a:bodyPr wrap="square" rtlCol="0">
            <a:spAutoFit/>
          </a:bodyPr>
          <a:lstStyle/>
          <a:p>
            <a:r>
              <a:rPr lang="es-MX" sz="7200" dirty="0" smtClean="0"/>
              <a:t>Es el análisis general de la naturaleza, para entender  el funcionamiento del Universo. </a:t>
            </a:r>
            <a:endParaRPr lang="es-MX" sz="7200"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11931</TotalTime>
  <Words>1326</Words>
  <Application>Microsoft Office PowerPoint</Application>
  <PresentationFormat>Presentación en pantalla (4:3)</PresentationFormat>
  <Paragraphs>148</Paragraphs>
  <Slides>51</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Default Design</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Francisco Soto Eguibar</dc:creator>
  <cp:lastModifiedBy>user</cp:lastModifiedBy>
  <cp:revision>790</cp:revision>
  <dcterms:created xsi:type="dcterms:W3CDTF">2004-02-06T17:09:12Z</dcterms:created>
  <dcterms:modified xsi:type="dcterms:W3CDTF">2018-07-26T13:37:51Z</dcterms:modified>
</cp:coreProperties>
</file>