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handoutMasterIdLst>
    <p:handoutMasterId r:id="rId74"/>
  </p:handoutMasterIdLst>
  <p:sldIdLst>
    <p:sldId id="2862" r:id="rId2"/>
    <p:sldId id="2863" r:id="rId3"/>
    <p:sldId id="2864" r:id="rId4"/>
    <p:sldId id="2866" r:id="rId5"/>
    <p:sldId id="1730" r:id="rId6"/>
    <p:sldId id="2320" r:id="rId7"/>
    <p:sldId id="1767" r:id="rId8"/>
    <p:sldId id="1831" r:id="rId9"/>
    <p:sldId id="1768" r:id="rId10"/>
    <p:sldId id="1769" r:id="rId11"/>
    <p:sldId id="1770" r:id="rId12"/>
    <p:sldId id="2623" r:id="rId13"/>
    <p:sldId id="1772" r:id="rId14"/>
    <p:sldId id="1776" r:id="rId15"/>
    <p:sldId id="1307" r:id="rId16"/>
    <p:sldId id="862" r:id="rId17"/>
    <p:sldId id="1832" r:id="rId18"/>
    <p:sldId id="1833" r:id="rId19"/>
    <p:sldId id="1237" r:id="rId20"/>
    <p:sldId id="865" r:id="rId21"/>
    <p:sldId id="867" r:id="rId22"/>
    <p:sldId id="1334" r:id="rId23"/>
    <p:sldId id="868" r:id="rId24"/>
    <p:sldId id="1581" r:id="rId25"/>
    <p:sldId id="1267" r:id="rId26"/>
    <p:sldId id="869" r:id="rId27"/>
    <p:sldId id="870" r:id="rId28"/>
    <p:sldId id="871" r:id="rId29"/>
    <p:sldId id="872" r:id="rId30"/>
    <p:sldId id="873" r:id="rId31"/>
    <p:sldId id="915" r:id="rId32"/>
    <p:sldId id="876" r:id="rId33"/>
    <p:sldId id="916" r:id="rId34"/>
    <p:sldId id="1116" r:id="rId35"/>
    <p:sldId id="877" r:id="rId36"/>
    <p:sldId id="2614" r:id="rId37"/>
    <p:sldId id="2615" r:id="rId38"/>
    <p:sldId id="2754" r:id="rId39"/>
    <p:sldId id="2755" r:id="rId40"/>
    <p:sldId id="2756" r:id="rId41"/>
    <p:sldId id="2616" r:id="rId42"/>
    <p:sldId id="2617" r:id="rId43"/>
    <p:sldId id="2618" r:id="rId44"/>
    <p:sldId id="2619" r:id="rId45"/>
    <p:sldId id="2620" r:id="rId46"/>
    <p:sldId id="2621" r:id="rId47"/>
    <p:sldId id="2622" r:id="rId48"/>
    <p:sldId id="2503" r:id="rId49"/>
    <p:sldId id="2592" r:id="rId50"/>
    <p:sldId id="2504" r:id="rId51"/>
    <p:sldId id="2505" r:id="rId52"/>
    <p:sldId id="2506" r:id="rId53"/>
    <p:sldId id="2507" r:id="rId54"/>
    <p:sldId id="1056" r:id="rId55"/>
    <p:sldId id="1336" r:id="rId56"/>
    <p:sldId id="1346" r:id="rId57"/>
    <p:sldId id="1345" r:id="rId58"/>
    <p:sldId id="1057" r:id="rId59"/>
    <p:sldId id="1856" r:id="rId60"/>
    <p:sldId id="1058" r:id="rId61"/>
    <p:sldId id="1893" r:id="rId62"/>
    <p:sldId id="1351" r:id="rId63"/>
    <p:sldId id="1348" r:id="rId64"/>
    <p:sldId id="1349" r:id="rId65"/>
    <p:sldId id="1895" r:id="rId66"/>
    <p:sldId id="1854" r:id="rId67"/>
    <p:sldId id="1857" r:id="rId68"/>
    <p:sldId id="1061" r:id="rId69"/>
    <p:sldId id="1410" r:id="rId70"/>
    <p:sldId id="1062" r:id="rId71"/>
    <p:sldId id="1605" r:id="rId72"/>
  </p:sldIdLst>
  <p:sldSz cx="9144000" cy="6858000" type="screen4x3"/>
  <p:notesSz cx="6858000" cy="9144000"/>
  <p:defaultTex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FF00"/>
    <a:srgbClr val="FF5757"/>
    <a:srgbClr val="C9F1FF"/>
    <a:srgbClr val="D9FFDB"/>
    <a:srgbClr val="B9FFC0"/>
    <a:srgbClr val="008000"/>
    <a:srgbClr val="CCFFCC"/>
    <a:srgbClr val="B4FEC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269" autoAdjust="0"/>
    <p:restoredTop sz="99184" autoAdjust="0"/>
  </p:normalViewPr>
  <p:slideViewPr>
    <p:cSldViewPr>
      <p:cViewPr varScale="1">
        <p:scale>
          <a:sx n="55" d="100"/>
          <a:sy n="55" d="100"/>
        </p:scale>
        <p:origin x="-1134" y="-78"/>
      </p:cViewPr>
      <p:guideLst>
        <p:guide orient="horz" pos="2160"/>
        <p:guide pos="2880"/>
      </p:guideLst>
    </p:cSldViewPr>
  </p:slideViewPr>
  <p:notesTextViewPr>
    <p:cViewPr>
      <p:scale>
        <a:sx n="3" d="2"/>
        <a:sy n="3" d="2"/>
      </p:scale>
      <p:origin x="0" y="0"/>
    </p:cViewPr>
  </p:notesTextViewPr>
  <p:sorterViewPr>
    <p:cViewPr>
      <p:scale>
        <a:sx n="146" d="100"/>
        <a:sy n="146" d="100"/>
      </p:scale>
      <p:origin x="0" y="0"/>
    </p:cViewPr>
  </p:sorterViewPr>
  <p:notesViewPr>
    <p:cSldViewPr>
      <p:cViewPr>
        <p:scale>
          <a:sx n="100" d="100"/>
          <a:sy n="100" d="100"/>
        </p:scale>
        <p:origin x="3552" y="-27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4" Type="http://schemas.openxmlformats.org/officeDocument/2006/relationships/image" Target="../media/image4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6.wmf"/><Relationship Id="rId7" Type="http://schemas.openxmlformats.org/officeDocument/2006/relationships/image" Target="../media/image50.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MX"/>
          </a:p>
        </p:txBody>
      </p:sp>
      <p:sp>
        <p:nvSpPr>
          <p:cNvPr id="665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MX"/>
          </a:p>
        </p:txBody>
      </p:sp>
      <p:sp>
        <p:nvSpPr>
          <p:cNvPr id="665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MX"/>
          </a:p>
        </p:txBody>
      </p:sp>
      <p:sp>
        <p:nvSpPr>
          <p:cNvPr id="665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6B78E44-3926-432A-B8C6-E78432D493E5}" type="slidenum">
              <a:rPr lang="es-MX"/>
              <a:pPr/>
              <a:t>‹Nº›</a:t>
            </a:fld>
            <a:endParaRPr lang="es-MX"/>
          </a:p>
        </p:txBody>
      </p:sp>
    </p:spTree>
    <p:extLst>
      <p:ext uri="{BB962C8B-B14F-4D97-AF65-F5344CB8AC3E}">
        <p14:creationId xmlns:p14="http://schemas.microsoft.com/office/powerpoint/2010/main" val="3821255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MX"/>
          </a:p>
        </p:txBody>
      </p:sp>
      <p:sp>
        <p:nvSpPr>
          <p:cNvPr id="675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MX"/>
          </a:p>
        </p:txBody>
      </p:sp>
      <p:sp>
        <p:nvSpPr>
          <p:cNvPr id="675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MX" smtClean="0"/>
              <a:t>Click to edit Master text styles</a:t>
            </a:r>
          </a:p>
          <a:p>
            <a:pPr lvl="1"/>
            <a:r>
              <a:rPr lang="es-MX" smtClean="0"/>
              <a:t>Second level</a:t>
            </a:r>
          </a:p>
          <a:p>
            <a:pPr lvl="2"/>
            <a:r>
              <a:rPr lang="es-MX" smtClean="0"/>
              <a:t>Third level</a:t>
            </a:r>
          </a:p>
          <a:p>
            <a:pPr lvl="3"/>
            <a:r>
              <a:rPr lang="es-MX" smtClean="0"/>
              <a:t>Fourth level</a:t>
            </a:r>
          </a:p>
          <a:p>
            <a:pPr lvl="4"/>
            <a:r>
              <a:rPr lang="es-MX" smtClean="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MX"/>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EC2DE6C-50A4-462C-A80D-140BECDE5033}" type="slidenum">
              <a:rPr lang="es-MX"/>
              <a:pPr/>
              <a:t>‹Nº›</a:t>
            </a:fld>
            <a:endParaRPr lang="es-MX"/>
          </a:p>
        </p:txBody>
      </p:sp>
    </p:spTree>
    <p:extLst>
      <p:ext uri="{BB962C8B-B14F-4D97-AF65-F5344CB8AC3E}">
        <p14:creationId xmlns:p14="http://schemas.microsoft.com/office/powerpoint/2010/main" val="151326682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762760-8D87-440F-8AA8-2F425E974AFF}" type="slidenum">
              <a:rPr lang="es-MX"/>
              <a:pPr/>
              <a:t>4</a:t>
            </a:fld>
            <a:endParaRPr lang="es-MX"/>
          </a:p>
        </p:txBody>
      </p:sp>
      <p:sp>
        <p:nvSpPr>
          <p:cNvPr id="1187842" name="Rectangle 2"/>
          <p:cNvSpPr>
            <a:spLocks noGrp="1" noRot="1" noChangeAspect="1" noChangeArrowheads="1" noTextEdit="1"/>
          </p:cNvSpPr>
          <p:nvPr>
            <p:ph type="sldImg"/>
          </p:nvPr>
        </p:nvSpPr>
        <p:spPr>
          <a:ln/>
        </p:spPr>
      </p:sp>
      <p:sp>
        <p:nvSpPr>
          <p:cNvPr id="1187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05264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B4D2A7-2269-4A4B-B9D9-0A48B2C972A8}" type="slidenum">
              <a:rPr lang="es-MX"/>
              <a:pPr/>
              <a:t>16</a:t>
            </a:fld>
            <a:endParaRPr lang="es-MX"/>
          </a:p>
        </p:txBody>
      </p:sp>
      <p:sp>
        <p:nvSpPr>
          <p:cNvPr id="1058818" name="Rectangle 2"/>
          <p:cNvSpPr>
            <a:spLocks noGrp="1" noRot="1" noChangeAspect="1" noChangeArrowheads="1" noTextEdit="1"/>
          </p:cNvSpPr>
          <p:nvPr>
            <p:ph type="sldImg"/>
          </p:nvPr>
        </p:nvSpPr>
        <p:spPr>
          <a:ln/>
        </p:spPr>
      </p:sp>
      <p:sp>
        <p:nvSpPr>
          <p:cNvPr id="1058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51226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B4D2A7-2269-4A4B-B9D9-0A48B2C972A8}" type="slidenum">
              <a:rPr lang="es-MX"/>
              <a:pPr/>
              <a:t>17</a:t>
            </a:fld>
            <a:endParaRPr lang="es-MX"/>
          </a:p>
        </p:txBody>
      </p:sp>
      <p:sp>
        <p:nvSpPr>
          <p:cNvPr id="1058818" name="Rectangle 2"/>
          <p:cNvSpPr>
            <a:spLocks noGrp="1" noRot="1" noChangeAspect="1" noChangeArrowheads="1" noTextEdit="1"/>
          </p:cNvSpPr>
          <p:nvPr>
            <p:ph type="sldImg"/>
          </p:nvPr>
        </p:nvSpPr>
        <p:spPr>
          <a:ln/>
        </p:spPr>
      </p:sp>
      <p:sp>
        <p:nvSpPr>
          <p:cNvPr id="1058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51226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B4D2A7-2269-4A4B-B9D9-0A48B2C972A8}" type="slidenum">
              <a:rPr lang="es-MX"/>
              <a:pPr/>
              <a:t>18</a:t>
            </a:fld>
            <a:endParaRPr lang="es-MX"/>
          </a:p>
        </p:txBody>
      </p:sp>
      <p:sp>
        <p:nvSpPr>
          <p:cNvPr id="1058818" name="Rectangle 2"/>
          <p:cNvSpPr>
            <a:spLocks noGrp="1" noRot="1" noChangeAspect="1" noChangeArrowheads="1" noTextEdit="1"/>
          </p:cNvSpPr>
          <p:nvPr>
            <p:ph type="sldImg"/>
          </p:nvPr>
        </p:nvSpPr>
        <p:spPr>
          <a:ln/>
        </p:spPr>
      </p:sp>
      <p:sp>
        <p:nvSpPr>
          <p:cNvPr id="1058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51226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19CC2C-15BB-480F-974D-7E2BEDE9C49C}" type="slidenum">
              <a:rPr lang="es-MX"/>
              <a:pPr/>
              <a:t>19</a:t>
            </a:fld>
            <a:endParaRPr lang="es-MX"/>
          </a:p>
        </p:txBody>
      </p:sp>
      <p:sp>
        <p:nvSpPr>
          <p:cNvPr id="1098754" name="Rectangle 2"/>
          <p:cNvSpPr>
            <a:spLocks noGrp="1" noRot="1" noChangeAspect="1" noChangeArrowheads="1" noTextEdit="1"/>
          </p:cNvSpPr>
          <p:nvPr>
            <p:ph type="sldImg"/>
          </p:nvPr>
        </p:nvSpPr>
        <p:spPr>
          <a:ln/>
        </p:spPr>
      </p:sp>
      <p:sp>
        <p:nvSpPr>
          <p:cNvPr id="1098755" name="Rectangle 3"/>
          <p:cNvSpPr>
            <a:spLocks noGrp="1" noChangeArrowheads="1"/>
          </p:cNvSpPr>
          <p:nvPr>
            <p:ph type="body" idx="1"/>
          </p:nvPr>
        </p:nvSpPr>
        <p:spPr/>
        <p:txBody>
          <a:bodyPr/>
          <a:lstStyle/>
          <a:p>
            <a:r>
              <a:rPr lang="en-US" dirty="0" smtClean="0"/>
              <a:t>La </a:t>
            </a:r>
            <a:r>
              <a:rPr lang="en-US" dirty="0" err="1" smtClean="0"/>
              <a:t>energía</a:t>
            </a:r>
            <a:r>
              <a:rPr lang="en-US" dirty="0" smtClean="0"/>
              <a:t> </a:t>
            </a:r>
            <a:r>
              <a:rPr lang="en-US" dirty="0" err="1" smtClean="0"/>
              <a:t>está</a:t>
            </a:r>
            <a:r>
              <a:rPr lang="en-US" dirty="0" smtClean="0"/>
              <a:t> en </a:t>
            </a:r>
            <a:r>
              <a:rPr lang="en-US" dirty="0" err="1" smtClean="0"/>
              <a:t>electrón</a:t>
            </a:r>
            <a:r>
              <a:rPr lang="en-US" dirty="0" smtClean="0"/>
              <a:t> volts </a:t>
            </a:r>
            <a:r>
              <a:rPr lang="en-US" dirty="0" err="1" smtClean="0"/>
              <a:t>por</a:t>
            </a:r>
            <a:r>
              <a:rPr lang="en-US" dirty="0" smtClean="0"/>
              <a:t> metro </a:t>
            </a:r>
            <a:r>
              <a:rPr lang="en-US" dirty="0" err="1" smtClean="0"/>
              <a:t>cúbico</a:t>
            </a:r>
            <a:r>
              <a:rPr lang="en-US" dirty="0" smtClean="0"/>
              <a:t> </a:t>
            </a:r>
            <a:r>
              <a:rPr lang="en-US" dirty="0" err="1" smtClean="0"/>
              <a:t>por</a:t>
            </a:r>
            <a:r>
              <a:rPr lang="en-US" dirty="0" smtClean="0"/>
              <a:t> Hertz</a:t>
            </a:r>
            <a:endParaRPr lang="en-US" dirty="0"/>
          </a:p>
        </p:txBody>
      </p:sp>
    </p:spTree>
    <p:extLst>
      <p:ext uri="{BB962C8B-B14F-4D97-AF65-F5344CB8AC3E}">
        <p14:creationId xmlns:p14="http://schemas.microsoft.com/office/powerpoint/2010/main" val="911949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D66572-2450-4E36-9665-FA326AFADA32}" type="slidenum">
              <a:rPr lang="es-MX"/>
              <a:pPr/>
              <a:t>20</a:t>
            </a:fld>
            <a:endParaRPr lang="es-MX"/>
          </a:p>
        </p:txBody>
      </p:sp>
      <p:sp>
        <p:nvSpPr>
          <p:cNvPr id="1064962" name="Rectangle 2"/>
          <p:cNvSpPr>
            <a:spLocks noGrp="1" noRot="1" noChangeAspect="1" noChangeArrowheads="1" noTextEdit="1"/>
          </p:cNvSpPr>
          <p:nvPr>
            <p:ph type="sldImg"/>
          </p:nvPr>
        </p:nvSpPr>
        <p:spPr>
          <a:ln/>
        </p:spPr>
      </p:sp>
      <p:sp>
        <p:nvSpPr>
          <p:cNvPr id="1064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01188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283548-A7EC-4F2A-9AB2-8D74F0F87DDA}" type="slidenum">
              <a:rPr lang="es-MX"/>
              <a:pPr/>
              <a:t>21</a:t>
            </a:fld>
            <a:endParaRPr lang="es-MX"/>
          </a:p>
        </p:txBody>
      </p:sp>
      <p:sp>
        <p:nvSpPr>
          <p:cNvPr id="1069058" name="Rectangle 2"/>
          <p:cNvSpPr>
            <a:spLocks noGrp="1" noRot="1" noChangeAspect="1" noChangeArrowheads="1" noTextEdit="1"/>
          </p:cNvSpPr>
          <p:nvPr>
            <p:ph type="sldImg"/>
          </p:nvPr>
        </p:nvSpPr>
        <p:spPr>
          <a:ln/>
        </p:spPr>
      </p:sp>
      <p:sp>
        <p:nvSpPr>
          <p:cNvPr id="1069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93300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283548-A7EC-4F2A-9AB2-8D74F0F87DDA}" type="slidenum">
              <a:rPr lang="es-MX"/>
              <a:pPr/>
              <a:t>22</a:t>
            </a:fld>
            <a:endParaRPr lang="es-MX"/>
          </a:p>
        </p:txBody>
      </p:sp>
      <p:sp>
        <p:nvSpPr>
          <p:cNvPr id="1069058" name="Rectangle 2"/>
          <p:cNvSpPr>
            <a:spLocks noGrp="1" noRot="1" noChangeAspect="1" noChangeArrowheads="1" noTextEdit="1"/>
          </p:cNvSpPr>
          <p:nvPr>
            <p:ph type="sldImg"/>
          </p:nvPr>
        </p:nvSpPr>
        <p:spPr>
          <a:ln/>
        </p:spPr>
      </p:sp>
      <p:sp>
        <p:nvSpPr>
          <p:cNvPr id="1069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47227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0AA654-8E0A-4141-855F-9A9A126DD98A}" type="slidenum">
              <a:rPr lang="es-MX"/>
              <a:pPr/>
              <a:t>23</a:t>
            </a:fld>
            <a:endParaRPr lang="es-MX"/>
          </a:p>
        </p:txBody>
      </p:sp>
      <p:sp>
        <p:nvSpPr>
          <p:cNvPr id="1071106" name="Rectangle 2"/>
          <p:cNvSpPr>
            <a:spLocks noGrp="1" noRot="1" noChangeAspect="1" noChangeArrowheads="1" noTextEdit="1"/>
          </p:cNvSpPr>
          <p:nvPr>
            <p:ph type="sldImg"/>
          </p:nvPr>
        </p:nvSpPr>
        <p:spPr>
          <a:ln/>
        </p:spPr>
      </p:sp>
      <p:sp>
        <p:nvSpPr>
          <p:cNvPr id="1071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43713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0AA654-8E0A-4141-855F-9A9A126DD98A}" type="slidenum">
              <a:rPr lang="es-MX"/>
              <a:pPr/>
              <a:t>24</a:t>
            </a:fld>
            <a:endParaRPr lang="es-MX"/>
          </a:p>
        </p:txBody>
      </p:sp>
      <p:sp>
        <p:nvSpPr>
          <p:cNvPr id="1071106" name="Rectangle 2"/>
          <p:cNvSpPr>
            <a:spLocks noGrp="1" noRot="1" noChangeAspect="1" noChangeArrowheads="1" noTextEdit="1"/>
          </p:cNvSpPr>
          <p:nvPr>
            <p:ph type="sldImg"/>
          </p:nvPr>
        </p:nvSpPr>
        <p:spPr>
          <a:ln/>
        </p:spPr>
      </p:sp>
      <p:sp>
        <p:nvSpPr>
          <p:cNvPr id="1071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90582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0AA654-8E0A-4141-855F-9A9A126DD98A}" type="slidenum">
              <a:rPr lang="es-MX"/>
              <a:pPr/>
              <a:t>25</a:t>
            </a:fld>
            <a:endParaRPr lang="es-MX"/>
          </a:p>
        </p:txBody>
      </p:sp>
      <p:sp>
        <p:nvSpPr>
          <p:cNvPr id="1071106" name="Rectangle 2"/>
          <p:cNvSpPr>
            <a:spLocks noGrp="1" noRot="1" noChangeAspect="1" noChangeArrowheads="1" noTextEdit="1"/>
          </p:cNvSpPr>
          <p:nvPr>
            <p:ph type="sldImg"/>
          </p:nvPr>
        </p:nvSpPr>
        <p:spPr>
          <a:ln/>
        </p:spPr>
      </p:sp>
      <p:sp>
        <p:nvSpPr>
          <p:cNvPr id="1071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10046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5F2C07-B52B-4DED-9AEE-26EF1B2D7803}" type="slidenum">
              <a:rPr lang="es-MX"/>
              <a:pPr/>
              <a:t>7</a:t>
            </a:fld>
            <a:endParaRPr lang="es-MX"/>
          </a:p>
        </p:txBody>
      </p:sp>
      <p:sp>
        <p:nvSpPr>
          <p:cNvPr id="1052674" name="Rectangle 2"/>
          <p:cNvSpPr>
            <a:spLocks noGrp="1" noRot="1" noChangeAspect="1" noChangeArrowheads="1" noTextEdit="1"/>
          </p:cNvSpPr>
          <p:nvPr>
            <p:ph type="sldImg"/>
          </p:nvPr>
        </p:nvSpPr>
        <p:spPr>
          <a:ln/>
        </p:spPr>
      </p:sp>
      <p:sp>
        <p:nvSpPr>
          <p:cNvPr id="1052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12270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634EBC-72BC-4E47-A92C-9BFB37ED73B4}" type="slidenum">
              <a:rPr lang="es-MX"/>
              <a:pPr/>
              <a:t>26</a:t>
            </a:fld>
            <a:endParaRPr lang="es-MX"/>
          </a:p>
        </p:txBody>
      </p:sp>
      <p:sp>
        <p:nvSpPr>
          <p:cNvPr id="1073154" name="Rectangle 2"/>
          <p:cNvSpPr>
            <a:spLocks noGrp="1" noRot="1" noChangeAspect="1" noChangeArrowheads="1" noTextEdit="1"/>
          </p:cNvSpPr>
          <p:nvPr>
            <p:ph type="sldImg"/>
          </p:nvPr>
        </p:nvSpPr>
        <p:spPr>
          <a:ln/>
        </p:spPr>
      </p:sp>
      <p:sp>
        <p:nvSpPr>
          <p:cNvPr id="1073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3380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095050-7825-4772-98A3-E8C7CE34C556}" type="slidenum">
              <a:rPr lang="es-MX"/>
              <a:pPr/>
              <a:t>27</a:t>
            </a:fld>
            <a:endParaRPr lang="es-MX"/>
          </a:p>
        </p:txBody>
      </p:sp>
      <p:sp>
        <p:nvSpPr>
          <p:cNvPr id="1075202" name="Rectangle 2"/>
          <p:cNvSpPr>
            <a:spLocks noGrp="1" noRot="1" noChangeAspect="1" noChangeArrowheads="1" noTextEdit="1"/>
          </p:cNvSpPr>
          <p:nvPr>
            <p:ph type="sldImg"/>
          </p:nvPr>
        </p:nvSpPr>
        <p:spPr>
          <a:ln/>
        </p:spPr>
      </p:sp>
      <p:sp>
        <p:nvSpPr>
          <p:cNvPr id="1075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51116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4DBF7F-5E55-403F-BC5A-F6E3DA81C2C8}" type="slidenum">
              <a:rPr lang="es-MX"/>
              <a:pPr/>
              <a:t>28</a:t>
            </a:fld>
            <a:endParaRPr lang="es-MX"/>
          </a:p>
        </p:txBody>
      </p:sp>
      <p:sp>
        <p:nvSpPr>
          <p:cNvPr id="1077250" name="Rectangle 2"/>
          <p:cNvSpPr>
            <a:spLocks noGrp="1" noRot="1" noChangeAspect="1" noChangeArrowheads="1" noTextEdit="1"/>
          </p:cNvSpPr>
          <p:nvPr>
            <p:ph type="sldImg"/>
          </p:nvPr>
        </p:nvSpPr>
        <p:spPr>
          <a:ln/>
        </p:spPr>
      </p:sp>
      <p:sp>
        <p:nvSpPr>
          <p:cNvPr id="10772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99758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17953F-B538-4869-93C6-793386C670F4}" type="slidenum">
              <a:rPr lang="es-MX"/>
              <a:pPr/>
              <a:t>29</a:t>
            </a:fld>
            <a:endParaRPr lang="es-MX"/>
          </a:p>
        </p:txBody>
      </p:sp>
      <p:sp>
        <p:nvSpPr>
          <p:cNvPr id="1079298" name="Rectangle 2"/>
          <p:cNvSpPr>
            <a:spLocks noGrp="1" noRot="1" noChangeAspect="1" noChangeArrowheads="1" noTextEdit="1"/>
          </p:cNvSpPr>
          <p:nvPr>
            <p:ph type="sldImg"/>
          </p:nvPr>
        </p:nvSpPr>
        <p:spPr>
          <a:ln/>
        </p:spPr>
      </p:sp>
      <p:sp>
        <p:nvSpPr>
          <p:cNvPr id="1079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18757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BAC181-C7B0-4EF3-8CFF-C3A3B86091F5}" type="slidenum">
              <a:rPr lang="es-MX"/>
              <a:pPr/>
              <a:t>30</a:t>
            </a:fld>
            <a:endParaRPr lang="es-MX"/>
          </a:p>
        </p:txBody>
      </p:sp>
      <p:sp>
        <p:nvSpPr>
          <p:cNvPr id="1081346" name="Rectangle 2"/>
          <p:cNvSpPr>
            <a:spLocks noGrp="1" noRot="1" noChangeAspect="1" noChangeArrowheads="1" noTextEdit="1"/>
          </p:cNvSpPr>
          <p:nvPr>
            <p:ph type="sldImg"/>
          </p:nvPr>
        </p:nvSpPr>
        <p:spPr>
          <a:ln/>
        </p:spPr>
      </p:sp>
      <p:sp>
        <p:nvSpPr>
          <p:cNvPr id="1081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08636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C10C15-0FEE-4B11-A1E7-1AFD42F1E159}" type="slidenum">
              <a:rPr lang="es-MX"/>
              <a:pPr/>
              <a:t>32</a:t>
            </a:fld>
            <a:endParaRPr lang="es-MX"/>
          </a:p>
        </p:txBody>
      </p:sp>
      <p:sp>
        <p:nvSpPr>
          <p:cNvPr id="1085442" name="Rectangle 2"/>
          <p:cNvSpPr>
            <a:spLocks noGrp="1" noRot="1" noChangeAspect="1" noChangeArrowheads="1" noTextEdit="1"/>
          </p:cNvSpPr>
          <p:nvPr>
            <p:ph type="sldImg"/>
          </p:nvPr>
        </p:nvSpPr>
        <p:spPr>
          <a:ln/>
        </p:spPr>
      </p:sp>
      <p:sp>
        <p:nvSpPr>
          <p:cNvPr id="1085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241087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9AFF37-6349-4DAA-80B5-D511A4C40D25}" type="slidenum">
              <a:rPr lang="es-MX"/>
              <a:pPr/>
              <a:t>34</a:t>
            </a:fld>
            <a:endParaRPr lang="es-MX"/>
          </a:p>
        </p:txBody>
      </p:sp>
      <p:sp>
        <p:nvSpPr>
          <p:cNvPr id="1405954" name="Rectangle 2"/>
          <p:cNvSpPr>
            <a:spLocks noGrp="1" noRot="1" noChangeAspect="1" noChangeArrowheads="1" noTextEdit="1"/>
          </p:cNvSpPr>
          <p:nvPr>
            <p:ph type="sldImg"/>
          </p:nvPr>
        </p:nvSpPr>
        <p:spPr>
          <a:ln/>
        </p:spPr>
      </p:sp>
      <p:sp>
        <p:nvSpPr>
          <p:cNvPr id="14059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476075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8ABB82-E1F0-417E-B7AD-1A02470267DB}" type="slidenum">
              <a:rPr lang="es-MX"/>
              <a:pPr/>
              <a:t>35</a:t>
            </a:fld>
            <a:endParaRPr lang="es-MX"/>
          </a:p>
        </p:txBody>
      </p:sp>
      <p:sp>
        <p:nvSpPr>
          <p:cNvPr id="1087490" name="Rectangle 2"/>
          <p:cNvSpPr>
            <a:spLocks noGrp="1" noRot="1" noChangeAspect="1" noChangeArrowheads="1" noTextEdit="1"/>
          </p:cNvSpPr>
          <p:nvPr>
            <p:ph type="sldImg"/>
          </p:nvPr>
        </p:nvSpPr>
        <p:spPr>
          <a:ln/>
        </p:spPr>
      </p:sp>
      <p:sp>
        <p:nvSpPr>
          <p:cNvPr id="1087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625579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EC2DE6C-50A4-462C-A80D-140BECDE5033}" type="slidenum">
              <a:rPr lang="es-MX" smtClean="0"/>
              <a:pPr/>
              <a:t>36</a:t>
            </a:fld>
            <a:endParaRPr lang="es-MX"/>
          </a:p>
        </p:txBody>
      </p:sp>
    </p:spTree>
    <p:extLst>
      <p:ext uri="{BB962C8B-B14F-4D97-AF65-F5344CB8AC3E}">
        <p14:creationId xmlns:p14="http://schemas.microsoft.com/office/powerpoint/2010/main" val="42096980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EC2DE6C-50A4-462C-A80D-140BECDE5033}" type="slidenum">
              <a:rPr lang="es-MX" smtClean="0"/>
              <a:pPr/>
              <a:t>37</a:t>
            </a:fld>
            <a:endParaRPr lang="es-MX"/>
          </a:p>
        </p:txBody>
      </p:sp>
    </p:spTree>
    <p:extLst>
      <p:ext uri="{BB962C8B-B14F-4D97-AF65-F5344CB8AC3E}">
        <p14:creationId xmlns:p14="http://schemas.microsoft.com/office/powerpoint/2010/main" val="300439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5F2C07-B52B-4DED-9AEE-26EF1B2D7803}" type="slidenum">
              <a:rPr lang="es-MX"/>
              <a:pPr/>
              <a:t>8</a:t>
            </a:fld>
            <a:endParaRPr lang="es-MX"/>
          </a:p>
        </p:txBody>
      </p:sp>
      <p:sp>
        <p:nvSpPr>
          <p:cNvPr id="1052674" name="Rectangle 2"/>
          <p:cNvSpPr>
            <a:spLocks noGrp="1" noRot="1" noChangeAspect="1" noChangeArrowheads="1" noTextEdit="1"/>
          </p:cNvSpPr>
          <p:nvPr>
            <p:ph type="sldImg"/>
          </p:nvPr>
        </p:nvSpPr>
        <p:spPr>
          <a:ln/>
        </p:spPr>
      </p:sp>
      <p:sp>
        <p:nvSpPr>
          <p:cNvPr id="1052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12270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DF13A6-2DEA-41F4-9B5C-1F28A1248F5A}" type="slidenum">
              <a:rPr lang="es-MX"/>
              <a:pPr/>
              <a:t>38</a:t>
            </a:fld>
            <a:endParaRPr lang="es-MX"/>
          </a:p>
        </p:txBody>
      </p:sp>
      <p:sp>
        <p:nvSpPr>
          <p:cNvPr id="1318914" name="Rectangle 2"/>
          <p:cNvSpPr>
            <a:spLocks noGrp="1" noRot="1" noChangeAspect="1" noChangeArrowheads="1" noTextEdit="1"/>
          </p:cNvSpPr>
          <p:nvPr>
            <p:ph type="sldImg"/>
          </p:nvPr>
        </p:nvSpPr>
        <p:spPr>
          <a:ln/>
        </p:spPr>
      </p:sp>
      <p:sp>
        <p:nvSpPr>
          <p:cNvPr id="1318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439774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DF13A6-2DEA-41F4-9B5C-1F28A1248F5A}" type="slidenum">
              <a:rPr lang="es-MX"/>
              <a:pPr/>
              <a:t>39</a:t>
            </a:fld>
            <a:endParaRPr lang="es-MX"/>
          </a:p>
        </p:txBody>
      </p:sp>
      <p:sp>
        <p:nvSpPr>
          <p:cNvPr id="1318914" name="Rectangle 2"/>
          <p:cNvSpPr>
            <a:spLocks noGrp="1" noRot="1" noChangeAspect="1" noChangeArrowheads="1" noTextEdit="1"/>
          </p:cNvSpPr>
          <p:nvPr>
            <p:ph type="sldImg"/>
          </p:nvPr>
        </p:nvSpPr>
        <p:spPr>
          <a:ln/>
        </p:spPr>
      </p:sp>
      <p:sp>
        <p:nvSpPr>
          <p:cNvPr id="1318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553988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DF13A6-2DEA-41F4-9B5C-1F28A1248F5A}" type="slidenum">
              <a:rPr lang="es-MX"/>
              <a:pPr/>
              <a:t>40</a:t>
            </a:fld>
            <a:endParaRPr lang="es-MX"/>
          </a:p>
        </p:txBody>
      </p:sp>
      <p:sp>
        <p:nvSpPr>
          <p:cNvPr id="1318914" name="Rectangle 2"/>
          <p:cNvSpPr>
            <a:spLocks noGrp="1" noRot="1" noChangeAspect="1" noChangeArrowheads="1" noTextEdit="1"/>
          </p:cNvSpPr>
          <p:nvPr>
            <p:ph type="sldImg"/>
          </p:nvPr>
        </p:nvSpPr>
        <p:spPr>
          <a:ln/>
        </p:spPr>
      </p:sp>
      <p:sp>
        <p:nvSpPr>
          <p:cNvPr id="1318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119294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EC2DE6C-50A4-462C-A80D-140BECDE5033}" type="slidenum">
              <a:rPr lang="es-MX" smtClean="0"/>
              <a:pPr/>
              <a:t>41</a:t>
            </a:fld>
            <a:endParaRPr lang="es-MX"/>
          </a:p>
        </p:txBody>
      </p:sp>
    </p:spTree>
    <p:extLst>
      <p:ext uri="{BB962C8B-B14F-4D97-AF65-F5344CB8AC3E}">
        <p14:creationId xmlns:p14="http://schemas.microsoft.com/office/powerpoint/2010/main" val="29199098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9E4251-C693-4CF3-B577-D7623536F6CC}" type="slidenum">
              <a:rPr lang="es-MX"/>
              <a:pPr/>
              <a:t>42</a:t>
            </a:fld>
            <a:endParaRPr lang="es-MX"/>
          </a:p>
        </p:txBody>
      </p:sp>
      <p:sp>
        <p:nvSpPr>
          <p:cNvPr id="1304578" name="Rectangle 2"/>
          <p:cNvSpPr>
            <a:spLocks noGrp="1" noRot="1" noChangeAspect="1" noChangeArrowheads="1" noTextEdit="1"/>
          </p:cNvSpPr>
          <p:nvPr>
            <p:ph type="sldImg"/>
          </p:nvPr>
        </p:nvSpPr>
        <p:spPr>
          <a:ln/>
        </p:spPr>
      </p:sp>
      <p:sp>
        <p:nvSpPr>
          <p:cNvPr id="130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109440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FC8683-255F-49DA-B0BA-864782517EB7}" type="slidenum">
              <a:rPr lang="es-MX"/>
              <a:pPr/>
              <a:t>43</a:t>
            </a:fld>
            <a:endParaRPr lang="es-MX"/>
          </a:p>
        </p:txBody>
      </p:sp>
      <p:sp>
        <p:nvSpPr>
          <p:cNvPr id="1306626" name="Rectangle 2"/>
          <p:cNvSpPr>
            <a:spLocks noGrp="1" noRot="1" noChangeAspect="1" noChangeArrowheads="1" noTextEdit="1"/>
          </p:cNvSpPr>
          <p:nvPr>
            <p:ph type="sldImg"/>
          </p:nvPr>
        </p:nvSpPr>
        <p:spPr>
          <a:ln/>
        </p:spPr>
      </p:sp>
      <p:sp>
        <p:nvSpPr>
          <p:cNvPr id="13066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248563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FC8683-255F-49DA-B0BA-864782517EB7}" type="slidenum">
              <a:rPr lang="es-MX"/>
              <a:pPr/>
              <a:t>44</a:t>
            </a:fld>
            <a:endParaRPr lang="es-MX"/>
          </a:p>
        </p:txBody>
      </p:sp>
      <p:sp>
        <p:nvSpPr>
          <p:cNvPr id="1306626" name="Rectangle 2"/>
          <p:cNvSpPr>
            <a:spLocks noGrp="1" noRot="1" noChangeAspect="1" noChangeArrowheads="1" noTextEdit="1"/>
          </p:cNvSpPr>
          <p:nvPr>
            <p:ph type="sldImg"/>
          </p:nvPr>
        </p:nvSpPr>
        <p:spPr>
          <a:ln/>
        </p:spPr>
      </p:sp>
      <p:sp>
        <p:nvSpPr>
          <p:cNvPr id="13066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836388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FC8683-255F-49DA-B0BA-864782517EB7}" type="slidenum">
              <a:rPr lang="es-MX"/>
              <a:pPr/>
              <a:t>45</a:t>
            </a:fld>
            <a:endParaRPr lang="es-MX"/>
          </a:p>
        </p:txBody>
      </p:sp>
      <p:sp>
        <p:nvSpPr>
          <p:cNvPr id="1306626" name="Rectangle 2"/>
          <p:cNvSpPr>
            <a:spLocks noGrp="1" noRot="1" noChangeAspect="1" noChangeArrowheads="1" noTextEdit="1"/>
          </p:cNvSpPr>
          <p:nvPr>
            <p:ph type="sldImg"/>
          </p:nvPr>
        </p:nvSpPr>
        <p:spPr>
          <a:ln/>
        </p:spPr>
      </p:sp>
      <p:sp>
        <p:nvSpPr>
          <p:cNvPr id="13066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076564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FC8683-255F-49DA-B0BA-864782517EB7}" type="slidenum">
              <a:rPr lang="es-MX"/>
              <a:pPr/>
              <a:t>46</a:t>
            </a:fld>
            <a:endParaRPr lang="es-MX"/>
          </a:p>
        </p:txBody>
      </p:sp>
      <p:sp>
        <p:nvSpPr>
          <p:cNvPr id="1306626" name="Rectangle 2"/>
          <p:cNvSpPr>
            <a:spLocks noGrp="1" noRot="1" noChangeAspect="1" noChangeArrowheads="1" noTextEdit="1"/>
          </p:cNvSpPr>
          <p:nvPr>
            <p:ph type="sldImg"/>
          </p:nvPr>
        </p:nvSpPr>
        <p:spPr>
          <a:ln/>
        </p:spPr>
      </p:sp>
      <p:sp>
        <p:nvSpPr>
          <p:cNvPr id="13066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44418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FC8683-255F-49DA-B0BA-864782517EB7}" type="slidenum">
              <a:rPr lang="es-MX"/>
              <a:pPr/>
              <a:t>47</a:t>
            </a:fld>
            <a:endParaRPr lang="es-MX"/>
          </a:p>
        </p:txBody>
      </p:sp>
      <p:sp>
        <p:nvSpPr>
          <p:cNvPr id="1306626" name="Rectangle 2"/>
          <p:cNvSpPr>
            <a:spLocks noGrp="1" noRot="1" noChangeAspect="1" noChangeArrowheads="1" noTextEdit="1"/>
          </p:cNvSpPr>
          <p:nvPr>
            <p:ph type="sldImg"/>
          </p:nvPr>
        </p:nvSpPr>
        <p:spPr>
          <a:ln/>
        </p:spPr>
      </p:sp>
      <p:sp>
        <p:nvSpPr>
          <p:cNvPr id="13066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75761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D389B145-7A6D-4A56-BC1A-C21D79836CBC}" type="slidenum">
              <a:rPr lang="es-MX" smtClean="0"/>
              <a:pPr/>
              <a:t>9</a:t>
            </a:fld>
            <a:endParaRPr lang="es-MX"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s-MX" smtClean="0"/>
          </a:p>
        </p:txBody>
      </p:sp>
    </p:spTree>
    <p:extLst>
      <p:ext uri="{BB962C8B-B14F-4D97-AF65-F5344CB8AC3E}">
        <p14:creationId xmlns:p14="http://schemas.microsoft.com/office/powerpoint/2010/main" val="4517474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FC8683-255F-49DA-B0BA-864782517EB7}" type="slidenum">
              <a:rPr lang="es-MX"/>
              <a:pPr/>
              <a:t>48</a:t>
            </a:fld>
            <a:endParaRPr lang="es-MX"/>
          </a:p>
        </p:txBody>
      </p:sp>
      <p:sp>
        <p:nvSpPr>
          <p:cNvPr id="1306626" name="Rectangle 2"/>
          <p:cNvSpPr>
            <a:spLocks noGrp="1" noRot="1" noChangeAspect="1" noChangeArrowheads="1" noTextEdit="1"/>
          </p:cNvSpPr>
          <p:nvPr>
            <p:ph type="sldImg"/>
          </p:nvPr>
        </p:nvSpPr>
        <p:spPr>
          <a:ln/>
        </p:spPr>
      </p:sp>
      <p:sp>
        <p:nvSpPr>
          <p:cNvPr id="13066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797538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FC8683-255F-49DA-B0BA-864782517EB7}" type="slidenum">
              <a:rPr lang="es-MX"/>
              <a:pPr/>
              <a:t>49</a:t>
            </a:fld>
            <a:endParaRPr lang="es-MX"/>
          </a:p>
        </p:txBody>
      </p:sp>
      <p:sp>
        <p:nvSpPr>
          <p:cNvPr id="1306626" name="Rectangle 2"/>
          <p:cNvSpPr>
            <a:spLocks noGrp="1" noRot="1" noChangeAspect="1" noChangeArrowheads="1" noTextEdit="1"/>
          </p:cNvSpPr>
          <p:nvPr>
            <p:ph type="sldImg"/>
          </p:nvPr>
        </p:nvSpPr>
        <p:spPr>
          <a:ln/>
        </p:spPr>
      </p:sp>
      <p:sp>
        <p:nvSpPr>
          <p:cNvPr id="13066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385123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FC8683-255F-49DA-B0BA-864782517EB7}" type="slidenum">
              <a:rPr lang="es-MX"/>
              <a:pPr/>
              <a:t>50</a:t>
            </a:fld>
            <a:endParaRPr lang="es-MX"/>
          </a:p>
        </p:txBody>
      </p:sp>
      <p:sp>
        <p:nvSpPr>
          <p:cNvPr id="1306626" name="Rectangle 2"/>
          <p:cNvSpPr>
            <a:spLocks noGrp="1" noRot="1" noChangeAspect="1" noChangeArrowheads="1" noTextEdit="1"/>
          </p:cNvSpPr>
          <p:nvPr>
            <p:ph type="sldImg"/>
          </p:nvPr>
        </p:nvSpPr>
        <p:spPr>
          <a:ln/>
        </p:spPr>
      </p:sp>
      <p:sp>
        <p:nvSpPr>
          <p:cNvPr id="13066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555898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FC8683-255F-49DA-B0BA-864782517EB7}" type="slidenum">
              <a:rPr lang="es-MX"/>
              <a:pPr/>
              <a:t>51</a:t>
            </a:fld>
            <a:endParaRPr lang="es-MX"/>
          </a:p>
        </p:txBody>
      </p:sp>
      <p:sp>
        <p:nvSpPr>
          <p:cNvPr id="1306626" name="Rectangle 2"/>
          <p:cNvSpPr>
            <a:spLocks noGrp="1" noRot="1" noChangeAspect="1" noChangeArrowheads="1" noTextEdit="1"/>
          </p:cNvSpPr>
          <p:nvPr>
            <p:ph type="sldImg"/>
          </p:nvPr>
        </p:nvSpPr>
        <p:spPr>
          <a:ln/>
        </p:spPr>
      </p:sp>
      <p:sp>
        <p:nvSpPr>
          <p:cNvPr id="13066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960081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FC8683-255F-49DA-B0BA-864782517EB7}" type="slidenum">
              <a:rPr lang="es-MX"/>
              <a:pPr/>
              <a:t>52</a:t>
            </a:fld>
            <a:endParaRPr lang="es-MX"/>
          </a:p>
        </p:txBody>
      </p:sp>
      <p:sp>
        <p:nvSpPr>
          <p:cNvPr id="1306626" name="Rectangle 2"/>
          <p:cNvSpPr>
            <a:spLocks noGrp="1" noRot="1" noChangeAspect="1" noChangeArrowheads="1" noTextEdit="1"/>
          </p:cNvSpPr>
          <p:nvPr>
            <p:ph type="sldImg"/>
          </p:nvPr>
        </p:nvSpPr>
        <p:spPr>
          <a:ln/>
        </p:spPr>
      </p:sp>
      <p:sp>
        <p:nvSpPr>
          <p:cNvPr id="13066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462499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FC8683-255F-49DA-B0BA-864782517EB7}" type="slidenum">
              <a:rPr lang="es-MX"/>
              <a:pPr/>
              <a:t>53</a:t>
            </a:fld>
            <a:endParaRPr lang="es-MX"/>
          </a:p>
        </p:txBody>
      </p:sp>
      <p:sp>
        <p:nvSpPr>
          <p:cNvPr id="1306626" name="Rectangle 2"/>
          <p:cNvSpPr>
            <a:spLocks noGrp="1" noRot="1" noChangeAspect="1" noChangeArrowheads="1" noTextEdit="1"/>
          </p:cNvSpPr>
          <p:nvPr>
            <p:ph type="sldImg"/>
          </p:nvPr>
        </p:nvSpPr>
        <p:spPr>
          <a:ln/>
        </p:spPr>
      </p:sp>
      <p:sp>
        <p:nvSpPr>
          <p:cNvPr id="13066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965854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DF13A6-2DEA-41F4-9B5C-1F28A1248F5A}" type="slidenum">
              <a:rPr lang="es-MX"/>
              <a:pPr/>
              <a:t>54</a:t>
            </a:fld>
            <a:endParaRPr lang="es-MX"/>
          </a:p>
        </p:txBody>
      </p:sp>
      <p:sp>
        <p:nvSpPr>
          <p:cNvPr id="1318914" name="Rectangle 2"/>
          <p:cNvSpPr>
            <a:spLocks noGrp="1" noRot="1" noChangeAspect="1" noChangeArrowheads="1" noTextEdit="1"/>
          </p:cNvSpPr>
          <p:nvPr>
            <p:ph type="sldImg"/>
          </p:nvPr>
        </p:nvSpPr>
        <p:spPr>
          <a:ln/>
        </p:spPr>
      </p:sp>
      <p:sp>
        <p:nvSpPr>
          <p:cNvPr id="1318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611540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70021C-A559-4934-910B-96E298BB6FD6}" type="slidenum">
              <a:rPr lang="es-MX"/>
              <a:pPr/>
              <a:t>59</a:t>
            </a:fld>
            <a:endParaRPr lang="es-MX"/>
          </a:p>
        </p:txBody>
      </p:sp>
      <p:sp>
        <p:nvSpPr>
          <p:cNvPr id="1328130" name="Rectangle 2"/>
          <p:cNvSpPr>
            <a:spLocks noGrp="1" noRot="1" noChangeAspect="1" noChangeArrowheads="1" noTextEdit="1"/>
          </p:cNvSpPr>
          <p:nvPr>
            <p:ph type="sldImg"/>
          </p:nvPr>
        </p:nvSpPr>
        <p:spPr>
          <a:ln/>
        </p:spPr>
      </p:sp>
      <p:sp>
        <p:nvSpPr>
          <p:cNvPr id="1328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223719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085DF4-958C-4F15-A04F-C351695AB2B2}" type="slidenum">
              <a:rPr lang="es-MX"/>
              <a:pPr/>
              <a:t>60</a:t>
            </a:fld>
            <a:endParaRPr lang="es-MX"/>
          </a:p>
        </p:txBody>
      </p:sp>
      <p:sp>
        <p:nvSpPr>
          <p:cNvPr id="1321986" name="Rectangle 2"/>
          <p:cNvSpPr>
            <a:spLocks noGrp="1" noRot="1" noChangeAspect="1" noChangeArrowheads="1" noTextEdit="1"/>
          </p:cNvSpPr>
          <p:nvPr>
            <p:ph type="sldImg"/>
          </p:nvPr>
        </p:nvSpPr>
        <p:spPr>
          <a:ln/>
        </p:spPr>
      </p:sp>
      <p:sp>
        <p:nvSpPr>
          <p:cNvPr id="1321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32604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085DF4-958C-4F15-A04F-C351695AB2B2}" type="slidenum">
              <a:rPr lang="es-MX"/>
              <a:pPr/>
              <a:t>61</a:t>
            </a:fld>
            <a:endParaRPr lang="es-MX"/>
          </a:p>
        </p:txBody>
      </p:sp>
      <p:sp>
        <p:nvSpPr>
          <p:cNvPr id="1321986" name="Rectangle 2"/>
          <p:cNvSpPr>
            <a:spLocks noGrp="1" noRot="1" noChangeAspect="1" noChangeArrowheads="1" noTextEdit="1"/>
          </p:cNvSpPr>
          <p:nvPr>
            <p:ph type="sldImg"/>
          </p:nvPr>
        </p:nvSpPr>
        <p:spPr>
          <a:ln/>
        </p:spPr>
      </p:sp>
      <p:sp>
        <p:nvSpPr>
          <p:cNvPr id="1321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96976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5F2C07-B52B-4DED-9AEE-26EF1B2D7803}" type="slidenum">
              <a:rPr lang="es-MX"/>
              <a:pPr/>
              <a:t>10</a:t>
            </a:fld>
            <a:endParaRPr lang="es-MX"/>
          </a:p>
        </p:txBody>
      </p:sp>
      <p:sp>
        <p:nvSpPr>
          <p:cNvPr id="1052674" name="Rectangle 2"/>
          <p:cNvSpPr>
            <a:spLocks noGrp="1" noRot="1" noChangeAspect="1" noChangeArrowheads="1" noTextEdit="1"/>
          </p:cNvSpPr>
          <p:nvPr>
            <p:ph type="sldImg"/>
          </p:nvPr>
        </p:nvSpPr>
        <p:spPr>
          <a:ln/>
        </p:spPr>
      </p:sp>
      <p:sp>
        <p:nvSpPr>
          <p:cNvPr id="1052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974763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808070-B88B-4B32-99EA-7C137BF12532}" type="slidenum">
              <a:rPr lang="es-MX"/>
              <a:pPr/>
              <a:t>65</a:t>
            </a:fld>
            <a:endParaRPr lang="es-MX"/>
          </a:p>
        </p:txBody>
      </p:sp>
      <p:sp>
        <p:nvSpPr>
          <p:cNvPr id="1325058" name="Rectangle 2"/>
          <p:cNvSpPr>
            <a:spLocks noGrp="1" noRot="1" noChangeAspect="1" noChangeArrowheads="1" noTextEdit="1"/>
          </p:cNvSpPr>
          <p:nvPr>
            <p:ph type="sldImg"/>
          </p:nvPr>
        </p:nvSpPr>
        <p:spPr>
          <a:ln/>
        </p:spPr>
      </p:sp>
      <p:sp>
        <p:nvSpPr>
          <p:cNvPr id="1325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11739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808070-B88B-4B32-99EA-7C137BF12532}" type="slidenum">
              <a:rPr lang="es-MX"/>
              <a:pPr/>
              <a:t>67</a:t>
            </a:fld>
            <a:endParaRPr lang="es-MX"/>
          </a:p>
        </p:txBody>
      </p:sp>
      <p:sp>
        <p:nvSpPr>
          <p:cNvPr id="1325058" name="Rectangle 2"/>
          <p:cNvSpPr>
            <a:spLocks noGrp="1" noRot="1" noChangeAspect="1" noChangeArrowheads="1" noTextEdit="1"/>
          </p:cNvSpPr>
          <p:nvPr>
            <p:ph type="sldImg"/>
          </p:nvPr>
        </p:nvSpPr>
        <p:spPr>
          <a:ln/>
        </p:spPr>
      </p:sp>
      <p:sp>
        <p:nvSpPr>
          <p:cNvPr id="1325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155489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70021C-A559-4934-910B-96E298BB6FD6}" type="slidenum">
              <a:rPr lang="es-MX"/>
              <a:pPr/>
              <a:t>70</a:t>
            </a:fld>
            <a:endParaRPr lang="es-MX"/>
          </a:p>
        </p:txBody>
      </p:sp>
      <p:sp>
        <p:nvSpPr>
          <p:cNvPr id="1328130" name="Rectangle 2"/>
          <p:cNvSpPr>
            <a:spLocks noGrp="1" noRot="1" noChangeAspect="1" noChangeArrowheads="1" noTextEdit="1"/>
          </p:cNvSpPr>
          <p:nvPr>
            <p:ph type="sldImg"/>
          </p:nvPr>
        </p:nvSpPr>
        <p:spPr>
          <a:ln/>
        </p:spPr>
      </p:sp>
      <p:sp>
        <p:nvSpPr>
          <p:cNvPr id="1328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243769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095050-7825-4772-98A3-E8C7CE34C556}" type="slidenum">
              <a:rPr lang="es-MX"/>
              <a:pPr/>
              <a:t>71</a:t>
            </a:fld>
            <a:endParaRPr lang="es-MX"/>
          </a:p>
        </p:txBody>
      </p:sp>
      <p:sp>
        <p:nvSpPr>
          <p:cNvPr id="1075202" name="Rectangle 2"/>
          <p:cNvSpPr>
            <a:spLocks noGrp="1" noRot="1" noChangeAspect="1" noChangeArrowheads="1" noTextEdit="1"/>
          </p:cNvSpPr>
          <p:nvPr>
            <p:ph type="sldImg"/>
          </p:nvPr>
        </p:nvSpPr>
        <p:spPr>
          <a:ln/>
        </p:spPr>
      </p:sp>
      <p:sp>
        <p:nvSpPr>
          <p:cNvPr id="1075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13036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19CC2C-15BB-480F-974D-7E2BEDE9C49C}" type="slidenum">
              <a:rPr lang="es-MX"/>
              <a:pPr/>
              <a:t>11</a:t>
            </a:fld>
            <a:endParaRPr lang="es-MX"/>
          </a:p>
        </p:txBody>
      </p:sp>
      <p:sp>
        <p:nvSpPr>
          <p:cNvPr id="1098754" name="Rectangle 2"/>
          <p:cNvSpPr>
            <a:spLocks noGrp="1" noRot="1" noChangeAspect="1" noChangeArrowheads="1" noTextEdit="1"/>
          </p:cNvSpPr>
          <p:nvPr>
            <p:ph type="sldImg"/>
          </p:nvPr>
        </p:nvSpPr>
        <p:spPr>
          <a:ln/>
        </p:spPr>
      </p:sp>
      <p:sp>
        <p:nvSpPr>
          <p:cNvPr id="1098755" name="Rectangle 3"/>
          <p:cNvSpPr>
            <a:spLocks noGrp="1" noChangeArrowheads="1"/>
          </p:cNvSpPr>
          <p:nvPr>
            <p:ph type="body" idx="1"/>
          </p:nvPr>
        </p:nvSpPr>
        <p:spPr/>
        <p:txBody>
          <a:bodyPr/>
          <a:lstStyle/>
          <a:p>
            <a:r>
              <a:rPr lang="en-US" dirty="0" smtClean="0"/>
              <a:t>La </a:t>
            </a:r>
            <a:r>
              <a:rPr lang="en-US" dirty="0" err="1" smtClean="0"/>
              <a:t>energía</a:t>
            </a:r>
            <a:r>
              <a:rPr lang="en-US" dirty="0" smtClean="0"/>
              <a:t> </a:t>
            </a:r>
            <a:r>
              <a:rPr lang="en-US" dirty="0" err="1" smtClean="0"/>
              <a:t>está</a:t>
            </a:r>
            <a:r>
              <a:rPr lang="en-US" dirty="0" smtClean="0"/>
              <a:t> en </a:t>
            </a:r>
            <a:r>
              <a:rPr lang="en-US" dirty="0" err="1" smtClean="0"/>
              <a:t>electrón</a:t>
            </a:r>
            <a:r>
              <a:rPr lang="en-US" dirty="0" smtClean="0"/>
              <a:t> volts </a:t>
            </a:r>
            <a:r>
              <a:rPr lang="en-US" dirty="0" err="1" smtClean="0"/>
              <a:t>por</a:t>
            </a:r>
            <a:r>
              <a:rPr lang="en-US" dirty="0" smtClean="0"/>
              <a:t> metro </a:t>
            </a:r>
            <a:r>
              <a:rPr lang="en-US" dirty="0" err="1" smtClean="0"/>
              <a:t>cúbico</a:t>
            </a:r>
            <a:r>
              <a:rPr lang="en-US" dirty="0" smtClean="0"/>
              <a:t> </a:t>
            </a:r>
            <a:r>
              <a:rPr lang="en-US" dirty="0" err="1" smtClean="0"/>
              <a:t>por</a:t>
            </a:r>
            <a:r>
              <a:rPr lang="en-US" dirty="0" smtClean="0"/>
              <a:t> Hertz.</a:t>
            </a:r>
          </a:p>
          <a:p>
            <a:r>
              <a:rPr lang="en-US" dirty="0" smtClean="0"/>
              <a:t/>
            </a:r>
            <a:br>
              <a:rPr lang="en-US" dirty="0" smtClean="0"/>
            </a:br>
            <a:r>
              <a:rPr lang="en-US" dirty="0" smtClean="0"/>
              <a:t>Las </a:t>
            </a:r>
            <a:r>
              <a:rPr lang="en-US" dirty="0" err="1" smtClean="0"/>
              <a:t>curvas</a:t>
            </a:r>
            <a:r>
              <a:rPr lang="en-US" dirty="0" smtClean="0"/>
              <a:t> </a:t>
            </a:r>
            <a:r>
              <a:rPr lang="en-US" dirty="0" err="1" smtClean="0"/>
              <a:t>están</a:t>
            </a:r>
            <a:r>
              <a:rPr lang="en-US" dirty="0" smtClean="0"/>
              <a:t> </a:t>
            </a:r>
            <a:r>
              <a:rPr lang="en-US" dirty="0" err="1" smtClean="0"/>
              <a:t>hechas</a:t>
            </a:r>
            <a:r>
              <a:rPr lang="en-US" dirty="0" smtClean="0"/>
              <a:t> con Maple. </a:t>
            </a:r>
            <a:br>
              <a:rPr lang="en-US" dirty="0" smtClean="0"/>
            </a:br>
            <a:r>
              <a:rPr lang="en-US" dirty="0" smtClean="0"/>
              <a:t>El </a:t>
            </a:r>
            <a:r>
              <a:rPr lang="en-US" dirty="0" err="1" smtClean="0"/>
              <a:t>archivo</a:t>
            </a:r>
            <a:r>
              <a:rPr lang="en-US" dirty="0" smtClean="0"/>
              <a:t> </a:t>
            </a:r>
            <a:r>
              <a:rPr lang="en-US" dirty="0" err="1" smtClean="0"/>
              <a:t>está</a:t>
            </a:r>
            <a:r>
              <a:rPr lang="en-US" dirty="0" smtClean="0"/>
              <a:t> en:</a:t>
            </a:r>
          </a:p>
          <a:p>
            <a:r>
              <a:rPr lang="en-US" dirty="0" err="1" smtClean="0"/>
              <a:t>Documentos</a:t>
            </a:r>
            <a:r>
              <a:rPr lang="en-US" dirty="0" smtClean="0"/>
              <a:t>/</a:t>
            </a:r>
            <a:r>
              <a:rPr lang="en-US" dirty="0" err="1" smtClean="0"/>
              <a:t>Teoria</a:t>
            </a:r>
            <a:r>
              <a:rPr lang="en-US" dirty="0" smtClean="0"/>
              <a:t> de </a:t>
            </a:r>
            <a:r>
              <a:rPr lang="en-US" dirty="0" err="1" smtClean="0"/>
              <a:t>radiacion</a:t>
            </a:r>
            <a:r>
              <a:rPr lang="en-US" dirty="0" smtClean="0"/>
              <a:t>/2009/La </a:t>
            </a:r>
            <a:r>
              <a:rPr lang="en-US" dirty="0" err="1" smtClean="0"/>
              <a:t>ley</a:t>
            </a:r>
            <a:r>
              <a:rPr lang="en-US" dirty="0" smtClean="0"/>
              <a:t> de </a:t>
            </a:r>
            <a:r>
              <a:rPr lang="en-US" dirty="0" err="1" smtClean="0"/>
              <a:t>radiacion</a:t>
            </a:r>
            <a:r>
              <a:rPr lang="en-US" dirty="0" smtClean="0"/>
              <a:t> de Planck ?.</a:t>
            </a:r>
            <a:r>
              <a:rPr lang="en-US" dirty="0" err="1" smtClean="0"/>
              <a:t>mws</a:t>
            </a:r>
            <a:endParaRPr lang="en-US" dirty="0" smtClean="0"/>
          </a:p>
          <a:p>
            <a:endParaRPr lang="en-US" dirty="0"/>
          </a:p>
        </p:txBody>
      </p:sp>
    </p:spTree>
    <p:extLst>
      <p:ext uri="{BB962C8B-B14F-4D97-AF65-F5344CB8AC3E}">
        <p14:creationId xmlns:p14="http://schemas.microsoft.com/office/powerpoint/2010/main" val="1038166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19CC2C-15BB-480F-974D-7E2BEDE9C49C}" type="slidenum">
              <a:rPr lang="es-MX"/>
              <a:pPr/>
              <a:t>13</a:t>
            </a:fld>
            <a:endParaRPr lang="es-MX"/>
          </a:p>
        </p:txBody>
      </p:sp>
      <p:sp>
        <p:nvSpPr>
          <p:cNvPr id="1098754" name="Rectangle 2"/>
          <p:cNvSpPr>
            <a:spLocks noGrp="1" noRot="1" noChangeAspect="1" noChangeArrowheads="1" noTextEdit="1"/>
          </p:cNvSpPr>
          <p:nvPr>
            <p:ph type="sldImg"/>
          </p:nvPr>
        </p:nvSpPr>
        <p:spPr>
          <a:ln/>
        </p:spPr>
      </p:sp>
      <p:sp>
        <p:nvSpPr>
          <p:cNvPr id="1098755" name="Rectangle 3"/>
          <p:cNvSpPr>
            <a:spLocks noGrp="1" noChangeArrowheads="1"/>
          </p:cNvSpPr>
          <p:nvPr>
            <p:ph type="body" idx="1"/>
          </p:nvPr>
        </p:nvSpPr>
        <p:spPr/>
        <p:txBody>
          <a:bodyPr/>
          <a:lstStyle/>
          <a:p>
            <a:r>
              <a:rPr lang="en-US" dirty="0" smtClean="0"/>
              <a:t>La </a:t>
            </a:r>
            <a:r>
              <a:rPr lang="en-US" dirty="0" err="1" smtClean="0"/>
              <a:t>energía</a:t>
            </a:r>
            <a:r>
              <a:rPr lang="en-US" dirty="0" smtClean="0"/>
              <a:t> </a:t>
            </a:r>
            <a:r>
              <a:rPr lang="en-US" dirty="0" err="1" smtClean="0"/>
              <a:t>está</a:t>
            </a:r>
            <a:r>
              <a:rPr lang="en-US" dirty="0" smtClean="0"/>
              <a:t> en </a:t>
            </a:r>
            <a:r>
              <a:rPr lang="en-US" dirty="0" err="1" smtClean="0"/>
              <a:t>electrón</a:t>
            </a:r>
            <a:r>
              <a:rPr lang="en-US" dirty="0" smtClean="0"/>
              <a:t> volts </a:t>
            </a:r>
            <a:r>
              <a:rPr lang="en-US" dirty="0" err="1" smtClean="0"/>
              <a:t>por</a:t>
            </a:r>
            <a:r>
              <a:rPr lang="en-US" dirty="0" smtClean="0"/>
              <a:t> metro </a:t>
            </a:r>
            <a:r>
              <a:rPr lang="en-US" dirty="0" err="1" smtClean="0"/>
              <a:t>cúbico</a:t>
            </a:r>
            <a:r>
              <a:rPr lang="en-US" dirty="0" smtClean="0"/>
              <a:t> </a:t>
            </a:r>
            <a:r>
              <a:rPr lang="en-US" dirty="0" err="1" smtClean="0"/>
              <a:t>por</a:t>
            </a:r>
            <a:r>
              <a:rPr lang="en-US" dirty="0" smtClean="0"/>
              <a:t> Hertz</a:t>
            </a:r>
            <a:endParaRPr lang="en-US" dirty="0"/>
          </a:p>
        </p:txBody>
      </p:sp>
    </p:spTree>
    <p:extLst>
      <p:ext uri="{BB962C8B-B14F-4D97-AF65-F5344CB8AC3E}">
        <p14:creationId xmlns:p14="http://schemas.microsoft.com/office/powerpoint/2010/main" val="3224962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095050-7825-4772-98A3-E8C7CE34C556}" type="slidenum">
              <a:rPr lang="es-MX"/>
              <a:pPr/>
              <a:t>14</a:t>
            </a:fld>
            <a:endParaRPr lang="es-MX"/>
          </a:p>
        </p:txBody>
      </p:sp>
      <p:sp>
        <p:nvSpPr>
          <p:cNvPr id="1075202" name="Rectangle 2"/>
          <p:cNvSpPr>
            <a:spLocks noGrp="1" noRot="1" noChangeAspect="1" noChangeArrowheads="1" noTextEdit="1"/>
          </p:cNvSpPr>
          <p:nvPr>
            <p:ph type="sldImg"/>
          </p:nvPr>
        </p:nvSpPr>
        <p:spPr>
          <a:ln/>
        </p:spPr>
      </p:sp>
      <p:sp>
        <p:nvSpPr>
          <p:cNvPr id="1075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59946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6FF883-F0A0-4F45-BDAF-2F17295FF61E}" type="slidenum">
              <a:rPr lang="es-MX"/>
              <a:pPr/>
              <a:t>15</a:t>
            </a:fld>
            <a:endParaRPr lang="es-MX"/>
          </a:p>
        </p:txBody>
      </p:sp>
      <p:sp>
        <p:nvSpPr>
          <p:cNvPr id="1101826" name="Rectangle 2"/>
          <p:cNvSpPr>
            <a:spLocks noGrp="1" noRot="1" noChangeAspect="1" noChangeArrowheads="1" noTextEdit="1"/>
          </p:cNvSpPr>
          <p:nvPr>
            <p:ph type="sldImg"/>
          </p:nvPr>
        </p:nvSpPr>
        <p:spPr>
          <a:ln/>
        </p:spPr>
      </p:sp>
      <p:sp>
        <p:nvSpPr>
          <p:cNvPr id="1101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30584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MX"/>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MX"/>
          </a:p>
        </p:txBody>
      </p:sp>
      <p:sp>
        <p:nvSpPr>
          <p:cNvPr id="4" name="Date Placeholder 3"/>
          <p:cNvSpPr>
            <a:spLocks noGrp="1"/>
          </p:cNvSpPr>
          <p:nvPr>
            <p:ph type="dt" sz="half" idx="10"/>
          </p:nvPr>
        </p:nvSpPr>
        <p:spPr/>
        <p:txBody>
          <a:bodyPr/>
          <a:lstStyle>
            <a:lvl1pPr>
              <a:defRPr/>
            </a:lvl1pPr>
          </a:lstStyle>
          <a:p>
            <a:endParaRPr lang="es-MX"/>
          </a:p>
        </p:txBody>
      </p:sp>
      <p:sp>
        <p:nvSpPr>
          <p:cNvPr id="5" name="Footer Placeholder 4"/>
          <p:cNvSpPr>
            <a:spLocks noGrp="1"/>
          </p:cNvSpPr>
          <p:nvPr>
            <p:ph type="ftr" sz="quarter" idx="11"/>
          </p:nvPr>
        </p:nvSpPr>
        <p:spPr/>
        <p:txBody>
          <a:bodyPr/>
          <a:lstStyle>
            <a:lvl1pPr>
              <a:defRPr/>
            </a:lvl1pPr>
          </a:lstStyle>
          <a:p>
            <a:endParaRPr lang="es-MX"/>
          </a:p>
        </p:txBody>
      </p:sp>
      <p:sp>
        <p:nvSpPr>
          <p:cNvPr id="6" name="Slide Number Placeholder 5"/>
          <p:cNvSpPr>
            <a:spLocks noGrp="1"/>
          </p:cNvSpPr>
          <p:nvPr>
            <p:ph type="sldNum" sz="quarter" idx="12"/>
          </p:nvPr>
        </p:nvSpPr>
        <p:spPr/>
        <p:txBody>
          <a:bodyPr/>
          <a:lstStyle>
            <a:lvl1pPr>
              <a:defRPr/>
            </a:lvl1pPr>
          </a:lstStyle>
          <a:p>
            <a:fld id="{45235A95-46DB-4447-B859-4EA5D4489A46}" type="slidenum">
              <a:rPr lang="es-MX"/>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lvl1pPr>
              <a:defRPr/>
            </a:lvl1pPr>
          </a:lstStyle>
          <a:p>
            <a:endParaRPr lang="es-MX"/>
          </a:p>
        </p:txBody>
      </p:sp>
      <p:sp>
        <p:nvSpPr>
          <p:cNvPr id="5" name="Footer Placeholder 4"/>
          <p:cNvSpPr>
            <a:spLocks noGrp="1"/>
          </p:cNvSpPr>
          <p:nvPr>
            <p:ph type="ftr" sz="quarter" idx="11"/>
          </p:nvPr>
        </p:nvSpPr>
        <p:spPr/>
        <p:txBody>
          <a:bodyPr/>
          <a:lstStyle>
            <a:lvl1pPr>
              <a:defRPr/>
            </a:lvl1pPr>
          </a:lstStyle>
          <a:p>
            <a:endParaRPr lang="es-MX"/>
          </a:p>
        </p:txBody>
      </p:sp>
      <p:sp>
        <p:nvSpPr>
          <p:cNvPr id="6" name="Slide Number Placeholder 5"/>
          <p:cNvSpPr>
            <a:spLocks noGrp="1"/>
          </p:cNvSpPr>
          <p:nvPr>
            <p:ph type="sldNum" sz="quarter" idx="12"/>
          </p:nvPr>
        </p:nvSpPr>
        <p:spPr/>
        <p:txBody>
          <a:bodyPr/>
          <a:lstStyle>
            <a:lvl1pPr>
              <a:defRPr/>
            </a:lvl1pPr>
          </a:lstStyle>
          <a:p>
            <a:fld id="{51484CCB-6C1A-494E-A075-18516A185022}" type="slidenum">
              <a:rPr lang="es-MX"/>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MX"/>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lvl1pPr>
              <a:defRPr/>
            </a:lvl1pPr>
          </a:lstStyle>
          <a:p>
            <a:endParaRPr lang="es-MX"/>
          </a:p>
        </p:txBody>
      </p:sp>
      <p:sp>
        <p:nvSpPr>
          <p:cNvPr id="5" name="Footer Placeholder 4"/>
          <p:cNvSpPr>
            <a:spLocks noGrp="1"/>
          </p:cNvSpPr>
          <p:nvPr>
            <p:ph type="ftr" sz="quarter" idx="11"/>
          </p:nvPr>
        </p:nvSpPr>
        <p:spPr/>
        <p:txBody>
          <a:bodyPr/>
          <a:lstStyle>
            <a:lvl1pPr>
              <a:defRPr/>
            </a:lvl1pPr>
          </a:lstStyle>
          <a:p>
            <a:endParaRPr lang="es-MX"/>
          </a:p>
        </p:txBody>
      </p:sp>
      <p:sp>
        <p:nvSpPr>
          <p:cNvPr id="6" name="Slide Number Placeholder 5"/>
          <p:cNvSpPr>
            <a:spLocks noGrp="1"/>
          </p:cNvSpPr>
          <p:nvPr>
            <p:ph type="sldNum" sz="quarter" idx="12"/>
          </p:nvPr>
        </p:nvSpPr>
        <p:spPr/>
        <p:txBody>
          <a:bodyPr/>
          <a:lstStyle>
            <a:lvl1pPr>
              <a:defRPr/>
            </a:lvl1pPr>
          </a:lstStyle>
          <a:p>
            <a:fld id="{D7AC16DB-AED8-4067-94C2-70585C02F696}" type="slidenum">
              <a:rPr lang="es-MX"/>
              <a:pPr/>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s-MX"/>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s-MX"/>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s-MX"/>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D828831-AD1B-47C5-A9B3-A941209F098F}" type="slidenum">
              <a:rPr lang="es-MX"/>
              <a:pPr/>
              <a:t>‹Nº›</a:t>
            </a:fld>
            <a:endParaRPr lang="es-MX"/>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s-MX"/>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s-MX"/>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8E7724BE-12EF-4DBF-8C38-B3D3877A3439}" type="slidenum">
              <a:rPr lang="es-MX"/>
              <a:pPr/>
              <a:t>‹Nº›</a:t>
            </a:fld>
            <a:endParaRPr lang="es-MX"/>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s-MX"/>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s-MX"/>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s-MX"/>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4ED1F02-94CF-4760-A13F-988EC557929B}" type="slidenum">
              <a:rPr lang="es-MX"/>
              <a:pPr/>
              <a:t>‹Nº›</a:t>
            </a:fld>
            <a:endParaRPr lang="es-MX"/>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s-MX"/>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s-MX"/>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s-MX"/>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8EF15509-B639-4E50-BA85-B2E7D6459064}" type="slidenum">
              <a:rPr lang="es-MX"/>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lvl1pPr>
              <a:defRPr/>
            </a:lvl1pPr>
          </a:lstStyle>
          <a:p>
            <a:endParaRPr lang="es-MX"/>
          </a:p>
        </p:txBody>
      </p:sp>
      <p:sp>
        <p:nvSpPr>
          <p:cNvPr id="5" name="Footer Placeholder 4"/>
          <p:cNvSpPr>
            <a:spLocks noGrp="1"/>
          </p:cNvSpPr>
          <p:nvPr>
            <p:ph type="ftr" sz="quarter" idx="11"/>
          </p:nvPr>
        </p:nvSpPr>
        <p:spPr/>
        <p:txBody>
          <a:bodyPr/>
          <a:lstStyle>
            <a:lvl1pPr>
              <a:defRPr/>
            </a:lvl1pPr>
          </a:lstStyle>
          <a:p>
            <a:endParaRPr lang="es-MX"/>
          </a:p>
        </p:txBody>
      </p:sp>
      <p:sp>
        <p:nvSpPr>
          <p:cNvPr id="6" name="Slide Number Placeholder 5"/>
          <p:cNvSpPr>
            <a:spLocks noGrp="1"/>
          </p:cNvSpPr>
          <p:nvPr>
            <p:ph type="sldNum" sz="quarter" idx="12"/>
          </p:nvPr>
        </p:nvSpPr>
        <p:spPr/>
        <p:txBody>
          <a:bodyPr/>
          <a:lstStyle>
            <a:lvl1pPr>
              <a:defRPr/>
            </a:lvl1pPr>
          </a:lstStyle>
          <a:p>
            <a:fld id="{D70E8F41-65E5-4379-9182-16FF4112EB2D}" type="slidenum">
              <a:rPr lang="es-MX"/>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MX"/>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MX"/>
          </a:p>
        </p:txBody>
      </p:sp>
      <p:sp>
        <p:nvSpPr>
          <p:cNvPr id="5" name="Footer Placeholder 4"/>
          <p:cNvSpPr>
            <a:spLocks noGrp="1"/>
          </p:cNvSpPr>
          <p:nvPr>
            <p:ph type="ftr" sz="quarter" idx="11"/>
          </p:nvPr>
        </p:nvSpPr>
        <p:spPr/>
        <p:txBody>
          <a:bodyPr/>
          <a:lstStyle>
            <a:lvl1pPr>
              <a:defRPr/>
            </a:lvl1pPr>
          </a:lstStyle>
          <a:p>
            <a:endParaRPr lang="es-MX"/>
          </a:p>
        </p:txBody>
      </p:sp>
      <p:sp>
        <p:nvSpPr>
          <p:cNvPr id="6" name="Slide Number Placeholder 5"/>
          <p:cNvSpPr>
            <a:spLocks noGrp="1"/>
          </p:cNvSpPr>
          <p:nvPr>
            <p:ph type="sldNum" sz="quarter" idx="12"/>
          </p:nvPr>
        </p:nvSpPr>
        <p:spPr/>
        <p:txBody>
          <a:bodyPr/>
          <a:lstStyle>
            <a:lvl1pPr>
              <a:defRPr/>
            </a:lvl1pPr>
          </a:lstStyle>
          <a:p>
            <a:fld id="{DD747FFA-E82C-49F1-B152-799CC5ACF053}" type="slidenum">
              <a:rPr lang="es-MX"/>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4"/>
          <p:cNvSpPr>
            <a:spLocks noGrp="1"/>
          </p:cNvSpPr>
          <p:nvPr>
            <p:ph type="dt" sz="half" idx="10"/>
          </p:nvPr>
        </p:nvSpPr>
        <p:spPr/>
        <p:txBody>
          <a:bodyPr/>
          <a:lstStyle>
            <a:lvl1pPr>
              <a:defRPr/>
            </a:lvl1pPr>
          </a:lstStyle>
          <a:p>
            <a:endParaRPr lang="es-MX"/>
          </a:p>
        </p:txBody>
      </p:sp>
      <p:sp>
        <p:nvSpPr>
          <p:cNvPr id="6" name="Footer Placeholder 5"/>
          <p:cNvSpPr>
            <a:spLocks noGrp="1"/>
          </p:cNvSpPr>
          <p:nvPr>
            <p:ph type="ftr" sz="quarter" idx="11"/>
          </p:nvPr>
        </p:nvSpPr>
        <p:spPr/>
        <p:txBody>
          <a:bodyPr/>
          <a:lstStyle>
            <a:lvl1pPr>
              <a:defRPr/>
            </a:lvl1pPr>
          </a:lstStyle>
          <a:p>
            <a:endParaRPr lang="es-MX"/>
          </a:p>
        </p:txBody>
      </p:sp>
      <p:sp>
        <p:nvSpPr>
          <p:cNvPr id="7" name="Slide Number Placeholder 6"/>
          <p:cNvSpPr>
            <a:spLocks noGrp="1"/>
          </p:cNvSpPr>
          <p:nvPr>
            <p:ph type="sldNum" sz="quarter" idx="12"/>
          </p:nvPr>
        </p:nvSpPr>
        <p:spPr/>
        <p:txBody>
          <a:bodyPr/>
          <a:lstStyle>
            <a:lvl1pPr>
              <a:defRPr/>
            </a:lvl1pPr>
          </a:lstStyle>
          <a:p>
            <a:fld id="{7E4F8C64-BFF3-44E0-B3B6-2E15256ABE02}" type="slidenum">
              <a:rPr lang="es-MX"/>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MX"/>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7" name="Date Placeholder 6"/>
          <p:cNvSpPr>
            <a:spLocks noGrp="1"/>
          </p:cNvSpPr>
          <p:nvPr>
            <p:ph type="dt" sz="half" idx="10"/>
          </p:nvPr>
        </p:nvSpPr>
        <p:spPr/>
        <p:txBody>
          <a:bodyPr/>
          <a:lstStyle>
            <a:lvl1pPr>
              <a:defRPr/>
            </a:lvl1pPr>
          </a:lstStyle>
          <a:p>
            <a:endParaRPr lang="es-MX"/>
          </a:p>
        </p:txBody>
      </p:sp>
      <p:sp>
        <p:nvSpPr>
          <p:cNvPr id="8" name="Footer Placeholder 7"/>
          <p:cNvSpPr>
            <a:spLocks noGrp="1"/>
          </p:cNvSpPr>
          <p:nvPr>
            <p:ph type="ftr" sz="quarter" idx="11"/>
          </p:nvPr>
        </p:nvSpPr>
        <p:spPr/>
        <p:txBody>
          <a:bodyPr/>
          <a:lstStyle>
            <a:lvl1pPr>
              <a:defRPr/>
            </a:lvl1pPr>
          </a:lstStyle>
          <a:p>
            <a:endParaRPr lang="es-MX"/>
          </a:p>
        </p:txBody>
      </p:sp>
      <p:sp>
        <p:nvSpPr>
          <p:cNvPr id="9" name="Slide Number Placeholder 8"/>
          <p:cNvSpPr>
            <a:spLocks noGrp="1"/>
          </p:cNvSpPr>
          <p:nvPr>
            <p:ph type="sldNum" sz="quarter" idx="12"/>
          </p:nvPr>
        </p:nvSpPr>
        <p:spPr/>
        <p:txBody>
          <a:bodyPr/>
          <a:lstStyle>
            <a:lvl1pPr>
              <a:defRPr/>
            </a:lvl1pPr>
          </a:lstStyle>
          <a:p>
            <a:fld id="{67A14E36-59EA-4258-A03C-FA173F9F282E}" type="slidenum">
              <a:rPr lang="es-MX"/>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Date Placeholder 2"/>
          <p:cNvSpPr>
            <a:spLocks noGrp="1"/>
          </p:cNvSpPr>
          <p:nvPr>
            <p:ph type="dt" sz="half" idx="10"/>
          </p:nvPr>
        </p:nvSpPr>
        <p:spPr/>
        <p:txBody>
          <a:bodyPr/>
          <a:lstStyle>
            <a:lvl1pPr>
              <a:defRPr/>
            </a:lvl1pPr>
          </a:lstStyle>
          <a:p>
            <a:endParaRPr lang="es-MX"/>
          </a:p>
        </p:txBody>
      </p:sp>
      <p:sp>
        <p:nvSpPr>
          <p:cNvPr id="4" name="Footer Placeholder 3"/>
          <p:cNvSpPr>
            <a:spLocks noGrp="1"/>
          </p:cNvSpPr>
          <p:nvPr>
            <p:ph type="ftr" sz="quarter" idx="11"/>
          </p:nvPr>
        </p:nvSpPr>
        <p:spPr/>
        <p:txBody>
          <a:bodyPr/>
          <a:lstStyle>
            <a:lvl1pPr>
              <a:defRPr/>
            </a:lvl1pPr>
          </a:lstStyle>
          <a:p>
            <a:endParaRPr lang="es-MX"/>
          </a:p>
        </p:txBody>
      </p:sp>
      <p:sp>
        <p:nvSpPr>
          <p:cNvPr id="5" name="Slide Number Placeholder 4"/>
          <p:cNvSpPr>
            <a:spLocks noGrp="1"/>
          </p:cNvSpPr>
          <p:nvPr>
            <p:ph type="sldNum" sz="quarter" idx="12"/>
          </p:nvPr>
        </p:nvSpPr>
        <p:spPr/>
        <p:txBody>
          <a:bodyPr/>
          <a:lstStyle>
            <a:lvl1pPr>
              <a:defRPr/>
            </a:lvl1pPr>
          </a:lstStyle>
          <a:p>
            <a:fld id="{09C4B9F6-0475-48FA-8275-3D42E2017F49}" type="slidenum">
              <a:rPr lang="es-MX"/>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MX"/>
          </a:p>
        </p:txBody>
      </p:sp>
      <p:sp>
        <p:nvSpPr>
          <p:cNvPr id="3" name="Footer Placeholder 2"/>
          <p:cNvSpPr>
            <a:spLocks noGrp="1"/>
          </p:cNvSpPr>
          <p:nvPr>
            <p:ph type="ftr" sz="quarter" idx="11"/>
          </p:nvPr>
        </p:nvSpPr>
        <p:spPr/>
        <p:txBody>
          <a:bodyPr/>
          <a:lstStyle>
            <a:lvl1pPr>
              <a:defRPr/>
            </a:lvl1pPr>
          </a:lstStyle>
          <a:p>
            <a:endParaRPr lang="es-MX"/>
          </a:p>
        </p:txBody>
      </p:sp>
      <p:sp>
        <p:nvSpPr>
          <p:cNvPr id="4" name="Slide Number Placeholder 3"/>
          <p:cNvSpPr>
            <a:spLocks noGrp="1"/>
          </p:cNvSpPr>
          <p:nvPr>
            <p:ph type="sldNum" sz="quarter" idx="12"/>
          </p:nvPr>
        </p:nvSpPr>
        <p:spPr/>
        <p:txBody>
          <a:bodyPr/>
          <a:lstStyle>
            <a:lvl1pPr>
              <a:defRPr/>
            </a:lvl1pPr>
          </a:lstStyle>
          <a:p>
            <a:fld id="{FD091101-63FB-4387-AD0A-403422DC0D28}" type="slidenum">
              <a:rPr lang="es-MX"/>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MX"/>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MX"/>
          </a:p>
        </p:txBody>
      </p:sp>
      <p:sp>
        <p:nvSpPr>
          <p:cNvPr id="6" name="Footer Placeholder 5"/>
          <p:cNvSpPr>
            <a:spLocks noGrp="1"/>
          </p:cNvSpPr>
          <p:nvPr>
            <p:ph type="ftr" sz="quarter" idx="11"/>
          </p:nvPr>
        </p:nvSpPr>
        <p:spPr/>
        <p:txBody>
          <a:bodyPr/>
          <a:lstStyle>
            <a:lvl1pPr>
              <a:defRPr/>
            </a:lvl1pPr>
          </a:lstStyle>
          <a:p>
            <a:endParaRPr lang="es-MX"/>
          </a:p>
        </p:txBody>
      </p:sp>
      <p:sp>
        <p:nvSpPr>
          <p:cNvPr id="7" name="Slide Number Placeholder 6"/>
          <p:cNvSpPr>
            <a:spLocks noGrp="1"/>
          </p:cNvSpPr>
          <p:nvPr>
            <p:ph type="sldNum" sz="quarter" idx="12"/>
          </p:nvPr>
        </p:nvSpPr>
        <p:spPr/>
        <p:txBody>
          <a:bodyPr/>
          <a:lstStyle>
            <a:lvl1pPr>
              <a:defRPr/>
            </a:lvl1pPr>
          </a:lstStyle>
          <a:p>
            <a:fld id="{6252E0D9-6208-48E5-8BAE-547B0E401D67}" type="slidenum">
              <a:rPr lang="es-MX"/>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MX"/>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MX"/>
          </a:p>
        </p:txBody>
      </p:sp>
      <p:sp>
        <p:nvSpPr>
          <p:cNvPr id="6" name="Footer Placeholder 5"/>
          <p:cNvSpPr>
            <a:spLocks noGrp="1"/>
          </p:cNvSpPr>
          <p:nvPr>
            <p:ph type="ftr" sz="quarter" idx="11"/>
          </p:nvPr>
        </p:nvSpPr>
        <p:spPr/>
        <p:txBody>
          <a:bodyPr/>
          <a:lstStyle>
            <a:lvl1pPr>
              <a:defRPr/>
            </a:lvl1pPr>
          </a:lstStyle>
          <a:p>
            <a:endParaRPr lang="es-MX"/>
          </a:p>
        </p:txBody>
      </p:sp>
      <p:sp>
        <p:nvSpPr>
          <p:cNvPr id="7" name="Slide Number Placeholder 6"/>
          <p:cNvSpPr>
            <a:spLocks noGrp="1"/>
          </p:cNvSpPr>
          <p:nvPr>
            <p:ph type="sldNum" sz="quarter" idx="12"/>
          </p:nvPr>
        </p:nvSpPr>
        <p:spPr/>
        <p:txBody>
          <a:bodyPr/>
          <a:lstStyle>
            <a:lvl1pPr>
              <a:defRPr/>
            </a:lvl1pPr>
          </a:lstStyle>
          <a:p>
            <a:fld id="{C3F1E773-8828-4642-948E-1057AA4AB5C0}" type="slidenum">
              <a:rPr lang="es-MX"/>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MX"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MX" smtClean="0"/>
              <a:t>Click to edit Master text styles</a:t>
            </a:r>
          </a:p>
          <a:p>
            <a:pPr lvl="1"/>
            <a:r>
              <a:rPr lang="es-MX" smtClean="0"/>
              <a:t>Second level</a:t>
            </a:r>
          </a:p>
          <a:p>
            <a:pPr lvl="2"/>
            <a:r>
              <a:rPr lang="es-MX" smtClean="0"/>
              <a:t>Third level</a:t>
            </a:r>
          </a:p>
          <a:p>
            <a:pPr lvl="3"/>
            <a:r>
              <a:rPr lang="es-MX" smtClean="0"/>
              <a:t>Fourth level</a:t>
            </a:r>
          </a:p>
          <a:p>
            <a:pPr lvl="4"/>
            <a:r>
              <a:rPr lang="es-MX"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MX"/>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MX"/>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AE84F38-6419-48A0-8130-60BA477591C3}" type="slidenum">
              <a:rPr lang="es-MX"/>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9.w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4.bin"/><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thematica/Demostraciones/ThePhotoelectricEffect.c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Mathematica/Demostraciones/ThePhotoelectricEffect.cdf"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hyperphysics.phy-astr.gsu.edu/hbase/quantum/compton.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8.wmf"/><Relationship Id="rId4" Type="http://schemas.openxmlformats.org/officeDocument/2006/relationships/oleObject" Target="../embeddings/oleObject5.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youtube.com/watch?v=p5F1dYDql08"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youtube.com/watch?v=3EHQf3HRiDc&amp;feature=related"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www.youtube.com/watch?v=onl4iN_mEWo&amp;feature=related"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www.youtube.com/watch?v=p5F1dYDql08"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youtube.com/watch?v=3EHQf3HRiDc&amp;feature=related"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www.youtube.com/watch?v=onl4iN_mEWo&amp;feature=related"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hyperlink" Target="http://en.wikipedia.org/wiki/File:Flametest-Co-Cu.swn.jpg" TargetMode="External"/><Relationship Id="rId13"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5.jpeg"/><Relationship Id="rId12" Type="http://schemas.openxmlformats.org/officeDocument/2006/relationships/hyperlink" Target="http://en.wikipedia.org/wiki/File:Flametest-Co-Na.swn.jpg" TargetMode="External"/><Relationship Id="rId17" Type="http://schemas.openxmlformats.org/officeDocument/2006/relationships/image" Target="../media/image30.png"/><Relationship Id="rId2" Type="http://schemas.openxmlformats.org/officeDocument/2006/relationships/hyperlink" Target="http://en.wikipedia.org/wiki/File:Flametest--.swn.jpg" TargetMode="External"/><Relationship Id="rId16" Type="http://schemas.openxmlformats.org/officeDocument/2006/relationships/hyperlink" Target="http://en.wikipedia.org/wiki/File:Flammenf%C3%A4rbungK.png" TargetMode="External"/><Relationship Id="rId1" Type="http://schemas.openxmlformats.org/officeDocument/2006/relationships/slideLayout" Target="../slideLayouts/slideLayout7.xml"/><Relationship Id="rId6" Type="http://schemas.openxmlformats.org/officeDocument/2006/relationships/hyperlink" Target="http://en.wikipedia.org/wiki/File:Flametest--Cu.swn.jpg" TargetMode="External"/><Relationship Id="rId11" Type="http://schemas.openxmlformats.org/officeDocument/2006/relationships/image" Target="../media/image27.jpeg"/><Relationship Id="rId5" Type="http://schemas.openxmlformats.org/officeDocument/2006/relationships/image" Target="../media/image24.jpeg"/><Relationship Id="rId15" Type="http://schemas.openxmlformats.org/officeDocument/2006/relationships/image" Target="../media/image29.png"/><Relationship Id="rId10" Type="http://schemas.openxmlformats.org/officeDocument/2006/relationships/hyperlink" Target="http://en.wikipedia.org/wiki/File:Flametest--Na.swn.jpg" TargetMode="External"/><Relationship Id="rId4" Type="http://schemas.openxmlformats.org/officeDocument/2006/relationships/hyperlink" Target="http://en.wikipedia.org/wiki/File:Flametest-Co-.swn.jpg" TargetMode="External"/><Relationship Id="rId9" Type="http://schemas.openxmlformats.org/officeDocument/2006/relationships/image" Target="../media/image26.jpeg"/><Relationship Id="rId14" Type="http://schemas.openxmlformats.org/officeDocument/2006/relationships/hyperlink" Target="http://en.wikipedia.org/wiki/File:Flammenf%C3%A4rbungLi.png"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hyperlink" Target="http://upload.wikimedia.org/wikipedia/commons/f/f5/Light_dispersion_conceptual_waves.gif" TargetMode="Externa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37.w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37.w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37.wmf"/></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40.wmf"/><Relationship Id="rId11" Type="http://schemas.openxmlformats.org/officeDocument/2006/relationships/image" Target="../media/image43.jpeg"/><Relationship Id="rId5" Type="http://schemas.openxmlformats.org/officeDocument/2006/relationships/oleObject" Target="../embeddings/oleObject10.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12.bin"/></Relationships>
</file>

<file path=ppt/slides/_rels/slide6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oleObject" Target="../embeddings/oleObject18.bin"/><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48.wmf"/><Relationship Id="rId2" Type="http://schemas.openxmlformats.org/officeDocument/2006/relationships/slideLayout" Target="../slideLayouts/slideLayout7.xml"/><Relationship Id="rId16" Type="http://schemas.openxmlformats.org/officeDocument/2006/relationships/image" Target="../media/image50.wmf"/><Relationship Id="rId1" Type="http://schemas.openxmlformats.org/officeDocument/2006/relationships/vmlDrawing" Target="../drawings/vmlDrawing9.vml"/><Relationship Id="rId6" Type="http://schemas.openxmlformats.org/officeDocument/2006/relationships/image" Target="../media/image45.wmf"/><Relationship Id="rId11" Type="http://schemas.openxmlformats.org/officeDocument/2006/relationships/oleObject" Target="../embeddings/oleObject17.bin"/><Relationship Id="rId5" Type="http://schemas.openxmlformats.org/officeDocument/2006/relationships/oleObject" Target="../embeddings/oleObject14.bin"/><Relationship Id="rId15" Type="http://schemas.openxmlformats.org/officeDocument/2006/relationships/oleObject" Target="../embeddings/oleObject19.bin"/><Relationship Id="rId10" Type="http://schemas.openxmlformats.org/officeDocument/2006/relationships/image" Target="../media/image47.wmf"/><Relationship Id="rId4" Type="http://schemas.openxmlformats.org/officeDocument/2006/relationships/image" Target="../media/image44.wmf"/><Relationship Id="rId9" Type="http://schemas.openxmlformats.org/officeDocument/2006/relationships/oleObject" Target="../embeddings/oleObject16.bin"/><Relationship Id="rId14" Type="http://schemas.openxmlformats.org/officeDocument/2006/relationships/image" Target="../media/image49.wmf"/></Relationships>
</file>

<file path=ppt/slides/_rels/slide6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22" name="WordArt 2"/>
          <p:cNvSpPr>
            <a:spLocks noChangeArrowheads="1" noChangeShapeType="1" noTextEdit="1"/>
          </p:cNvSpPr>
          <p:nvPr/>
        </p:nvSpPr>
        <p:spPr bwMode="auto">
          <a:xfrm>
            <a:off x="611956" y="1124694"/>
            <a:ext cx="8064500" cy="3600450"/>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rPr>
              <a:t>La Revolución</a:t>
            </a:r>
            <a:b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rPr>
            </a:b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rPr>
              <a:t>Cuántica</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endParaRPr>
          </a:p>
        </p:txBody>
      </p:sp>
    </p:spTree>
    <p:extLst>
      <p:ext uri="{BB962C8B-B14F-4D97-AF65-F5344CB8AC3E}">
        <p14:creationId xmlns:p14="http://schemas.microsoft.com/office/powerpoint/2010/main" val="20189068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Rectangle 2"/>
          <p:cNvSpPr>
            <a:spLocks noGrp="1" noChangeArrowheads="1"/>
          </p:cNvSpPr>
          <p:nvPr>
            <p:ph type="body" sz="half" idx="1"/>
          </p:nvPr>
        </p:nvSpPr>
        <p:spPr>
          <a:xfrm>
            <a:off x="67044" y="980728"/>
            <a:ext cx="9001000" cy="5526376"/>
          </a:xfrm>
        </p:spPr>
        <p:txBody>
          <a:bodyPr/>
          <a:lstStyle/>
          <a:p>
            <a:pPr marL="0">
              <a:spcBef>
                <a:spcPts val="2400"/>
              </a:spcBef>
              <a:buFont typeface="Wingdings" pitchFamily="2" charset="2"/>
              <a:buChar char="Ø"/>
            </a:pPr>
            <a:r>
              <a:rPr lang="es-MX" sz="4000" dirty="0" smtClean="0"/>
              <a:t>La radiación electromagnética y la cavidad se dejan mucho tiempo hasta que se alcance el equilibrio termodinámico.</a:t>
            </a:r>
          </a:p>
          <a:p>
            <a:pPr marL="0">
              <a:spcBef>
                <a:spcPts val="2400"/>
              </a:spcBef>
              <a:buFont typeface="Wingdings" pitchFamily="2" charset="2"/>
              <a:buChar char="Ø"/>
            </a:pPr>
            <a:r>
              <a:rPr lang="es-MX" sz="4000" dirty="0" smtClean="0"/>
              <a:t>Se observa la radiación de la cavidad a través de un pequeño hoyo.</a:t>
            </a:r>
          </a:p>
          <a:p>
            <a:pPr marL="0">
              <a:spcBef>
                <a:spcPts val="2400"/>
              </a:spcBef>
              <a:buFont typeface="Wingdings" pitchFamily="2" charset="2"/>
              <a:buChar char="Ø"/>
            </a:pPr>
            <a:r>
              <a:rPr lang="es-MX" sz="4000" dirty="0" smtClean="0"/>
              <a:t>Se mide la energía por unidad de volumen por unidad de frecuencia.</a:t>
            </a:r>
            <a:endParaRPr lang="es-MX" sz="4000" dirty="0"/>
          </a:p>
        </p:txBody>
      </p:sp>
      <p:sp>
        <p:nvSpPr>
          <p:cNvPr id="1051652" name="WordArt 4"/>
          <p:cNvSpPr>
            <a:spLocks noChangeArrowheads="1" noChangeShapeType="1" noTextEdit="1"/>
          </p:cNvSpPr>
          <p:nvPr/>
        </p:nvSpPr>
        <p:spPr bwMode="auto">
          <a:xfrm>
            <a:off x="930275" y="142852"/>
            <a:ext cx="7458075" cy="647700"/>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radiación del cuerpo negro</a:t>
            </a:r>
          </a:p>
        </p:txBody>
      </p:sp>
    </p:spTree>
    <p:extLst>
      <p:ext uri="{BB962C8B-B14F-4D97-AF65-F5344CB8AC3E}">
        <p14:creationId xmlns:p14="http://schemas.microsoft.com/office/powerpoint/2010/main" val="183503244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4483" name="Picture 3"/>
          <p:cNvPicPr>
            <a:picLocks noChangeAspect="1" noChangeArrowheads="1"/>
          </p:cNvPicPr>
          <p:nvPr/>
        </p:nvPicPr>
        <p:blipFill>
          <a:blip r:embed="rId3" cstate="print"/>
          <a:srcRect/>
          <a:stretch>
            <a:fillRect/>
          </a:stretch>
        </p:blipFill>
        <p:spPr bwMode="auto">
          <a:xfrm>
            <a:off x="128649" y="1000108"/>
            <a:ext cx="8872507" cy="5724525"/>
          </a:xfrm>
          <a:prstGeom prst="rect">
            <a:avLst/>
          </a:prstGeom>
          <a:noFill/>
          <a:ln w="9525">
            <a:noFill/>
            <a:miter lim="800000"/>
            <a:headEnd/>
            <a:tailEnd/>
          </a:ln>
        </p:spPr>
      </p:pic>
      <p:sp>
        <p:nvSpPr>
          <p:cNvPr id="1097732" name="WordArt 4"/>
          <p:cNvSpPr>
            <a:spLocks noChangeArrowheads="1" noChangeShapeType="1" noTextEdit="1"/>
          </p:cNvSpPr>
          <p:nvPr/>
        </p:nvSpPr>
        <p:spPr bwMode="auto">
          <a:xfrm>
            <a:off x="930275" y="188913"/>
            <a:ext cx="7458075" cy="6477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radiación del cuerpo negro</a:t>
            </a:r>
          </a:p>
        </p:txBody>
      </p:sp>
      <p:sp>
        <p:nvSpPr>
          <p:cNvPr id="1097736" name="Text Box 8"/>
          <p:cNvSpPr txBox="1">
            <a:spLocks noChangeArrowheads="1"/>
          </p:cNvSpPr>
          <p:nvPr/>
        </p:nvSpPr>
        <p:spPr bwMode="auto">
          <a:xfrm>
            <a:off x="4815518" y="1250757"/>
            <a:ext cx="3284874" cy="954107"/>
          </a:xfrm>
          <a:prstGeom prst="rect">
            <a:avLst/>
          </a:prstGeom>
          <a:noFill/>
          <a:ln w="9525">
            <a:noFill/>
            <a:miter lim="800000"/>
            <a:headEnd/>
            <a:tailEnd/>
          </a:ln>
          <a:effectLst/>
        </p:spPr>
        <p:txBody>
          <a:bodyPr wrap="none">
            <a:spAutoFit/>
          </a:bodyPr>
          <a:lstStyle/>
          <a:p>
            <a:r>
              <a:rPr lang="es-MX" sz="2800" dirty="0" smtClean="0"/>
              <a:t>Experimentalmente</a:t>
            </a:r>
          </a:p>
          <a:p>
            <a:r>
              <a:rPr lang="es-MX" sz="2800" dirty="0" smtClean="0"/>
              <a:t>se </a:t>
            </a:r>
            <a:r>
              <a:rPr lang="es-MX" sz="2800" dirty="0"/>
              <a:t>encontró:</a:t>
            </a:r>
            <a:endParaRPr lang="en-US" sz="2800" dirty="0"/>
          </a:p>
        </p:txBody>
      </p:sp>
      <p:sp>
        <p:nvSpPr>
          <p:cNvPr id="8" name="TextBox 7"/>
          <p:cNvSpPr txBox="1"/>
          <p:nvPr/>
        </p:nvSpPr>
        <p:spPr>
          <a:xfrm>
            <a:off x="2714612" y="4786322"/>
            <a:ext cx="1245854" cy="461665"/>
          </a:xfrm>
          <a:prstGeom prst="rect">
            <a:avLst/>
          </a:prstGeom>
          <a:noFill/>
        </p:spPr>
        <p:txBody>
          <a:bodyPr wrap="none" rtlCol="0">
            <a:spAutoFit/>
          </a:bodyPr>
          <a:lstStyle/>
          <a:p>
            <a:pPr>
              <a:spcBef>
                <a:spcPts val="600"/>
              </a:spcBef>
            </a:pPr>
            <a:r>
              <a:rPr lang="es-MX" sz="2400" dirty="0" smtClean="0">
                <a:solidFill>
                  <a:srgbClr val="FF0000"/>
                </a:solidFill>
              </a:rPr>
              <a:t>2,000 K</a:t>
            </a:r>
            <a:endParaRPr lang="es-MX" sz="2400" dirty="0">
              <a:solidFill>
                <a:srgbClr val="800000"/>
              </a:solidFill>
            </a:endParaRPr>
          </a:p>
        </p:txBody>
      </p:sp>
    </p:spTree>
    <p:extLst>
      <p:ext uri="{BB962C8B-B14F-4D97-AF65-F5344CB8AC3E}">
        <p14:creationId xmlns:p14="http://schemas.microsoft.com/office/powerpoint/2010/main" val="343122872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89065" y="929798"/>
            <a:ext cx="8965870" cy="5667554"/>
          </a:xfrm>
          <a:prstGeom prst="rect">
            <a:avLst/>
          </a:prstGeom>
        </p:spPr>
      </p:pic>
      <p:sp>
        <p:nvSpPr>
          <p:cNvPr id="6" name="WordArt 4"/>
          <p:cNvSpPr>
            <a:spLocks noChangeArrowheads="1" noChangeShapeType="1" noTextEdit="1"/>
          </p:cNvSpPr>
          <p:nvPr/>
        </p:nvSpPr>
        <p:spPr bwMode="auto">
          <a:xfrm>
            <a:off x="844060" y="117004"/>
            <a:ext cx="7458075" cy="647700"/>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radiación del cuerpo negro</a:t>
            </a:r>
          </a:p>
        </p:txBody>
      </p:sp>
      <p:sp>
        <p:nvSpPr>
          <p:cNvPr id="7" name="TextBox 6"/>
          <p:cNvSpPr txBox="1"/>
          <p:nvPr/>
        </p:nvSpPr>
        <p:spPr>
          <a:xfrm>
            <a:off x="7092280" y="1886505"/>
            <a:ext cx="1444626" cy="2251385"/>
          </a:xfrm>
          <a:prstGeom prst="rect">
            <a:avLst/>
          </a:prstGeom>
          <a:noFill/>
        </p:spPr>
        <p:txBody>
          <a:bodyPr wrap="none" rtlCol="0">
            <a:spAutoFit/>
          </a:bodyPr>
          <a:lstStyle/>
          <a:p>
            <a:pPr>
              <a:spcBef>
                <a:spcPts val="600"/>
              </a:spcBef>
            </a:pPr>
            <a:r>
              <a:rPr lang="es-MX" sz="2800" b="1" dirty="0" smtClean="0">
                <a:solidFill>
                  <a:srgbClr val="0066FF"/>
                </a:solidFill>
              </a:rPr>
              <a:t>6,500 K</a:t>
            </a:r>
          </a:p>
          <a:p>
            <a:pPr>
              <a:spcBef>
                <a:spcPts val="600"/>
              </a:spcBef>
            </a:pPr>
            <a:r>
              <a:rPr lang="es-MX" sz="2800" b="1" dirty="0" smtClean="0">
                <a:solidFill>
                  <a:srgbClr val="FFFF00"/>
                </a:solidFill>
              </a:rPr>
              <a:t>6,000 K</a:t>
            </a:r>
          </a:p>
          <a:p>
            <a:pPr>
              <a:spcBef>
                <a:spcPts val="600"/>
              </a:spcBef>
            </a:pPr>
            <a:r>
              <a:rPr lang="es-MX" sz="2800" b="1" dirty="0" smtClean="0">
                <a:solidFill>
                  <a:srgbClr val="00FF00"/>
                </a:solidFill>
              </a:rPr>
              <a:t>5,100 K</a:t>
            </a:r>
          </a:p>
          <a:p>
            <a:pPr>
              <a:spcBef>
                <a:spcPts val="600"/>
              </a:spcBef>
            </a:pPr>
            <a:r>
              <a:rPr lang="es-MX" sz="2800" b="1" dirty="0" smtClean="0">
                <a:solidFill>
                  <a:srgbClr val="FF0000"/>
                </a:solidFill>
              </a:rPr>
              <a:t>4,000 K</a:t>
            </a:r>
            <a:endParaRPr lang="es-MX" sz="2800" b="1" dirty="0">
              <a:solidFill>
                <a:srgbClr val="800000"/>
              </a:solidFill>
            </a:endParaRPr>
          </a:p>
        </p:txBody>
      </p:sp>
    </p:spTree>
    <p:extLst>
      <p:ext uri="{BB962C8B-B14F-4D97-AF65-F5344CB8AC3E}">
        <p14:creationId xmlns:p14="http://schemas.microsoft.com/office/powerpoint/2010/main" val="17213502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1394" name="Picture 2"/>
          <p:cNvPicPr>
            <a:picLocks noChangeAspect="1" noChangeArrowheads="1"/>
          </p:cNvPicPr>
          <p:nvPr/>
        </p:nvPicPr>
        <p:blipFill>
          <a:blip r:embed="rId3" cstate="print"/>
          <a:srcRect/>
          <a:stretch>
            <a:fillRect/>
          </a:stretch>
        </p:blipFill>
        <p:spPr bwMode="auto">
          <a:xfrm>
            <a:off x="90488" y="1009673"/>
            <a:ext cx="8963025" cy="5705475"/>
          </a:xfrm>
          <a:prstGeom prst="rect">
            <a:avLst/>
          </a:prstGeom>
          <a:noFill/>
          <a:ln w="9525">
            <a:noFill/>
            <a:miter lim="800000"/>
            <a:headEnd/>
            <a:tailEnd/>
          </a:ln>
        </p:spPr>
      </p:pic>
      <p:sp>
        <p:nvSpPr>
          <p:cNvPr id="1097732" name="WordArt 4"/>
          <p:cNvSpPr>
            <a:spLocks noChangeArrowheads="1" noChangeShapeType="1" noTextEdit="1"/>
          </p:cNvSpPr>
          <p:nvPr/>
        </p:nvSpPr>
        <p:spPr bwMode="auto">
          <a:xfrm>
            <a:off x="930275" y="188913"/>
            <a:ext cx="7458075" cy="647700"/>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radiación del cuerpo negro</a:t>
            </a:r>
          </a:p>
        </p:txBody>
      </p:sp>
      <p:sp>
        <p:nvSpPr>
          <p:cNvPr id="7" name="TextBox 6"/>
          <p:cNvSpPr txBox="1"/>
          <p:nvPr/>
        </p:nvSpPr>
        <p:spPr>
          <a:xfrm>
            <a:off x="4786314" y="5143512"/>
            <a:ext cx="1245854" cy="461665"/>
          </a:xfrm>
          <a:prstGeom prst="rect">
            <a:avLst/>
          </a:prstGeom>
          <a:noFill/>
        </p:spPr>
        <p:txBody>
          <a:bodyPr wrap="none" rtlCol="0">
            <a:spAutoFit/>
          </a:bodyPr>
          <a:lstStyle/>
          <a:p>
            <a:pPr>
              <a:spcBef>
                <a:spcPts val="600"/>
              </a:spcBef>
            </a:pPr>
            <a:r>
              <a:rPr lang="es-MX" sz="2400" dirty="0" smtClean="0">
                <a:solidFill>
                  <a:srgbClr val="FF0000"/>
                </a:solidFill>
              </a:rPr>
              <a:t>2,000 K</a:t>
            </a:r>
            <a:endParaRPr lang="es-MX" sz="2400" dirty="0">
              <a:solidFill>
                <a:srgbClr val="800000"/>
              </a:solidFill>
            </a:endParaRPr>
          </a:p>
        </p:txBody>
      </p:sp>
      <p:sp>
        <p:nvSpPr>
          <p:cNvPr id="6" name="TextBox 5"/>
          <p:cNvSpPr txBox="1"/>
          <p:nvPr/>
        </p:nvSpPr>
        <p:spPr>
          <a:xfrm>
            <a:off x="1875336" y="1348860"/>
            <a:ext cx="1941557" cy="369332"/>
          </a:xfrm>
          <a:prstGeom prst="rect">
            <a:avLst/>
          </a:prstGeom>
          <a:noFill/>
        </p:spPr>
        <p:txBody>
          <a:bodyPr wrap="none" rtlCol="0">
            <a:spAutoFit/>
          </a:bodyPr>
          <a:lstStyle/>
          <a:p>
            <a:r>
              <a:rPr lang="es-MX" b="1" dirty="0" smtClean="0"/>
              <a:t>La física clásica</a:t>
            </a:r>
            <a:endParaRPr lang="es-MX" b="1" dirty="0"/>
          </a:p>
        </p:txBody>
      </p:sp>
      <p:cxnSp>
        <p:nvCxnSpPr>
          <p:cNvPr id="9" name="Straight Arrow Connector 8"/>
          <p:cNvCxnSpPr/>
          <p:nvPr/>
        </p:nvCxnSpPr>
        <p:spPr>
          <a:xfrm>
            <a:off x="3749332" y="1643050"/>
            <a:ext cx="642942" cy="5000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000628" y="3786190"/>
            <a:ext cx="2608406" cy="369332"/>
          </a:xfrm>
          <a:prstGeom prst="rect">
            <a:avLst/>
          </a:prstGeom>
          <a:noFill/>
        </p:spPr>
        <p:txBody>
          <a:bodyPr wrap="none" rtlCol="0">
            <a:spAutoFit/>
          </a:bodyPr>
          <a:lstStyle/>
          <a:p>
            <a:r>
              <a:rPr lang="es-MX" dirty="0" smtClean="0"/>
              <a:t>Resultado experimental</a:t>
            </a:r>
            <a:endParaRPr lang="es-MX" dirty="0"/>
          </a:p>
        </p:txBody>
      </p:sp>
      <p:cxnSp>
        <p:nvCxnSpPr>
          <p:cNvPr id="13" name="Straight Arrow Connector 12"/>
          <p:cNvCxnSpPr/>
          <p:nvPr/>
        </p:nvCxnSpPr>
        <p:spPr>
          <a:xfrm rot="16200000" flipH="1">
            <a:off x="5786447" y="4429132"/>
            <a:ext cx="571505" cy="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72306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178" name="Text Box 2"/>
          <p:cNvSpPr txBox="1">
            <a:spLocks noChangeArrowheads="1"/>
          </p:cNvSpPr>
          <p:nvPr/>
        </p:nvSpPr>
        <p:spPr bwMode="auto">
          <a:xfrm>
            <a:off x="143508" y="1305341"/>
            <a:ext cx="8856984" cy="4247317"/>
          </a:xfrm>
          <a:prstGeom prst="rect">
            <a:avLst/>
          </a:prstGeom>
          <a:noFill/>
          <a:ln w="9525">
            <a:noFill/>
            <a:miter lim="800000"/>
            <a:headEnd/>
            <a:tailEnd/>
          </a:ln>
          <a:effectLst/>
        </p:spPr>
        <p:txBody>
          <a:bodyPr wrap="square">
            <a:spAutoFit/>
          </a:bodyPr>
          <a:lstStyle/>
          <a:p>
            <a:pPr>
              <a:spcBef>
                <a:spcPct val="20000"/>
              </a:spcBef>
            </a:pPr>
            <a:r>
              <a:rPr lang="es-MX" sz="5400" dirty="0" smtClean="0">
                <a:effectLst/>
              </a:rPr>
              <a:t>¡¡¡La </a:t>
            </a:r>
            <a:r>
              <a:rPr lang="es-MX" sz="5400" dirty="0">
                <a:effectLst/>
              </a:rPr>
              <a:t>teoría ondulatoria de la luz (ondas electromagnéticas) es incapaz de explicar el </a:t>
            </a:r>
            <a:r>
              <a:rPr lang="es-MX" sz="5400" dirty="0" smtClean="0">
                <a:effectLst/>
              </a:rPr>
              <a:t>espectro del cuerpo negro!!!</a:t>
            </a:r>
            <a:endParaRPr lang="es-MX" sz="5400" dirty="0">
              <a:effectLst/>
            </a:endParaRPr>
          </a:p>
        </p:txBody>
      </p:sp>
      <p:sp>
        <p:nvSpPr>
          <p:cNvPr id="4" name="WordArt 4"/>
          <p:cNvSpPr>
            <a:spLocks noChangeArrowheads="1" noChangeShapeType="1" noTextEdit="1"/>
          </p:cNvSpPr>
          <p:nvPr/>
        </p:nvSpPr>
        <p:spPr bwMode="auto">
          <a:xfrm>
            <a:off x="467545" y="260921"/>
            <a:ext cx="8208912" cy="791815"/>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radiación del cuerpo negro</a:t>
            </a:r>
          </a:p>
        </p:txBody>
      </p:sp>
    </p:spTree>
    <p:extLst>
      <p:ext uri="{BB962C8B-B14F-4D97-AF65-F5344CB8AC3E}">
        <p14:creationId xmlns:p14="http://schemas.microsoft.com/office/powerpoint/2010/main" val="422162653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0802" name="WordArt 2"/>
          <p:cNvSpPr>
            <a:spLocks noChangeArrowheads="1" noChangeShapeType="1" noTextEdit="1"/>
          </p:cNvSpPr>
          <p:nvPr/>
        </p:nvSpPr>
        <p:spPr bwMode="auto">
          <a:xfrm>
            <a:off x="752477" y="1341436"/>
            <a:ext cx="7748613" cy="3802076"/>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 y se inicia</a:t>
            </a:r>
            <a:b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b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revolución</a:t>
            </a:r>
            <a:b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b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cuántica …</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4" name="Rectangle 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s-MX"/>
          </a:p>
        </p:txBody>
      </p:sp>
      <p:pic>
        <p:nvPicPr>
          <p:cNvPr id="1057797" name="Picture 5"/>
          <p:cNvPicPr>
            <a:picLocks noGrp="1" noChangeAspect="1" noChangeArrowheads="1"/>
          </p:cNvPicPr>
          <p:nvPr>
            <p:ph/>
          </p:nvPr>
        </p:nvPicPr>
        <p:blipFill>
          <a:blip r:embed="rId3" cstate="print"/>
          <a:srcRect/>
          <a:stretch>
            <a:fillRect/>
          </a:stretch>
        </p:blipFill>
        <p:spPr>
          <a:xfrm>
            <a:off x="2156096" y="1285987"/>
            <a:ext cx="4824413" cy="4289425"/>
          </a:xfrm>
          <a:noFill/>
          <a:ln/>
        </p:spPr>
      </p:pic>
      <p:sp>
        <p:nvSpPr>
          <p:cNvPr id="1057798" name="WordArt 6"/>
          <p:cNvSpPr>
            <a:spLocks noChangeArrowheads="1" noChangeShapeType="1" noTextEdit="1"/>
          </p:cNvSpPr>
          <p:nvPr/>
        </p:nvSpPr>
        <p:spPr bwMode="auto">
          <a:xfrm>
            <a:off x="179388" y="260350"/>
            <a:ext cx="8753475" cy="647700"/>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hipótesis </a:t>
            </a: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cuántica</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
        <p:nvSpPr>
          <p:cNvPr id="2" name="TextBox 1"/>
          <p:cNvSpPr txBox="1"/>
          <p:nvPr/>
        </p:nvSpPr>
        <p:spPr>
          <a:xfrm>
            <a:off x="1725688" y="5765624"/>
            <a:ext cx="5686172" cy="923330"/>
          </a:xfrm>
          <a:prstGeom prst="rect">
            <a:avLst/>
          </a:prstGeom>
          <a:noFill/>
        </p:spPr>
        <p:txBody>
          <a:bodyPr wrap="none" rtlCol="0">
            <a:spAutoFit/>
          </a:bodyPr>
          <a:lstStyle/>
          <a:p>
            <a:r>
              <a:rPr lang="en-US" sz="5400" dirty="0" smtClean="0"/>
              <a:t>Max Planck. 1900</a:t>
            </a:r>
            <a:endParaRPr lang="es-MX" sz="54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4" name="Rectangle 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s-MX"/>
          </a:p>
        </p:txBody>
      </p:sp>
      <p:sp>
        <p:nvSpPr>
          <p:cNvPr id="1057796" name="Text Box 4"/>
          <p:cNvSpPr txBox="1">
            <a:spLocks noChangeArrowheads="1"/>
          </p:cNvSpPr>
          <p:nvPr/>
        </p:nvSpPr>
        <p:spPr bwMode="auto">
          <a:xfrm>
            <a:off x="347804" y="1052736"/>
            <a:ext cx="8424862" cy="5509200"/>
          </a:xfrm>
          <a:prstGeom prst="rect">
            <a:avLst/>
          </a:prstGeom>
          <a:solidFill>
            <a:srgbClr val="FFFF00"/>
          </a:solidFill>
          <a:ln w="9525">
            <a:noFill/>
            <a:miter lim="800000"/>
            <a:headEnd/>
            <a:tailEnd/>
          </a:ln>
          <a:effectLst/>
        </p:spPr>
        <p:txBody>
          <a:bodyPr>
            <a:spAutoFit/>
          </a:bodyPr>
          <a:lstStyle/>
          <a:p>
            <a:pPr>
              <a:spcBef>
                <a:spcPct val="50000"/>
              </a:spcBef>
            </a:pPr>
            <a:r>
              <a:rPr lang="es-MX" sz="4400" b="1" dirty="0"/>
              <a:t>El intercambio de energía entre la radiación y las paredes del recipiente se efectúa de manera </a:t>
            </a:r>
            <a:r>
              <a:rPr lang="es-MX" sz="4400" b="1" dirty="0" err="1" smtClean="0"/>
              <a:t>cuantizada</a:t>
            </a:r>
            <a:r>
              <a:rPr lang="es-MX" sz="4400" b="1" dirty="0" smtClean="0"/>
              <a:t>; </a:t>
            </a:r>
            <a:r>
              <a:rPr lang="es-MX" sz="4400" b="1" dirty="0"/>
              <a:t>es decir, la energía no se intercambia de manera continua sino en paquetes, llamados </a:t>
            </a:r>
            <a:r>
              <a:rPr lang="es-MX" sz="4400" b="1" i="1" u="sng" dirty="0"/>
              <a:t>cuantos</a:t>
            </a:r>
          </a:p>
        </p:txBody>
      </p:sp>
      <p:sp>
        <p:nvSpPr>
          <p:cNvPr id="1057798" name="WordArt 6"/>
          <p:cNvSpPr>
            <a:spLocks noChangeArrowheads="1" noChangeShapeType="1" noTextEdit="1"/>
          </p:cNvSpPr>
          <p:nvPr/>
        </p:nvSpPr>
        <p:spPr bwMode="auto">
          <a:xfrm>
            <a:off x="179388" y="260350"/>
            <a:ext cx="8753475" cy="6477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hipótesis cuántica. Planck 1900</a:t>
            </a:r>
          </a:p>
        </p:txBody>
      </p:sp>
    </p:spTree>
    <p:extLst>
      <p:ext uri="{BB962C8B-B14F-4D97-AF65-F5344CB8AC3E}">
        <p14:creationId xmlns:p14="http://schemas.microsoft.com/office/powerpoint/2010/main" val="374621473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4" name="Rectangle 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s-MX"/>
          </a:p>
        </p:txBody>
      </p:sp>
      <p:graphicFrame>
        <p:nvGraphicFramePr>
          <p:cNvPr id="1057795" name="Object 3"/>
          <p:cNvGraphicFramePr>
            <a:graphicFrameLocks noChangeAspect="1"/>
          </p:cNvGraphicFramePr>
          <p:nvPr>
            <p:extLst>
              <p:ext uri="{D42A27DB-BD31-4B8C-83A1-F6EECF244321}">
                <p14:modId xmlns:p14="http://schemas.microsoft.com/office/powerpoint/2010/main" val="2796932776"/>
              </p:ext>
            </p:extLst>
          </p:nvPr>
        </p:nvGraphicFramePr>
        <p:xfrm>
          <a:off x="1124917" y="4529262"/>
          <a:ext cx="6975475" cy="1924074"/>
        </p:xfrm>
        <a:graphic>
          <a:graphicData uri="http://schemas.openxmlformats.org/presentationml/2006/ole">
            <mc:AlternateContent xmlns:mc="http://schemas.openxmlformats.org/markup-compatibility/2006">
              <mc:Choice xmlns:v="urn:schemas-microsoft-com:vml" Requires="v">
                <p:oleObj spid="_x0000_s4482609" name="Equation" r:id="rId4" imgW="2197080" imgH="647640" progId="Equation.DSMT4">
                  <p:embed/>
                </p:oleObj>
              </mc:Choice>
              <mc:Fallback>
                <p:oleObj name="Equation" r:id="rId4" imgW="2197080" imgH="647640" progId="Equation.DSMT4">
                  <p:embed/>
                  <p:pic>
                    <p:nvPicPr>
                      <p:cNvPr id="0" name="Picture 5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4917" y="4529262"/>
                        <a:ext cx="6975475" cy="1924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57796" name="Text Box 4"/>
          <p:cNvSpPr txBox="1">
            <a:spLocks noChangeArrowheads="1"/>
          </p:cNvSpPr>
          <p:nvPr/>
        </p:nvSpPr>
        <p:spPr bwMode="auto">
          <a:xfrm>
            <a:off x="362920" y="1124744"/>
            <a:ext cx="8424862" cy="1569660"/>
          </a:xfrm>
          <a:prstGeom prst="rect">
            <a:avLst/>
          </a:prstGeom>
          <a:solidFill>
            <a:srgbClr val="D9FFDB"/>
          </a:solidFill>
          <a:ln w="9525">
            <a:noFill/>
            <a:miter lim="800000"/>
            <a:headEnd/>
            <a:tailEnd/>
          </a:ln>
          <a:effectLst/>
        </p:spPr>
        <p:txBody>
          <a:bodyPr>
            <a:spAutoFit/>
          </a:bodyPr>
          <a:lstStyle/>
          <a:p>
            <a:pPr>
              <a:spcBef>
                <a:spcPct val="50000"/>
              </a:spcBef>
            </a:pPr>
            <a:r>
              <a:rPr lang="es-MX" sz="2400" dirty="0"/>
              <a:t>El intercambio de energía entre la radiación y las paredes del recipiente se efectúa de manera </a:t>
            </a:r>
            <a:r>
              <a:rPr lang="es-MX" sz="2400" dirty="0" err="1"/>
              <a:t>cuantizada</a:t>
            </a:r>
            <a:r>
              <a:rPr lang="es-MX" sz="2400" dirty="0"/>
              <a:t>, es decir, la energía no se intercambia de manera continua sino en paquetes, llamados </a:t>
            </a:r>
            <a:r>
              <a:rPr lang="es-MX" sz="2400" i="1" u="sng" dirty="0"/>
              <a:t>cuantos</a:t>
            </a:r>
          </a:p>
        </p:txBody>
      </p:sp>
      <p:sp>
        <p:nvSpPr>
          <p:cNvPr id="1057798" name="WordArt 6"/>
          <p:cNvSpPr>
            <a:spLocks noChangeArrowheads="1" noChangeShapeType="1" noTextEdit="1"/>
          </p:cNvSpPr>
          <p:nvPr/>
        </p:nvSpPr>
        <p:spPr bwMode="auto">
          <a:xfrm>
            <a:off x="179388" y="260350"/>
            <a:ext cx="8753475" cy="6477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hipótesis cuántica. Planck 1900</a:t>
            </a:r>
          </a:p>
        </p:txBody>
      </p:sp>
      <p:graphicFrame>
        <p:nvGraphicFramePr>
          <p:cNvPr id="3" name="Object 2"/>
          <p:cNvGraphicFramePr>
            <a:graphicFrameLocks noChangeAspect="1"/>
          </p:cNvGraphicFramePr>
          <p:nvPr>
            <p:extLst>
              <p:ext uri="{D42A27DB-BD31-4B8C-83A1-F6EECF244321}">
                <p14:modId xmlns:p14="http://schemas.microsoft.com/office/powerpoint/2010/main" val="3328932764"/>
              </p:ext>
            </p:extLst>
          </p:nvPr>
        </p:nvGraphicFramePr>
        <p:xfrm>
          <a:off x="2627784" y="2924944"/>
          <a:ext cx="3819353" cy="1296144"/>
        </p:xfrm>
        <a:graphic>
          <a:graphicData uri="http://schemas.openxmlformats.org/presentationml/2006/ole">
            <mc:AlternateContent xmlns:mc="http://schemas.openxmlformats.org/markup-compatibility/2006">
              <mc:Choice xmlns:v="urn:schemas-microsoft-com:vml" Requires="v">
                <p:oleObj spid="_x0000_s4482610" name="Equation" r:id="rId6" imgW="469800" imgH="177480" progId="Equation.DSMT4">
                  <p:embed/>
                </p:oleObj>
              </mc:Choice>
              <mc:Fallback>
                <p:oleObj name="Equation" r:id="rId6" imgW="469800" imgH="177480" progId="Equation.DSMT4">
                  <p:embed/>
                  <p:pic>
                    <p:nvPicPr>
                      <p:cNvPr id="0" name="Picture 54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7784" y="2924944"/>
                        <a:ext cx="3819353" cy="1296144"/>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374621473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4483" name="Picture 3"/>
          <p:cNvPicPr>
            <a:picLocks noChangeAspect="1" noChangeArrowheads="1"/>
          </p:cNvPicPr>
          <p:nvPr/>
        </p:nvPicPr>
        <p:blipFill>
          <a:blip r:embed="rId4" cstate="print"/>
          <a:srcRect/>
          <a:stretch>
            <a:fillRect/>
          </a:stretch>
        </p:blipFill>
        <p:spPr bwMode="auto">
          <a:xfrm>
            <a:off x="107505" y="1016843"/>
            <a:ext cx="8893652" cy="5724525"/>
          </a:xfrm>
          <a:prstGeom prst="rect">
            <a:avLst/>
          </a:prstGeom>
          <a:noFill/>
          <a:ln w="9525">
            <a:noFill/>
            <a:miter lim="800000"/>
            <a:headEnd/>
            <a:tailEnd/>
          </a:ln>
        </p:spPr>
      </p:pic>
      <p:sp>
        <p:nvSpPr>
          <p:cNvPr id="1097732" name="WordArt 4"/>
          <p:cNvSpPr>
            <a:spLocks noChangeArrowheads="1" noChangeShapeType="1" noTextEdit="1"/>
          </p:cNvSpPr>
          <p:nvPr/>
        </p:nvSpPr>
        <p:spPr bwMode="auto">
          <a:xfrm>
            <a:off x="930275" y="188913"/>
            <a:ext cx="7458075" cy="647700"/>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radiación del cuerpo negro</a:t>
            </a:r>
          </a:p>
        </p:txBody>
      </p:sp>
      <p:sp>
        <p:nvSpPr>
          <p:cNvPr id="5" name="TextBox 4"/>
          <p:cNvSpPr txBox="1"/>
          <p:nvPr/>
        </p:nvSpPr>
        <p:spPr>
          <a:xfrm>
            <a:off x="2643174" y="5072074"/>
            <a:ext cx="1245854" cy="461665"/>
          </a:xfrm>
          <a:prstGeom prst="rect">
            <a:avLst/>
          </a:prstGeom>
          <a:noFill/>
        </p:spPr>
        <p:txBody>
          <a:bodyPr wrap="none" rtlCol="0">
            <a:spAutoFit/>
          </a:bodyPr>
          <a:lstStyle/>
          <a:p>
            <a:pPr>
              <a:spcBef>
                <a:spcPts val="600"/>
              </a:spcBef>
            </a:pPr>
            <a:r>
              <a:rPr lang="es-MX" sz="2400" dirty="0" smtClean="0">
                <a:solidFill>
                  <a:srgbClr val="FF0000"/>
                </a:solidFill>
              </a:rPr>
              <a:t>2,000 K</a:t>
            </a:r>
            <a:endParaRPr lang="es-MX" sz="2400" dirty="0">
              <a:solidFill>
                <a:srgbClr val="800000"/>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689555906"/>
              </p:ext>
            </p:extLst>
          </p:nvPr>
        </p:nvGraphicFramePr>
        <p:xfrm>
          <a:off x="5148064" y="1340768"/>
          <a:ext cx="3384376" cy="1373855"/>
        </p:xfrm>
        <a:graphic>
          <a:graphicData uri="http://schemas.openxmlformats.org/presentationml/2006/ole">
            <mc:AlternateContent xmlns:mc="http://schemas.openxmlformats.org/markup-compatibility/2006">
              <mc:Choice xmlns:v="urn:schemas-microsoft-com:vml" Requires="v">
                <p:oleObj spid="_x0000_s4452649" name="Equation" r:id="rId5" imgW="1282680" imgH="520560" progId="Equation.DSMT4">
                  <p:embed/>
                </p:oleObj>
              </mc:Choice>
              <mc:Fallback>
                <p:oleObj name="Equation" r:id="rId5" imgW="1282680" imgH="520560" progId="Equation.DSMT4">
                  <p:embed/>
                  <p:pic>
                    <p:nvPicPr>
                      <p:cNvPr id="0" name="Picture 2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064" y="1340768"/>
                        <a:ext cx="3384376" cy="13738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22" name="WordArt 2"/>
          <p:cNvSpPr>
            <a:spLocks noChangeArrowheads="1" noChangeShapeType="1" noTextEdit="1"/>
          </p:cNvSpPr>
          <p:nvPr/>
        </p:nvSpPr>
        <p:spPr bwMode="auto">
          <a:xfrm>
            <a:off x="82408" y="260648"/>
            <a:ext cx="8980672" cy="1728192"/>
          </a:xfrm>
          <a:prstGeom prst="rect">
            <a:avLst/>
          </a:prstGeom>
        </p:spPr>
        <p:txBody>
          <a:bodyPr wrap="none" fromWordArt="1">
            <a:prstTxWarp prst="textPlain">
              <a:avLst>
                <a:gd name="adj" fmla="val 50000"/>
              </a:avLst>
            </a:prstTxWarp>
          </a:bodyPr>
          <a:lstStyle/>
          <a:p>
            <a:pPr algn="ctr"/>
            <a:r>
              <a:rPr lang="es-MX" sz="105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Revolución</a:t>
            </a:r>
            <a:br>
              <a:rPr lang="es-MX" sz="105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br>
            <a:r>
              <a:rPr lang="es-MX" sz="105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Cuántica</a:t>
            </a:r>
            <a:endParaRPr lang="es-MX" sz="105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
        <p:nvSpPr>
          <p:cNvPr id="1157123" name="Text Box 3"/>
          <p:cNvSpPr txBox="1">
            <a:spLocks noChangeArrowheads="1"/>
          </p:cNvSpPr>
          <p:nvPr/>
        </p:nvSpPr>
        <p:spPr bwMode="auto">
          <a:xfrm>
            <a:off x="179512" y="2452821"/>
            <a:ext cx="8784976" cy="4216539"/>
          </a:xfrm>
          <a:prstGeom prst="rect">
            <a:avLst/>
          </a:prstGeom>
          <a:noFill/>
          <a:ln w="9525">
            <a:noFill/>
            <a:miter lim="800000"/>
            <a:headEnd/>
            <a:tailEnd/>
          </a:ln>
          <a:effectLst/>
        </p:spPr>
        <p:txBody>
          <a:bodyPr wrap="square">
            <a:spAutoFit/>
          </a:bodyPr>
          <a:lstStyle/>
          <a:p>
            <a:pPr algn="ctr">
              <a:spcBef>
                <a:spcPts val="1200"/>
              </a:spcBef>
            </a:pPr>
            <a:r>
              <a:rPr lang="es-MX" sz="4800" b="1" dirty="0" smtClean="0"/>
              <a:t>Francisco Soto Eguibar</a:t>
            </a:r>
            <a:endParaRPr lang="es-MX" sz="3600" b="1" dirty="0" smtClean="0"/>
          </a:p>
          <a:p>
            <a:pPr algn="ctr">
              <a:spcBef>
                <a:spcPts val="1200"/>
              </a:spcBef>
            </a:pPr>
            <a:r>
              <a:rPr lang="es-MX" sz="3600" b="1" dirty="0" smtClean="0"/>
              <a:t>Grupo de Óptica Cuántica</a:t>
            </a:r>
          </a:p>
          <a:p>
            <a:pPr algn="ctr">
              <a:spcBef>
                <a:spcPts val="1200"/>
              </a:spcBef>
            </a:pPr>
            <a:r>
              <a:rPr lang="es-MX" sz="3600" b="1" dirty="0" smtClean="0"/>
              <a:t>Coordinación de Óptica</a:t>
            </a:r>
          </a:p>
          <a:p>
            <a:pPr algn="ctr">
              <a:spcBef>
                <a:spcPts val="1200"/>
              </a:spcBef>
            </a:pPr>
            <a:r>
              <a:rPr lang="es-MX" sz="3600" b="1" dirty="0" smtClean="0"/>
              <a:t>Instituto Nacional de Astrofísica, Óptica y Electrónica</a:t>
            </a:r>
          </a:p>
          <a:p>
            <a:pPr algn="ctr">
              <a:spcBef>
                <a:spcPts val="1200"/>
              </a:spcBef>
            </a:pPr>
            <a:r>
              <a:rPr lang="es-MX" sz="3600" b="1" dirty="0" smtClean="0"/>
              <a:t>INAOE</a:t>
            </a:r>
            <a:endParaRPr lang="es-MX" sz="3600" b="1" dirty="0"/>
          </a:p>
        </p:txBody>
      </p:sp>
    </p:spTree>
    <p:extLst>
      <p:ext uri="{BB962C8B-B14F-4D97-AF65-F5344CB8AC3E}">
        <p14:creationId xmlns:p14="http://schemas.microsoft.com/office/powerpoint/2010/main" val="203149109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938" name="WordArt 2"/>
          <p:cNvSpPr>
            <a:spLocks noChangeArrowheads="1" noChangeShapeType="1" noTextEdit="1"/>
          </p:cNvSpPr>
          <p:nvPr/>
        </p:nvSpPr>
        <p:spPr bwMode="auto">
          <a:xfrm>
            <a:off x="500034" y="260351"/>
            <a:ext cx="8429684" cy="882633"/>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perspectiva de </a:t>
            </a: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Einstein (1905</a:t>
            </a: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a:t>
            </a:r>
          </a:p>
        </p:txBody>
      </p:sp>
      <p:pic>
        <p:nvPicPr>
          <p:cNvPr id="1063939" name="Picture 3" descr="einst_pat"/>
          <p:cNvPicPr>
            <a:picLocks noGrp="1" noChangeAspect="1" noChangeArrowheads="1"/>
          </p:cNvPicPr>
          <p:nvPr>
            <p:ph sz="quarter" idx="3"/>
          </p:nvPr>
        </p:nvPicPr>
        <p:blipFill>
          <a:blip r:embed="rId3" cstate="print"/>
          <a:srcRect/>
          <a:stretch>
            <a:fillRect/>
          </a:stretch>
        </p:blipFill>
        <p:spPr>
          <a:xfrm>
            <a:off x="2516188" y="1484313"/>
            <a:ext cx="4432300" cy="4895850"/>
          </a:xfrm>
          <a:noFill/>
          <a:ln/>
        </p:spPr>
      </p:pic>
      <p:sp>
        <p:nvSpPr>
          <p:cNvPr id="1063940" name="Text Box 4"/>
          <p:cNvSpPr txBox="1">
            <a:spLocks noChangeArrowheads="1"/>
          </p:cNvSpPr>
          <p:nvPr/>
        </p:nvSpPr>
        <p:spPr bwMode="auto">
          <a:xfrm>
            <a:off x="1331913" y="2160588"/>
            <a:ext cx="6911975" cy="3140075"/>
          </a:xfrm>
          <a:prstGeom prst="rect">
            <a:avLst/>
          </a:prstGeom>
          <a:noFill/>
          <a:ln w="9525">
            <a:noFill/>
            <a:miter lim="800000"/>
            <a:headEnd/>
            <a:tailEnd/>
          </a:ln>
          <a:effectLst/>
        </p:spPr>
        <p:txBody>
          <a:bodyPr>
            <a:spAutoFit/>
          </a:bodyPr>
          <a:lstStyle/>
          <a:p>
            <a:pPr>
              <a:spcBef>
                <a:spcPct val="100000"/>
              </a:spcBef>
            </a:pPr>
            <a:r>
              <a:rPr lang="es-MX" sz="4000" i="1"/>
              <a:t>Un punto de vista heurístico respecto a la creación y transformación de la luz</a:t>
            </a:r>
            <a:br>
              <a:rPr lang="es-MX" sz="4000" i="1"/>
            </a:br>
            <a:r>
              <a:rPr lang="es-MX" sz="4000"/>
              <a:t>18 de marzo de 1905</a:t>
            </a:r>
            <a:br>
              <a:rPr lang="es-MX" sz="4000"/>
            </a:br>
            <a:r>
              <a:rPr lang="es-MX" sz="4000"/>
              <a:t>Ann Phys. </a:t>
            </a:r>
            <a:r>
              <a:rPr lang="es-MX" sz="4000" b="1"/>
              <a:t>17 </a:t>
            </a:r>
            <a:r>
              <a:rPr lang="es-MX" sz="4000"/>
              <a:t>(1905) 132.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nodeType="clickEffect">
                                  <p:stCondLst>
                                    <p:cond delay="0"/>
                                  </p:stCondLst>
                                  <p:childTnLst>
                                    <p:animEffect transition="out" filter="diamond(in)">
                                      <p:cBhvr>
                                        <p:cTn id="6" dur="2000"/>
                                        <p:tgtEl>
                                          <p:spTgt spid="1063939"/>
                                        </p:tgtEl>
                                      </p:cBhvr>
                                    </p:animEffect>
                                    <p:set>
                                      <p:cBhvr>
                                        <p:cTn id="7" dur="1" fill="hold">
                                          <p:stCondLst>
                                            <p:cond delay="1999"/>
                                          </p:stCondLst>
                                        </p:cTn>
                                        <p:tgtEl>
                                          <p:spTgt spid="1063939"/>
                                        </p:tgtEl>
                                        <p:attrNameLst>
                                          <p:attrName>style.visibility</p:attrName>
                                        </p:attrNameLst>
                                      </p:cBhvr>
                                      <p:to>
                                        <p:strVal val="hidden"/>
                                      </p:to>
                                    </p:se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1063940"/>
                                        </p:tgtEl>
                                        <p:attrNameLst>
                                          <p:attrName>style.visibility</p:attrName>
                                        </p:attrNameLst>
                                      </p:cBhvr>
                                      <p:to>
                                        <p:strVal val="visible"/>
                                      </p:to>
                                    </p:set>
                                    <p:animEffect transition="in" filter="blinds(horizontal)">
                                      <p:cBhvr>
                                        <p:cTn id="11" dur="500"/>
                                        <p:tgtEl>
                                          <p:spTgt spid="1063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9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4" name="Text Box 2"/>
          <p:cNvSpPr txBox="1">
            <a:spLocks noChangeArrowheads="1"/>
          </p:cNvSpPr>
          <p:nvPr/>
        </p:nvSpPr>
        <p:spPr bwMode="auto">
          <a:xfrm>
            <a:off x="179512" y="1556792"/>
            <a:ext cx="8784976" cy="4108817"/>
          </a:xfrm>
          <a:prstGeom prst="rect">
            <a:avLst/>
          </a:prstGeom>
          <a:solidFill>
            <a:srgbClr val="FFFF00"/>
          </a:solidFill>
          <a:ln w="19050">
            <a:solidFill>
              <a:srgbClr val="FFFFFF"/>
            </a:solidFill>
            <a:miter lim="800000"/>
            <a:headEnd/>
            <a:tailEnd/>
          </a:ln>
          <a:effectLst/>
        </p:spPr>
        <p:txBody>
          <a:bodyPr wrap="square">
            <a:spAutoFit/>
          </a:bodyPr>
          <a:lstStyle/>
          <a:p>
            <a:pPr algn="ctr">
              <a:spcBef>
                <a:spcPts val="5400"/>
              </a:spcBef>
            </a:pPr>
            <a:r>
              <a:rPr lang="es-MX" sz="7200" dirty="0" smtClean="0"/>
              <a:t>La </a:t>
            </a:r>
            <a:r>
              <a:rPr lang="es-MX" sz="7200" dirty="0"/>
              <a:t>radiación misma está </a:t>
            </a:r>
            <a:r>
              <a:rPr lang="es-MX" sz="7200" dirty="0" err="1" smtClean="0"/>
              <a:t>cuantizada</a:t>
            </a:r>
            <a:r>
              <a:rPr lang="es-MX" sz="7200" dirty="0" smtClean="0"/>
              <a:t>.</a:t>
            </a:r>
          </a:p>
          <a:p>
            <a:pPr algn="ctr">
              <a:spcBef>
                <a:spcPts val="5400"/>
              </a:spcBef>
            </a:pPr>
            <a:r>
              <a:rPr lang="es-MX" sz="7200" dirty="0" smtClean="0"/>
              <a:t>La </a:t>
            </a:r>
            <a:r>
              <a:rPr lang="es-MX" sz="7200" dirty="0"/>
              <a:t>luz son </a:t>
            </a:r>
            <a:r>
              <a:rPr lang="es-MX" sz="7200" dirty="0" smtClean="0"/>
              <a:t>partículas</a:t>
            </a:r>
            <a:endParaRPr lang="es-MX" sz="7200" dirty="0"/>
          </a:p>
        </p:txBody>
      </p:sp>
      <p:sp>
        <p:nvSpPr>
          <p:cNvPr id="1068037" name="WordArt 5"/>
          <p:cNvSpPr>
            <a:spLocks noChangeArrowheads="1" noChangeShapeType="1" noTextEdit="1"/>
          </p:cNvSpPr>
          <p:nvPr/>
        </p:nvSpPr>
        <p:spPr bwMode="auto">
          <a:xfrm>
            <a:off x="500034" y="214291"/>
            <a:ext cx="8215370" cy="857256"/>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perspectiva de </a:t>
            </a: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Einstein (1905</a:t>
            </a: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4" name="Text Box 2"/>
          <p:cNvSpPr txBox="1">
            <a:spLocks noChangeArrowheads="1"/>
          </p:cNvSpPr>
          <p:nvPr/>
        </p:nvSpPr>
        <p:spPr bwMode="auto">
          <a:xfrm>
            <a:off x="683568" y="1271662"/>
            <a:ext cx="7643866" cy="1077218"/>
          </a:xfrm>
          <a:prstGeom prst="rect">
            <a:avLst/>
          </a:prstGeom>
          <a:solidFill>
            <a:srgbClr val="CCFFCC"/>
          </a:solidFill>
          <a:ln w="19050">
            <a:noFill/>
            <a:miter lim="800000"/>
            <a:headEnd/>
            <a:tailEnd/>
          </a:ln>
          <a:effectLst/>
        </p:spPr>
        <p:txBody>
          <a:bodyPr wrap="square">
            <a:spAutoFit/>
          </a:bodyPr>
          <a:lstStyle/>
          <a:p>
            <a:pPr algn="ctr">
              <a:spcBef>
                <a:spcPct val="50000"/>
              </a:spcBef>
            </a:pPr>
            <a:r>
              <a:rPr lang="es-MX" sz="3200" dirty="0"/>
              <a:t>¡La radiación misma está </a:t>
            </a:r>
            <a:r>
              <a:rPr lang="es-MX" sz="3200" dirty="0" err="1"/>
              <a:t>cuantizada</a:t>
            </a:r>
            <a:r>
              <a:rPr lang="es-MX" sz="3200" dirty="0"/>
              <a:t>!</a:t>
            </a:r>
            <a:br>
              <a:rPr lang="es-MX" sz="3200" dirty="0"/>
            </a:br>
            <a:r>
              <a:rPr lang="es-MX" sz="3200" dirty="0"/>
              <a:t>La luz son </a:t>
            </a:r>
            <a:r>
              <a:rPr lang="es-MX" sz="3200" dirty="0" smtClean="0"/>
              <a:t>partículas</a:t>
            </a:r>
            <a:endParaRPr lang="es-MX" sz="3200" dirty="0"/>
          </a:p>
        </p:txBody>
      </p:sp>
      <p:sp>
        <p:nvSpPr>
          <p:cNvPr id="1068035" name="Text Box 3"/>
          <p:cNvSpPr txBox="1">
            <a:spLocks noChangeArrowheads="1"/>
          </p:cNvSpPr>
          <p:nvPr/>
        </p:nvSpPr>
        <p:spPr bwMode="auto">
          <a:xfrm>
            <a:off x="900187" y="2708920"/>
            <a:ext cx="7488237" cy="1323439"/>
          </a:xfrm>
          <a:prstGeom prst="rect">
            <a:avLst/>
          </a:prstGeom>
          <a:noFill/>
          <a:ln w="9525">
            <a:noFill/>
            <a:miter lim="800000"/>
            <a:headEnd/>
            <a:tailEnd/>
          </a:ln>
          <a:effectLst/>
        </p:spPr>
        <p:txBody>
          <a:bodyPr>
            <a:spAutoFit/>
          </a:bodyPr>
          <a:lstStyle/>
          <a:p>
            <a:pPr algn="ctr">
              <a:spcBef>
                <a:spcPct val="50000"/>
              </a:spcBef>
            </a:pPr>
            <a:r>
              <a:rPr lang="es-MX" sz="4000" b="1" dirty="0"/>
              <a:t>¿Habrá otro fenómeno dónde esto se manifieste?</a:t>
            </a:r>
          </a:p>
        </p:txBody>
      </p:sp>
      <p:sp>
        <p:nvSpPr>
          <p:cNvPr id="1068036" name="Text Box 4">
            <a:hlinkClick r:id="rId3" action="ppaction://hlinkfile"/>
          </p:cNvPr>
          <p:cNvSpPr txBox="1">
            <a:spLocks noChangeArrowheads="1"/>
          </p:cNvSpPr>
          <p:nvPr/>
        </p:nvSpPr>
        <p:spPr bwMode="auto">
          <a:xfrm>
            <a:off x="180112" y="4581128"/>
            <a:ext cx="8820472" cy="1107996"/>
          </a:xfrm>
          <a:prstGeom prst="rect">
            <a:avLst/>
          </a:prstGeom>
          <a:solidFill>
            <a:srgbClr val="FFFF00"/>
          </a:solidFill>
          <a:ln w="9525">
            <a:noFill/>
            <a:miter lim="800000"/>
            <a:headEnd/>
            <a:tailEnd/>
          </a:ln>
          <a:effectLst/>
        </p:spPr>
        <p:txBody>
          <a:bodyPr wrap="square">
            <a:spAutoFit/>
          </a:bodyPr>
          <a:lstStyle/>
          <a:p>
            <a:pPr algn="ctr">
              <a:spcBef>
                <a:spcPct val="50000"/>
              </a:spcBef>
            </a:pPr>
            <a:r>
              <a:rPr lang="es-MX" sz="6600" dirty="0"/>
              <a:t>¡El efecto fotoeléctrico!</a:t>
            </a:r>
          </a:p>
        </p:txBody>
      </p:sp>
      <p:sp>
        <p:nvSpPr>
          <p:cNvPr id="1068037" name="WordArt 5"/>
          <p:cNvSpPr>
            <a:spLocks noChangeArrowheads="1" noChangeShapeType="1" noTextEdit="1"/>
          </p:cNvSpPr>
          <p:nvPr/>
        </p:nvSpPr>
        <p:spPr bwMode="auto">
          <a:xfrm>
            <a:off x="500034" y="214291"/>
            <a:ext cx="8215370" cy="857256"/>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perspectiva de </a:t>
            </a: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Einstein (1905</a:t>
            </a: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4" name="WordArt 4"/>
          <p:cNvSpPr>
            <a:spLocks noChangeArrowheads="1" noChangeShapeType="1" noTextEdit="1"/>
          </p:cNvSpPr>
          <p:nvPr/>
        </p:nvSpPr>
        <p:spPr bwMode="auto">
          <a:xfrm>
            <a:off x="357158" y="331789"/>
            <a:ext cx="8429684" cy="811195"/>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efecto </a:t>
            </a: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fotoeléctrico. </a:t>
            </a:r>
            <a:r>
              <a:rPr lang="es-MX" sz="3600" kern="1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Hertz</a:t>
            </a: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 </a:t>
            </a: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1887</a:t>
            </a:r>
          </a:p>
        </p:txBody>
      </p:sp>
      <p:pic>
        <p:nvPicPr>
          <p:cNvPr id="4377604" name="Picture 4" descr="http://ibphysicsstuff.wikidot.com/local--files/quantum-mechanics/PhotoElectric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1666306"/>
            <a:ext cx="4464496" cy="45653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4" name="WordArt 4"/>
          <p:cNvSpPr>
            <a:spLocks noChangeArrowheads="1" noChangeShapeType="1" noTextEdit="1"/>
          </p:cNvSpPr>
          <p:nvPr/>
        </p:nvSpPr>
        <p:spPr bwMode="auto">
          <a:xfrm>
            <a:off x="462796" y="331789"/>
            <a:ext cx="8429684" cy="811195"/>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efecto </a:t>
            </a: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fotoeléctrico</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pic>
        <p:nvPicPr>
          <p:cNvPr id="2018306" name="Picture 2" descr="File:Photoelectric effect.svg">
            <a:hlinkClick r:id="rId3" action="ppaction://hlinkfile"/>
          </p:cNvPr>
          <p:cNvPicPr>
            <a:picLocks noChangeAspect="1" noChangeArrowheads="1"/>
          </p:cNvPicPr>
          <p:nvPr/>
        </p:nvPicPr>
        <p:blipFill>
          <a:blip r:embed="rId4" cstate="print"/>
          <a:srcRect/>
          <a:stretch>
            <a:fillRect/>
          </a:stretch>
        </p:blipFill>
        <p:spPr bwMode="auto">
          <a:xfrm>
            <a:off x="1857356" y="1857364"/>
            <a:ext cx="5572165" cy="4010275"/>
          </a:xfrm>
          <a:prstGeom prst="rect">
            <a:avLst/>
          </a:prstGeom>
          <a:noFill/>
        </p:spPr>
      </p:pic>
    </p:spTree>
    <p:extLst>
      <p:ext uri="{BB962C8B-B14F-4D97-AF65-F5344CB8AC3E}">
        <p14:creationId xmlns:p14="http://schemas.microsoft.com/office/powerpoint/2010/main" val="303252170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0082" name="Picture 2" descr="photoel"/>
          <p:cNvPicPr>
            <a:picLocks noGrp="1" noChangeAspect="1" noChangeArrowheads="1"/>
          </p:cNvPicPr>
          <p:nvPr>
            <p:ph sz="quarter" idx="2"/>
          </p:nvPr>
        </p:nvPicPr>
        <p:blipFill>
          <a:blip r:embed="rId3" cstate="print"/>
          <a:srcRect/>
          <a:stretch>
            <a:fillRect/>
          </a:stretch>
        </p:blipFill>
        <p:spPr>
          <a:xfrm>
            <a:off x="4464050" y="1531790"/>
            <a:ext cx="4572000" cy="5137298"/>
          </a:xfrm>
          <a:noFill/>
          <a:ln/>
        </p:spPr>
      </p:pic>
      <p:pic>
        <p:nvPicPr>
          <p:cNvPr id="1070083" name="Picture 3" descr="photoelr"/>
          <p:cNvPicPr>
            <a:picLocks noGrp="1" noChangeAspect="1" noChangeArrowheads="1"/>
          </p:cNvPicPr>
          <p:nvPr>
            <p:ph sz="quarter" idx="3"/>
          </p:nvPr>
        </p:nvPicPr>
        <p:blipFill>
          <a:blip r:embed="rId4" cstate="print"/>
          <a:srcRect/>
          <a:stretch>
            <a:fillRect/>
          </a:stretch>
        </p:blipFill>
        <p:spPr>
          <a:xfrm>
            <a:off x="142845" y="1500174"/>
            <a:ext cx="4283106" cy="5181615"/>
          </a:xfrm>
          <a:noFill/>
          <a:ln/>
        </p:spPr>
      </p:pic>
      <p:sp>
        <p:nvSpPr>
          <p:cNvPr id="1070084" name="WordArt 4"/>
          <p:cNvSpPr>
            <a:spLocks noChangeArrowheads="1" noChangeShapeType="1" noTextEdit="1"/>
          </p:cNvSpPr>
          <p:nvPr/>
        </p:nvSpPr>
        <p:spPr bwMode="auto">
          <a:xfrm>
            <a:off x="357158" y="331789"/>
            <a:ext cx="8429684" cy="811195"/>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efecto </a:t>
            </a: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fotoeléctrico. </a:t>
            </a:r>
            <a:r>
              <a:rPr lang="es-MX" sz="3600" kern="1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Hertz</a:t>
            </a: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 </a:t>
            </a: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1887</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2130" name="Rectangle 2"/>
          <p:cNvSpPr>
            <a:spLocks noGrp="1" noChangeArrowheads="1"/>
          </p:cNvSpPr>
          <p:nvPr>
            <p:ph type="body" idx="1"/>
          </p:nvPr>
        </p:nvSpPr>
        <p:spPr>
          <a:xfrm>
            <a:off x="107504" y="1196677"/>
            <a:ext cx="8928992" cy="5400675"/>
          </a:xfrm>
        </p:spPr>
        <p:txBody>
          <a:bodyPr/>
          <a:lstStyle/>
          <a:p>
            <a:pPr>
              <a:spcBef>
                <a:spcPct val="100000"/>
              </a:spcBef>
              <a:buFontTx/>
              <a:buNone/>
            </a:pPr>
            <a:r>
              <a:rPr lang="es-ES" sz="2600" dirty="0"/>
              <a:t>1. Los </a:t>
            </a:r>
            <a:r>
              <a:rPr lang="es-ES" sz="2600" dirty="0" smtClean="0"/>
              <a:t>electrones </a:t>
            </a:r>
            <a:r>
              <a:rPr lang="es-ES" sz="2600" dirty="0"/>
              <a:t>son emitidos </a:t>
            </a:r>
            <a:r>
              <a:rPr lang="es-ES" sz="2600" dirty="0" smtClean="0"/>
              <a:t>inmediatamente.</a:t>
            </a:r>
            <a:endParaRPr lang="es-ES" sz="2600" dirty="0"/>
          </a:p>
          <a:p>
            <a:pPr>
              <a:spcBef>
                <a:spcPct val="100000"/>
              </a:spcBef>
              <a:buFontTx/>
              <a:buNone/>
            </a:pPr>
            <a:r>
              <a:rPr lang="es-ES" sz="2600" dirty="0"/>
              <a:t>2. </a:t>
            </a:r>
            <a:r>
              <a:rPr lang="es-ES" sz="2600" dirty="0" smtClean="0"/>
              <a:t>El aumento de la intensidad de la luz aumenta el número de electrones emitidos, pero no su energía cinética máxima.</a:t>
            </a:r>
            <a:endParaRPr lang="es-ES" sz="2600" dirty="0"/>
          </a:p>
          <a:p>
            <a:pPr>
              <a:spcBef>
                <a:spcPct val="100000"/>
              </a:spcBef>
              <a:buFontTx/>
              <a:buNone/>
            </a:pPr>
            <a:r>
              <a:rPr lang="es-ES" sz="2600" dirty="0"/>
              <a:t>3. La luz de baja frecuencia (roja), sin importar su intensidad, no causa eyección de </a:t>
            </a:r>
            <a:r>
              <a:rPr lang="es-ES" sz="2600" dirty="0" smtClean="0"/>
              <a:t>electrones..</a:t>
            </a:r>
            <a:endParaRPr lang="es-ES" sz="2600" dirty="0"/>
          </a:p>
          <a:p>
            <a:pPr>
              <a:spcBef>
                <a:spcPct val="100000"/>
              </a:spcBef>
              <a:buFontTx/>
              <a:buNone/>
            </a:pPr>
            <a:r>
              <a:rPr lang="es-ES" sz="2600" dirty="0"/>
              <a:t>4. La luz de alta frecuencia (ultravioleta), débil eyecta unos cuantos electrones, pero su energía cinética máxima es mayor que los obtenidos usando luz muy intensa de longitudes de onda </a:t>
            </a:r>
            <a:r>
              <a:rPr lang="es-ES" sz="2600" dirty="0" smtClean="0"/>
              <a:t>mayores.</a:t>
            </a:r>
            <a:endParaRPr lang="es-ES" sz="2600" dirty="0"/>
          </a:p>
        </p:txBody>
      </p:sp>
      <p:sp>
        <p:nvSpPr>
          <p:cNvPr id="1072131" name="WordArt 3"/>
          <p:cNvSpPr>
            <a:spLocks noChangeArrowheads="1" noChangeShapeType="1" noTextEdit="1"/>
          </p:cNvSpPr>
          <p:nvPr/>
        </p:nvSpPr>
        <p:spPr bwMode="auto">
          <a:xfrm>
            <a:off x="1652040" y="227982"/>
            <a:ext cx="5832053" cy="504825"/>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efecto fotoeléctrico</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178" name="Text Box 2"/>
          <p:cNvSpPr txBox="1">
            <a:spLocks noChangeArrowheads="1"/>
          </p:cNvSpPr>
          <p:nvPr/>
        </p:nvSpPr>
        <p:spPr bwMode="auto">
          <a:xfrm>
            <a:off x="323850" y="1071546"/>
            <a:ext cx="8640763" cy="3046988"/>
          </a:xfrm>
          <a:prstGeom prst="rect">
            <a:avLst/>
          </a:prstGeom>
          <a:noFill/>
          <a:ln w="9525">
            <a:noFill/>
            <a:miter lim="800000"/>
            <a:headEnd/>
            <a:tailEnd/>
          </a:ln>
          <a:effectLst/>
        </p:spPr>
        <p:txBody>
          <a:bodyPr>
            <a:spAutoFit/>
          </a:bodyPr>
          <a:lstStyle/>
          <a:p>
            <a:pPr>
              <a:spcBef>
                <a:spcPct val="20000"/>
              </a:spcBef>
            </a:pPr>
            <a:r>
              <a:rPr lang="es-MX" sz="4800" dirty="0"/>
              <a:t>La teoría ondulatoria de la luz (ondas electromagnéticas) es incapaz de explicar el efecto fotoeléctrico</a:t>
            </a:r>
            <a:r>
              <a:rPr lang="es-MX" sz="4800" dirty="0" smtClean="0"/>
              <a:t>.</a:t>
            </a:r>
            <a:endParaRPr lang="es-MX" sz="6000" dirty="0">
              <a:solidFill>
                <a:srgbClr val="FF0000"/>
              </a:solidFill>
            </a:endParaRPr>
          </a:p>
        </p:txBody>
      </p:sp>
      <p:sp>
        <p:nvSpPr>
          <p:cNvPr id="1074179" name="WordArt 3"/>
          <p:cNvSpPr>
            <a:spLocks noChangeArrowheads="1" noChangeShapeType="1" noTextEdit="1"/>
          </p:cNvSpPr>
          <p:nvPr/>
        </p:nvSpPr>
        <p:spPr bwMode="auto">
          <a:xfrm>
            <a:off x="1692275" y="260350"/>
            <a:ext cx="5610225" cy="504825"/>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efecto fotoeléctrico</a:t>
            </a:r>
          </a:p>
        </p:txBody>
      </p:sp>
      <p:sp>
        <p:nvSpPr>
          <p:cNvPr id="4" name="Text Box 2"/>
          <p:cNvSpPr txBox="1">
            <a:spLocks noChangeArrowheads="1"/>
          </p:cNvSpPr>
          <p:nvPr/>
        </p:nvSpPr>
        <p:spPr bwMode="auto">
          <a:xfrm>
            <a:off x="251520" y="4365104"/>
            <a:ext cx="8640763" cy="2308324"/>
          </a:xfrm>
          <a:prstGeom prst="rect">
            <a:avLst/>
          </a:prstGeom>
          <a:solidFill>
            <a:srgbClr val="FFFF00"/>
          </a:solidFill>
          <a:ln w="9525">
            <a:noFill/>
            <a:miter lim="800000"/>
            <a:headEnd/>
            <a:tailEnd/>
          </a:ln>
          <a:effectLst/>
        </p:spPr>
        <p:txBody>
          <a:bodyPr>
            <a:spAutoFit/>
          </a:bodyPr>
          <a:lstStyle/>
          <a:p>
            <a:pPr algn="ctr">
              <a:lnSpc>
                <a:spcPct val="120000"/>
              </a:lnSpc>
              <a:spcBef>
                <a:spcPct val="20000"/>
              </a:spcBef>
            </a:pPr>
            <a:r>
              <a:rPr lang="es-MX" sz="6000" b="1" dirty="0" smtClean="0"/>
              <a:t>¡</a:t>
            </a:r>
            <a:r>
              <a:rPr lang="es-MX" sz="6000" b="1" dirty="0"/>
              <a:t>La física </a:t>
            </a:r>
            <a:r>
              <a:rPr lang="es-MX" sz="6000" b="1" dirty="0">
                <a:effectLst>
                  <a:outerShdw blurRad="50800" dist="38100" dir="5400000" algn="t" rotWithShape="0">
                    <a:prstClr val="black">
                      <a:alpha val="40000"/>
                    </a:prstClr>
                  </a:outerShdw>
                </a:effectLst>
              </a:rPr>
              <a:t>clásica</a:t>
            </a:r>
            <a:r>
              <a:rPr lang="es-MX" sz="6000" b="1" dirty="0"/>
              <a:t> </a:t>
            </a:r>
            <a:r>
              <a:rPr lang="es-MX" sz="6000" b="1" dirty="0" smtClean="0"/>
              <a:t>falla de nuevo!</a:t>
            </a:r>
            <a:endParaRPr lang="es-MX" sz="6000" b="1"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6226" name="Text Box 2"/>
          <p:cNvSpPr txBox="1">
            <a:spLocks noChangeArrowheads="1"/>
          </p:cNvSpPr>
          <p:nvPr/>
        </p:nvSpPr>
        <p:spPr bwMode="auto">
          <a:xfrm>
            <a:off x="323529" y="2055813"/>
            <a:ext cx="8496622" cy="3749675"/>
          </a:xfrm>
          <a:prstGeom prst="rect">
            <a:avLst/>
          </a:prstGeom>
          <a:solidFill>
            <a:srgbClr val="FFFF00"/>
          </a:solidFill>
          <a:ln w="9525">
            <a:noFill/>
            <a:miter lim="800000"/>
            <a:headEnd/>
            <a:tailEnd/>
          </a:ln>
          <a:effectLst/>
        </p:spPr>
        <p:txBody>
          <a:bodyPr wrap="square">
            <a:spAutoFit/>
          </a:bodyPr>
          <a:lstStyle/>
          <a:p>
            <a:pPr algn="ctr">
              <a:spcBef>
                <a:spcPct val="50000"/>
              </a:spcBef>
            </a:pPr>
            <a:r>
              <a:rPr lang="es-MX" sz="6000" b="1" dirty="0"/>
              <a:t>La teoría cuántica de la luz explica perfectamente el efecto fotoeléctrico</a:t>
            </a:r>
          </a:p>
        </p:txBody>
      </p:sp>
      <p:sp>
        <p:nvSpPr>
          <p:cNvPr id="1076227" name="WordArt 3"/>
          <p:cNvSpPr>
            <a:spLocks noChangeArrowheads="1" noChangeShapeType="1" noTextEdit="1"/>
          </p:cNvSpPr>
          <p:nvPr/>
        </p:nvSpPr>
        <p:spPr bwMode="auto">
          <a:xfrm>
            <a:off x="500034" y="333375"/>
            <a:ext cx="8286808" cy="952485"/>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perspectiva de </a:t>
            </a: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Einstein (1905</a:t>
            </a: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274" name="Rectangle 2"/>
          <p:cNvSpPr>
            <a:spLocks noGrp="1" noChangeArrowheads="1"/>
          </p:cNvSpPr>
          <p:nvPr>
            <p:ph type="body" idx="1"/>
          </p:nvPr>
        </p:nvSpPr>
        <p:spPr>
          <a:xfrm>
            <a:off x="323850" y="692150"/>
            <a:ext cx="8569325" cy="5689600"/>
          </a:xfrm>
        </p:spPr>
        <p:txBody>
          <a:bodyPr/>
          <a:lstStyle/>
          <a:p>
            <a:pPr>
              <a:lnSpc>
                <a:spcPct val="110000"/>
              </a:lnSpc>
              <a:spcBef>
                <a:spcPct val="50000"/>
              </a:spcBef>
              <a:buFontTx/>
              <a:buNone/>
            </a:pPr>
            <a:r>
              <a:rPr lang="es-ES" sz="3000"/>
              <a:t>1. Los electrones son emitidos inmediatamente</a:t>
            </a:r>
          </a:p>
          <a:p>
            <a:pPr>
              <a:lnSpc>
                <a:spcPct val="110000"/>
              </a:lnSpc>
              <a:spcBef>
                <a:spcPct val="50000"/>
              </a:spcBef>
              <a:buFontTx/>
              <a:buNone/>
            </a:pPr>
            <a:r>
              <a:rPr lang="es-ES" sz="3000"/>
              <a:t>2. El aumento de la intensidad de la luz aumenta el número de electrones emitidos, pero no su energía cinética máxima</a:t>
            </a:r>
          </a:p>
          <a:p>
            <a:pPr>
              <a:lnSpc>
                <a:spcPct val="110000"/>
              </a:lnSpc>
              <a:spcBef>
                <a:spcPct val="50000"/>
              </a:spcBef>
              <a:buFontTx/>
              <a:buNone/>
            </a:pPr>
            <a:r>
              <a:rPr lang="es-ES" sz="3000"/>
              <a:t>3. La luz roja, sin importar su intensidad, no causa eyección de electrones</a:t>
            </a:r>
          </a:p>
          <a:p>
            <a:pPr>
              <a:lnSpc>
                <a:spcPct val="110000"/>
              </a:lnSpc>
              <a:spcBef>
                <a:spcPct val="50000"/>
              </a:spcBef>
              <a:buFontTx/>
              <a:buNone/>
            </a:pPr>
            <a:r>
              <a:rPr lang="es-ES" sz="3000"/>
              <a:t>4. La luz ultravioleta débil eyecta unos cuantos electrones, pero su energía cinética máxima es mayor que los obtenidos usando luz muy intensa de longitudes de onda mayores</a:t>
            </a:r>
          </a:p>
        </p:txBody>
      </p:sp>
      <p:sp>
        <p:nvSpPr>
          <p:cNvPr id="1078275" name="WordArt 3"/>
          <p:cNvSpPr>
            <a:spLocks noChangeArrowheads="1" noChangeShapeType="1" noTextEdit="1"/>
          </p:cNvSpPr>
          <p:nvPr/>
        </p:nvSpPr>
        <p:spPr bwMode="auto">
          <a:xfrm>
            <a:off x="1692275" y="115888"/>
            <a:ext cx="5610225" cy="504825"/>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efecto fotoeléctrico</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954" name="Text Box 2"/>
          <p:cNvSpPr txBox="1">
            <a:spLocks noChangeArrowheads="1"/>
          </p:cNvSpPr>
          <p:nvPr/>
        </p:nvSpPr>
        <p:spPr bwMode="auto">
          <a:xfrm>
            <a:off x="503238" y="1831975"/>
            <a:ext cx="8172450" cy="4117975"/>
          </a:xfrm>
          <a:prstGeom prst="rect">
            <a:avLst/>
          </a:prstGeom>
          <a:solidFill>
            <a:srgbClr val="FFFF00"/>
          </a:solidFill>
          <a:ln w="9525">
            <a:noFill/>
            <a:miter lim="800000"/>
            <a:headEnd/>
            <a:tailEnd/>
          </a:ln>
          <a:effectLst/>
        </p:spPr>
        <p:txBody>
          <a:bodyPr>
            <a:spAutoFit/>
          </a:bodyPr>
          <a:lstStyle/>
          <a:p>
            <a:pPr algn="ctr">
              <a:spcBef>
                <a:spcPct val="50000"/>
              </a:spcBef>
            </a:pPr>
            <a:r>
              <a:rPr lang="es-MX" sz="4800" dirty="0">
                <a:solidFill>
                  <a:schemeClr val="accent2"/>
                </a:solidFill>
                <a:latin typeface="Arial Black" pitchFamily="34" charset="0"/>
              </a:rPr>
              <a:t>1900-1928</a:t>
            </a:r>
          </a:p>
          <a:p>
            <a:pPr algn="ctr">
              <a:spcBef>
                <a:spcPct val="50000"/>
              </a:spcBef>
            </a:pPr>
            <a:r>
              <a:rPr lang="es-MX" sz="4800" dirty="0">
                <a:latin typeface="Arial Black" pitchFamily="34" charset="0"/>
              </a:rPr>
              <a:t>La mayor aventura del pensamiento de la historia de la humanidad</a:t>
            </a:r>
          </a:p>
        </p:txBody>
      </p:sp>
      <p:sp>
        <p:nvSpPr>
          <p:cNvPr id="1149955" name="WordArt 3"/>
          <p:cNvSpPr>
            <a:spLocks noChangeArrowheads="1" noChangeShapeType="1" noTextEdit="1"/>
          </p:cNvSpPr>
          <p:nvPr/>
        </p:nvSpPr>
        <p:spPr bwMode="auto">
          <a:xfrm>
            <a:off x="690840" y="332705"/>
            <a:ext cx="7777608" cy="1008063"/>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Mecánica Cuántica</a:t>
            </a:r>
          </a:p>
        </p:txBody>
      </p:sp>
    </p:spTree>
    <p:extLst>
      <p:ext uri="{BB962C8B-B14F-4D97-AF65-F5344CB8AC3E}">
        <p14:creationId xmlns:p14="http://schemas.microsoft.com/office/powerpoint/2010/main" val="347136811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Text Box 2"/>
          <p:cNvSpPr txBox="1">
            <a:spLocks noChangeArrowheads="1"/>
          </p:cNvSpPr>
          <p:nvPr/>
        </p:nvSpPr>
        <p:spPr bwMode="auto">
          <a:xfrm>
            <a:off x="323528" y="1484784"/>
            <a:ext cx="8569325" cy="1311275"/>
          </a:xfrm>
          <a:prstGeom prst="rect">
            <a:avLst/>
          </a:prstGeom>
          <a:solidFill>
            <a:srgbClr val="CCFFCC"/>
          </a:solidFill>
          <a:ln w="9525">
            <a:noFill/>
            <a:miter lim="800000"/>
            <a:headEnd/>
            <a:tailEnd/>
          </a:ln>
          <a:effectLst/>
        </p:spPr>
        <p:txBody>
          <a:bodyPr>
            <a:spAutoFit/>
          </a:bodyPr>
          <a:lstStyle/>
          <a:p>
            <a:pPr>
              <a:spcBef>
                <a:spcPct val="50000"/>
              </a:spcBef>
            </a:pPr>
            <a:r>
              <a:rPr lang="es-MX" sz="4000" dirty="0"/>
              <a:t>La teoría cuántica de la luz explica perfectamente el efecto foto eléctrico</a:t>
            </a:r>
          </a:p>
        </p:txBody>
      </p:sp>
      <p:sp>
        <p:nvSpPr>
          <p:cNvPr id="1080323" name="Text Box 3"/>
          <p:cNvSpPr txBox="1">
            <a:spLocks noChangeArrowheads="1"/>
          </p:cNvSpPr>
          <p:nvPr/>
        </p:nvSpPr>
        <p:spPr bwMode="auto">
          <a:xfrm>
            <a:off x="468313" y="3429000"/>
            <a:ext cx="8137525" cy="2308324"/>
          </a:xfrm>
          <a:prstGeom prst="rect">
            <a:avLst/>
          </a:prstGeom>
          <a:noFill/>
          <a:ln w="9525">
            <a:noFill/>
            <a:miter lim="800000"/>
            <a:headEnd/>
            <a:tailEnd/>
          </a:ln>
          <a:effectLst/>
        </p:spPr>
        <p:txBody>
          <a:bodyPr>
            <a:spAutoFit/>
          </a:bodyPr>
          <a:lstStyle/>
          <a:p>
            <a:pPr>
              <a:spcBef>
                <a:spcPct val="50000"/>
              </a:spcBef>
            </a:pPr>
            <a:r>
              <a:rPr lang="es-MX" sz="4800" dirty="0" err="1"/>
              <a:t>Millikan</a:t>
            </a:r>
            <a:r>
              <a:rPr lang="es-MX" sz="4800" dirty="0"/>
              <a:t> (detractor de la idea) lo prueba contundentemente entre 1914 y 1916 </a:t>
            </a:r>
          </a:p>
        </p:txBody>
      </p:sp>
      <p:sp>
        <p:nvSpPr>
          <p:cNvPr id="1080324" name="WordArt 4"/>
          <p:cNvSpPr>
            <a:spLocks noChangeArrowheads="1" noChangeShapeType="1" noTextEdit="1"/>
          </p:cNvSpPr>
          <p:nvPr/>
        </p:nvSpPr>
        <p:spPr bwMode="auto">
          <a:xfrm>
            <a:off x="642910" y="333375"/>
            <a:ext cx="8031192" cy="809609"/>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perspectiva de </a:t>
            </a: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Einstein (1905</a:t>
            </a: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690" name="WordArt 2"/>
          <p:cNvSpPr>
            <a:spLocks noChangeArrowheads="1" noChangeShapeType="1" noTextEdit="1"/>
          </p:cNvSpPr>
          <p:nvPr/>
        </p:nvSpPr>
        <p:spPr bwMode="auto">
          <a:xfrm>
            <a:off x="1474788" y="44450"/>
            <a:ext cx="5976937" cy="504825"/>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luz: Ondas  vs  Partículas</a:t>
            </a:r>
          </a:p>
        </p:txBody>
      </p:sp>
      <p:sp>
        <p:nvSpPr>
          <p:cNvPr id="1138691" name="Text Box 3"/>
          <p:cNvSpPr txBox="1">
            <a:spLocks noChangeArrowheads="1"/>
          </p:cNvSpPr>
          <p:nvPr/>
        </p:nvSpPr>
        <p:spPr bwMode="auto">
          <a:xfrm>
            <a:off x="217488" y="765175"/>
            <a:ext cx="8675687" cy="5807075"/>
          </a:xfrm>
          <a:prstGeom prst="rect">
            <a:avLst/>
          </a:prstGeom>
          <a:noFill/>
          <a:ln w="9525">
            <a:noFill/>
            <a:miter lim="800000"/>
            <a:headEnd/>
            <a:tailEnd/>
          </a:ln>
          <a:effectLst/>
        </p:spPr>
        <p:txBody>
          <a:bodyPr>
            <a:spAutoFit/>
          </a:bodyPr>
          <a:lstStyle/>
          <a:p>
            <a:pPr eaLnBrk="0" hangingPunct="0">
              <a:lnSpc>
                <a:spcPct val="130000"/>
              </a:lnSpc>
              <a:buFontTx/>
              <a:buChar char="•"/>
            </a:pPr>
            <a:r>
              <a:rPr lang="es-MX" sz="3600" dirty="0">
                <a:solidFill>
                  <a:srgbClr val="339933"/>
                </a:solidFill>
              </a:rPr>
              <a:t>La reflexión. </a:t>
            </a:r>
            <a:r>
              <a:rPr lang="es-MX" sz="3600" dirty="0"/>
              <a:t>Las dos teorías</a:t>
            </a:r>
          </a:p>
          <a:p>
            <a:pPr eaLnBrk="0" hangingPunct="0">
              <a:lnSpc>
                <a:spcPct val="130000"/>
              </a:lnSpc>
              <a:buFontTx/>
              <a:buChar char="•"/>
            </a:pPr>
            <a:r>
              <a:rPr lang="es-MX" sz="3600" dirty="0">
                <a:solidFill>
                  <a:srgbClr val="339933"/>
                </a:solidFill>
              </a:rPr>
              <a:t>La refracción. </a:t>
            </a:r>
            <a:r>
              <a:rPr lang="es-MX" sz="3600" dirty="0"/>
              <a:t>Las dos teorías</a:t>
            </a:r>
          </a:p>
          <a:p>
            <a:pPr eaLnBrk="0" hangingPunct="0">
              <a:lnSpc>
                <a:spcPct val="130000"/>
              </a:lnSpc>
              <a:buFontTx/>
              <a:buChar char="•"/>
            </a:pPr>
            <a:r>
              <a:rPr lang="es-MX" sz="3600" dirty="0">
                <a:solidFill>
                  <a:srgbClr val="339933"/>
                </a:solidFill>
              </a:rPr>
              <a:t>La doble refracción. </a:t>
            </a:r>
            <a:r>
              <a:rPr lang="es-MX" sz="3600" dirty="0"/>
              <a:t>Las dos teorías</a:t>
            </a:r>
          </a:p>
          <a:p>
            <a:pPr eaLnBrk="0" hangingPunct="0">
              <a:lnSpc>
                <a:spcPct val="130000"/>
              </a:lnSpc>
              <a:buFontTx/>
              <a:buChar char="•"/>
            </a:pPr>
            <a:r>
              <a:rPr lang="es-MX" sz="3600" dirty="0">
                <a:solidFill>
                  <a:srgbClr val="339933"/>
                </a:solidFill>
              </a:rPr>
              <a:t>La interferencia. </a:t>
            </a:r>
            <a:r>
              <a:rPr lang="es-MX" sz="3600" dirty="0">
                <a:solidFill>
                  <a:srgbClr val="0070C0"/>
                </a:solidFill>
              </a:rPr>
              <a:t>Sólo la ondulatoria</a:t>
            </a:r>
          </a:p>
          <a:p>
            <a:pPr eaLnBrk="0" hangingPunct="0">
              <a:lnSpc>
                <a:spcPct val="130000"/>
              </a:lnSpc>
              <a:buFontTx/>
              <a:buChar char="•"/>
            </a:pPr>
            <a:r>
              <a:rPr lang="es-MX" sz="3600" dirty="0">
                <a:solidFill>
                  <a:srgbClr val="339933"/>
                </a:solidFill>
              </a:rPr>
              <a:t>La difracción. </a:t>
            </a:r>
            <a:r>
              <a:rPr lang="es-MX" sz="3600" dirty="0">
                <a:solidFill>
                  <a:srgbClr val="0070C0"/>
                </a:solidFill>
              </a:rPr>
              <a:t>Sólo la ondulatoria</a:t>
            </a:r>
          </a:p>
          <a:p>
            <a:pPr eaLnBrk="0" hangingPunct="0">
              <a:lnSpc>
                <a:spcPct val="130000"/>
              </a:lnSpc>
              <a:buFontTx/>
              <a:buChar char="•"/>
            </a:pPr>
            <a:r>
              <a:rPr lang="es-MX" sz="3600" dirty="0">
                <a:solidFill>
                  <a:srgbClr val="0070C0"/>
                </a:solidFill>
              </a:rPr>
              <a:t>La luz es una onda electromagnética</a:t>
            </a:r>
          </a:p>
          <a:p>
            <a:pPr eaLnBrk="0" hangingPunct="0">
              <a:lnSpc>
                <a:spcPct val="130000"/>
              </a:lnSpc>
              <a:buFontTx/>
              <a:buChar char="•"/>
            </a:pPr>
            <a:r>
              <a:rPr lang="es-MX" sz="3600" dirty="0">
                <a:solidFill>
                  <a:srgbClr val="339933"/>
                </a:solidFill>
              </a:rPr>
              <a:t>El cuerpo negro.</a:t>
            </a:r>
            <a:r>
              <a:rPr lang="es-MX" sz="3600" dirty="0"/>
              <a:t> </a:t>
            </a:r>
            <a:r>
              <a:rPr lang="es-MX" sz="3600" dirty="0">
                <a:solidFill>
                  <a:srgbClr val="FF0000"/>
                </a:solidFill>
              </a:rPr>
              <a:t>Sólo la corpuscular</a:t>
            </a:r>
          </a:p>
          <a:p>
            <a:pPr eaLnBrk="0" hangingPunct="0">
              <a:lnSpc>
                <a:spcPct val="130000"/>
              </a:lnSpc>
              <a:buFontTx/>
              <a:buChar char="•"/>
            </a:pPr>
            <a:r>
              <a:rPr lang="es-MX" sz="3600" dirty="0">
                <a:solidFill>
                  <a:srgbClr val="339933"/>
                </a:solidFill>
              </a:rPr>
              <a:t>Efecto fotoeléctrico.</a:t>
            </a:r>
            <a:r>
              <a:rPr lang="es-MX" sz="3600" dirty="0"/>
              <a:t> </a:t>
            </a:r>
            <a:r>
              <a:rPr lang="es-MX" sz="3600" dirty="0">
                <a:solidFill>
                  <a:srgbClr val="FF0000"/>
                </a:solidFill>
              </a:rPr>
              <a:t>Sólo la corpuscular</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19" name="WordArt 3"/>
          <p:cNvSpPr>
            <a:spLocks noChangeArrowheads="1" noChangeShapeType="1" noTextEdit="1"/>
          </p:cNvSpPr>
          <p:nvPr/>
        </p:nvSpPr>
        <p:spPr bwMode="auto">
          <a:xfrm>
            <a:off x="468313" y="115888"/>
            <a:ext cx="8351837" cy="865187"/>
          </a:xfrm>
          <a:prstGeom prst="rect">
            <a:avLst/>
          </a:prstGeom>
        </p:spPr>
        <p:txBody>
          <a:bodyPr wrap="none" fromWordArt="1">
            <a:prstTxWarp prst="textPlain">
              <a:avLst>
                <a:gd name="adj" fmla="val 50000"/>
              </a:avLst>
            </a:prstTxWarp>
          </a:bodyPr>
          <a:lstStyle/>
          <a:p>
            <a:pPr algn="ctr"/>
            <a:r>
              <a:rPr lang="es-MX" sz="20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Efecto Compton. 1923</a:t>
            </a:r>
          </a:p>
        </p:txBody>
      </p:sp>
      <p:sp>
        <p:nvSpPr>
          <p:cNvPr id="1084423" name="Text Box 7"/>
          <p:cNvSpPr txBox="1">
            <a:spLocks noChangeArrowheads="1"/>
          </p:cNvSpPr>
          <p:nvPr/>
        </p:nvSpPr>
        <p:spPr bwMode="auto">
          <a:xfrm>
            <a:off x="134469" y="5930116"/>
            <a:ext cx="8877751" cy="523220"/>
          </a:xfrm>
          <a:prstGeom prst="rect">
            <a:avLst/>
          </a:prstGeom>
          <a:noFill/>
          <a:ln w="9525">
            <a:noFill/>
            <a:miter lim="800000"/>
            <a:headEnd/>
            <a:tailEnd/>
          </a:ln>
          <a:effectLst/>
        </p:spPr>
        <p:txBody>
          <a:bodyPr wrap="none">
            <a:spAutoFit/>
          </a:bodyPr>
          <a:lstStyle/>
          <a:p>
            <a:r>
              <a:rPr lang="es-MX" sz="2800" b="1" dirty="0" smtClean="0"/>
              <a:t>¡¡¡Aceptación </a:t>
            </a:r>
            <a:r>
              <a:rPr lang="es-MX" sz="2800" b="1" dirty="0"/>
              <a:t>universal del cuanto (Fotón) de </a:t>
            </a:r>
            <a:r>
              <a:rPr lang="es-MX" sz="2800" b="1" dirty="0" smtClean="0"/>
              <a:t>luz!!!</a:t>
            </a:r>
            <a:endParaRPr lang="en-US" sz="2800" b="1" dirty="0"/>
          </a:p>
        </p:txBody>
      </p:sp>
      <p:pic>
        <p:nvPicPr>
          <p:cNvPr id="1084425" name="Picture 9" descr="comptonr">
            <a:hlinkClick r:id="rId3"/>
          </p:cNvPr>
          <p:cNvPicPr>
            <a:picLocks noChangeAspect="1" noChangeArrowheads="1"/>
          </p:cNvPicPr>
          <p:nvPr/>
        </p:nvPicPr>
        <p:blipFill>
          <a:blip r:embed="rId4" cstate="print"/>
          <a:srcRect/>
          <a:stretch>
            <a:fillRect/>
          </a:stretch>
        </p:blipFill>
        <p:spPr bwMode="auto">
          <a:xfrm>
            <a:off x="899592" y="1340768"/>
            <a:ext cx="7363971" cy="4206404"/>
          </a:xfrm>
          <a:prstGeom prst="rect">
            <a:avLst/>
          </a:prstGeom>
          <a:noFill/>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810" name="WordArt 2"/>
          <p:cNvSpPr>
            <a:spLocks noChangeArrowheads="1" noChangeShapeType="1" noTextEdit="1"/>
          </p:cNvSpPr>
          <p:nvPr/>
        </p:nvSpPr>
        <p:spPr bwMode="auto">
          <a:xfrm>
            <a:off x="1474788" y="44450"/>
            <a:ext cx="5976937" cy="504825"/>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luz: Ondas  vs  Partículas</a:t>
            </a:r>
          </a:p>
        </p:txBody>
      </p:sp>
      <p:sp>
        <p:nvSpPr>
          <p:cNvPr id="1143811" name="Text Box 3"/>
          <p:cNvSpPr txBox="1">
            <a:spLocks noChangeArrowheads="1"/>
          </p:cNvSpPr>
          <p:nvPr/>
        </p:nvSpPr>
        <p:spPr bwMode="auto">
          <a:xfrm>
            <a:off x="217488" y="1077913"/>
            <a:ext cx="8675687" cy="5159375"/>
          </a:xfrm>
          <a:prstGeom prst="rect">
            <a:avLst/>
          </a:prstGeom>
          <a:noFill/>
          <a:ln w="9525">
            <a:noFill/>
            <a:miter lim="800000"/>
            <a:headEnd/>
            <a:tailEnd/>
          </a:ln>
          <a:effectLst/>
        </p:spPr>
        <p:txBody>
          <a:bodyPr>
            <a:spAutoFit/>
          </a:bodyPr>
          <a:lstStyle/>
          <a:p>
            <a:pPr eaLnBrk="0" hangingPunct="0">
              <a:lnSpc>
                <a:spcPct val="130000"/>
              </a:lnSpc>
              <a:buFontTx/>
              <a:buChar char="•"/>
            </a:pPr>
            <a:r>
              <a:rPr lang="es-MX" sz="3200" dirty="0">
                <a:solidFill>
                  <a:srgbClr val="339933"/>
                </a:solidFill>
              </a:rPr>
              <a:t>La reflexión. </a:t>
            </a:r>
            <a:r>
              <a:rPr lang="es-MX" sz="3200" dirty="0"/>
              <a:t>Las dos teorías</a:t>
            </a:r>
          </a:p>
          <a:p>
            <a:pPr eaLnBrk="0" hangingPunct="0">
              <a:lnSpc>
                <a:spcPct val="130000"/>
              </a:lnSpc>
              <a:buFontTx/>
              <a:buChar char="•"/>
            </a:pPr>
            <a:r>
              <a:rPr lang="es-MX" sz="3200" dirty="0">
                <a:solidFill>
                  <a:srgbClr val="339933"/>
                </a:solidFill>
              </a:rPr>
              <a:t>La refracción. </a:t>
            </a:r>
            <a:r>
              <a:rPr lang="es-MX" sz="3200" dirty="0"/>
              <a:t>Las dos teorías</a:t>
            </a:r>
          </a:p>
          <a:p>
            <a:pPr eaLnBrk="0" hangingPunct="0">
              <a:lnSpc>
                <a:spcPct val="130000"/>
              </a:lnSpc>
              <a:buFontTx/>
              <a:buChar char="•"/>
            </a:pPr>
            <a:r>
              <a:rPr lang="es-MX" sz="3200" dirty="0">
                <a:solidFill>
                  <a:srgbClr val="339933"/>
                </a:solidFill>
              </a:rPr>
              <a:t>La doble refracción. </a:t>
            </a:r>
            <a:r>
              <a:rPr lang="es-MX" sz="3200" dirty="0"/>
              <a:t>Las dos teorías</a:t>
            </a:r>
          </a:p>
          <a:p>
            <a:pPr eaLnBrk="0" hangingPunct="0">
              <a:lnSpc>
                <a:spcPct val="130000"/>
              </a:lnSpc>
              <a:buFontTx/>
              <a:buChar char="•"/>
            </a:pPr>
            <a:r>
              <a:rPr lang="es-MX" sz="3200" dirty="0">
                <a:solidFill>
                  <a:srgbClr val="339933"/>
                </a:solidFill>
              </a:rPr>
              <a:t>La interferencia. </a:t>
            </a:r>
            <a:r>
              <a:rPr lang="es-MX" sz="3200" dirty="0"/>
              <a:t>Sólo la ondulatoria</a:t>
            </a:r>
          </a:p>
          <a:p>
            <a:pPr eaLnBrk="0" hangingPunct="0">
              <a:lnSpc>
                <a:spcPct val="130000"/>
              </a:lnSpc>
              <a:buFontTx/>
              <a:buChar char="•"/>
            </a:pPr>
            <a:r>
              <a:rPr lang="es-MX" sz="3200" dirty="0">
                <a:solidFill>
                  <a:srgbClr val="339933"/>
                </a:solidFill>
              </a:rPr>
              <a:t>La difracción. </a:t>
            </a:r>
            <a:r>
              <a:rPr lang="es-MX" sz="3200" dirty="0"/>
              <a:t>Sólo la ondulatoria</a:t>
            </a:r>
          </a:p>
          <a:p>
            <a:pPr eaLnBrk="0" hangingPunct="0">
              <a:lnSpc>
                <a:spcPct val="130000"/>
              </a:lnSpc>
              <a:buFontTx/>
              <a:buChar char="•"/>
            </a:pPr>
            <a:r>
              <a:rPr lang="es-MX" sz="3200" dirty="0">
                <a:solidFill>
                  <a:srgbClr val="339933"/>
                </a:solidFill>
              </a:rPr>
              <a:t>El cuerpo negro.</a:t>
            </a:r>
            <a:r>
              <a:rPr lang="es-MX" sz="3200" dirty="0"/>
              <a:t> </a:t>
            </a:r>
            <a:r>
              <a:rPr lang="es-MX" sz="3200" b="1" dirty="0"/>
              <a:t>Sólo la corpuscular</a:t>
            </a:r>
          </a:p>
          <a:p>
            <a:pPr eaLnBrk="0" hangingPunct="0">
              <a:lnSpc>
                <a:spcPct val="130000"/>
              </a:lnSpc>
              <a:buFontTx/>
              <a:buChar char="•"/>
            </a:pPr>
            <a:r>
              <a:rPr lang="es-MX" sz="3200" dirty="0">
                <a:solidFill>
                  <a:srgbClr val="339933"/>
                </a:solidFill>
              </a:rPr>
              <a:t>Efecto fotoeléctrico.</a:t>
            </a:r>
            <a:r>
              <a:rPr lang="es-MX" sz="3200" dirty="0"/>
              <a:t> </a:t>
            </a:r>
            <a:r>
              <a:rPr lang="es-MX" sz="3200" b="1" dirty="0"/>
              <a:t>Sólo la corpuscular</a:t>
            </a:r>
          </a:p>
          <a:p>
            <a:pPr eaLnBrk="0" hangingPunct="0">
              <a:lnSpc>
                <a:spcPct val="130000"/>
              </a:lnSpc>
              <a:buFontTx/>
              <a:buChar char="•"/>
            </a:pPr>
            <a:r>
              <a:rPr lang="es-MX" sz="3200" dirty="0">
                <a:solidFill>
                  <a:srgbClr val="339933"/>
                </a:solidFill>
              </a:rPr>
              <a:t>Efecto </a:t>
            </a:r>
            <a:r>
              <a:rPr lang="es-MX" sz="3200" dirty="0" err="1">
                <a:solidFill>
                  <a:srgbClr val="339933"/>
                </a:solidFill>
              </a:rPr>
              <a:t>Compton</a:t>
            </a:r>
            <a:r>
              <a:rPr lang="es-MX" sz="3200" dirty="0">
                <a:solidFill>
                  <a:srgbClr val="339933"/>
                </a:solidFill>
              </a:rPr>
              <a:t>. </a:t>
            </a:r>
            <a:r>
              <a:rPr lang="es-MX" sz="3200" b="1" dirty="0"/>
              <a:t>Sólo la corpuscular</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1" name="WordArt 3"/>
          <p:cNvSpPr>
            <a:spLocks noChangeArrowheads="1" noChangeShapeType="1" noTextEdit="1"/>
          </p:cNvSpPr>
          <p:nvPr/>
        </p:nvSpPr>
        <p:spPr bwMode="auto">
          <a:xfrm>
            <a:off x="714375" y="260350"/>
            <a:ext cx="7715250" cy="1655763"/>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física clásica fue incapaz de</a:t>
            </a:r>
          </a:p>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explicar los nuevos fenómenos</a:t>
            </a:r>
          </a:p>
        </p:txBody>
      </p:sp>
      <p:sp>
        <p:nvSpPr>
          <p:cNvPr id="1404933" name="Text Box 5"/>
          <p:cNvSpPr txBox="1">
            <a:spLocks noChangeArrowheads="1"/>
          </p:cNvSpPr>
          <p:nvPr/>
        </p:nvSpPr>
        <p:spPr bwMode="auto">
          <a:xfrm>
            <a:off x="900113" y="2325688"/>
            <a:ext cx="7096125" cy="1565275"/>
          </a:xfrm>
          <a:prstGeom prst="rect">
            <a:avLst/>
          </a:prstGeom>
          <a:noFill/>
          <a:ln w="9525">
            <a:solidFill>
              <a:schemeClr val="tx1"/>
            </a:solidFill>
            <a:miter lim="800000"/>
            <a:headEnd/>
            <a:tailEnd/>
          </a:ln>
          <a:effectLst/>
        </p:spPr>
        <p:txBody>
          <a:bodyPr wrap="none">
            <a:spAutoFit/>
          </a:bodyPr>
          <a:lstStyle/>
          <a:p>
            <a:pPr>
              <a:lnSpc>
                <a:spcPct val="120000"/>
              </a:lnSpc>
              <a:buFontTx/>
              <a:buChar char="•"/>
            </a:pPr>
            <a:r>
              <a:rPr lang="es-MX" sz="4000"/>
              <a:t>La radiación del cuerpo negro</a:t>
            </a:r>
          </a:p>
          <a:p>
            <a:pPr>
              <a:lnSpc>
                <a:spcPct val="120000"/>
              </a:lnSpc>
              <a:buFontTx/>
              <a:buChar char="•"/>
            </a:pPr>
            <a:r>
              <a:rPr lang="es-MX" sz="4000"/>
              <a:t>El efecto fotoeléctrico</a:t>
            </a:r>
            <a:endParaRPr lang="en-US" sz="4000"/>
          </a:p>
        </p:txBody>
      </p:sp>
      <p:sp>
        <p:nvSpPr>
          <p:cNvPr id="1404934" name="Text Box 6"/>
          <p:cNvSpPr txBox="1">
            <a:spLocks noChangeArrowheads="1"/>
          </p:cNvSpPr>
          <p:nvPr/>
        </p:nvSpPr>
        <p:spPr bwMode="auto">
          <a:xfrm>
            <a:off x="1042988" y="5032375"/>
            <a:ext cx="7010400" cy="1565275"/>
          </a:xfrm>
          <a:prstGeom prst="rect">
            <a:avLst/>
          </a:prstGeom>
          <a:noFill/>
          <a:ln w="9525">
            <a:solidFill>
              <a:schemeClr val="tx1"/>
            </a:solidFill>
            <a:miter lim="800000"/>
            <a:headEnd/>
            <a:tailEnd/>
          </a:ln>
          <a:effectLst/>
        </p:spPr>
        <p:txBody>
          <a:bodyPr wrap="none">
            <a:spAutoFit/>
          </a:bodyPr>
          <a:lstStyle/>
          <a:p>
            <a:pPr>
              <a:lnSpc>
                <a:spcPct val="120000"/>
              </a:lnSpc>
              <a:buFontTx/>
              <a:buChar char="•"/>
            </a:pPr>
            <a:r>
              <a:rPr lang="es-MX" sz="4000">
                <a:solidFill>
                  <a:srgbClr val="FF0000"/>
                </a:solidFill>
              </a:rPr>
              <a:t>La teoría cuántica de la luz</a:t>
            </a:r>
          </a:p>
          <a:p>
            <a:pPr>
              <a:lnSpc>
                <a:spcPct val="120000"/>
              </a:lnSpc>
              <a:buFontTx/>
              <a:buChar char="•"/>
            </a:pPr>
            <a:r>
              <a:rPr lang="es-MX" sz="4000">
                <a:solidFill>
                  <a:srgbClr val="FF0000"/>
                </a:solidFill>
              </a:rPr>
              <a:t>La cuantización de la energía</a:t>
            </a:r>
            <a:endParaRPr lang="en-US" sz="4000">
              <a:solidFill>
                <a:srgbClr val="FF0000"/>
              </a:solidFill>
            </a:endParaRPr>
          </a:p>
        </p:txBody>
      </p:sp>
      <p:sp>
        <p:nvSpPr>
          <p:cNvPr id="1404935" name="AutoShape 7"/>
          <p:cNvSpPr>
            <a:spLocks noChangeArrowheads="1"/>
          </p:cNvSpPr>
          <p:nvPr/>
        </p:nvSpPr>
        <p:spPr bwMode="auto">
          <a:xfrm>
            <a:off x="4140200" y="4113213"/>
            <a:ext cx="611188" cy="755650"/>
          </a:xfrm>
          <a:prstGeom prst="downArrow">
            <a:avLst>
              <a:gd name="adj1" fmla="val 50000"/>
              <a:gd name="adj2" fmla="val 30909"/>
            </a:avLst>
          </a:prstGeom>
          <a:solidFill>
            <a:schemeClr val="accent1"/>
          </a:solidFill>
          <a:ln w="9525">
            <a:solidFill>
              <a:schemeClr val="tx1"/>
            </a:solidFill>
            <a:miter lim="800000"/>
            <a:headEnd/>
            <a:tailEnd/>
          </a:ln>
          <a:effectLst/>
        </p:spPr>
        <p:txBody>
          <a:bodyPr vert="eaVert" wrap="none" anchor="ctr"/>
          <a:lstStyle/>
          <a:p>
            <a:endParaRPr lang="es-MX"/>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6466" name="Rectangle 2"/>
          <p:cNvSpPr>
            <a:spLocks noGrp="1" noChangeArrowheads="1"/>
          </p:cNvSpPr>
          <p:nvPr>
            <p:ph type="body" idx="1"/>
          </p:nvPr>
        </p:nvSpPr>
        <p:spPr>
          <a:xfrm>
            <a:off x="323850" y="981075"/>
            <a:ext cx="8640763" cy="5616575"/>
          </a:xfrm>
        </p:spPr>
        <p:txBody>
          <a:bodyPr/>
          <a:lstStyle/>
          <a:p>
            <a:pPr>
              <a:lnSpc>
                <a:spcPct val="120000"/>
              </a:lnSpc>
            </a:pPr>
            <a:r>
              <a:rPr lang="es-MX" sz="4000" dirty="0"/>
              <a:t>La luz es onda y partícula</a:t>
            </a:r>
          </a:p>
          <a:p>
            <a:r>
              <a:rPr lang="es-MX" sz="4000" dirty="0"/>
              <a:t>En unos fenómenos se manifiesta como onda y en otros como partículas. “Ella decide”</a:t>
            </a:r>
          </a:p>
          <a:p>
            <a:pPr>
              <a:lnSpc>
                <a:spcPct val="120000"/>
              </a:lnSpc>
            </a:pPr>
            <a:r>
              <a:rPr lang="es-MX" sz="4000" dirty="0"/>
              <a:t>En la propagación se comporta como onda</a:t>
            </a:r>
          </a:p>
          <a:p>
            <a:r>
              <a:rPr lang="es-MX" sz="4000" dirty="0"/>
              <a:t>En la interacción con la materia se comporta como partícula</a:t>
            </a:r>
          </a:p>
        </p:txBody>
      </p:sp>
      <p:sp>
        <p:nvSpPr>
          <p:cNvPr id="1086467" name="WordArt 3"/>
          <p:cNvSpPr>
            <a:spLocks noChangeArrowheads="1" noChangeShapeType="1" noTextEdit="1"/>
          </p:cNvSpPr>
          <p:nvPr/>
        </p:nvSpPr>
        <p:spPr bwMode="auto">
          <a:xfrm>
            <a:off x="539750" y="188913"/>
            <a:ext cx="7924800" cy="6477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¿Por fin, que $#?%&amp;¡" es la luz?</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962" name="WordArt 2"/>
          <p:cNvSpPr>
            <a:spLocks noChangeArrowheads="1" noChangeShapeType="1" noTextEdit="1"/>
          </p:cNvSpPr>
          <p:nvPr/>
        </p:nvSpPr>
        <p:spPr bwMode="auto">
          <a:xfrm>
            <a:off x="683568" y="478011"/>
            <a:ext cx="7869237" cy="4175125"/>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¿Y la</a:t>
            </a:r>
            <a:b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b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materia?</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
        <p:nvSpPr>
          <p:cNvPr id="2" name="Rectangle 1"/>
          <p:cNvSpPr/>
          <p:nvPr/>
        </p:nvSpPr>
        <p:spPr>
          <a:xfrm>
            <a:off x="395536" y="5229200"/>
            <a:ext cx="8640960" cy="677108"/>
          </a:xfrm>
          <a:prstGeom prst="rect">
            <a:avLst/>
          </a:prstGeom>
        </p:spPr>
        <p:txBody>
          <a:bodyPr wrap="square">
            <a:spAutoFit/>
          </a:bodyPr>
          <a:lstStyle/>
          <a:p>
            <a:r>
              <a:rPr lang="en-US" sz="1900" dirty="0"/>
              <a:t>Matter has always been and will always be one of the main objects of </a:t>
            </a:r>
            <a:r>
              <a:rPr lang="en-US" sz="1900" dirty="0" smtClean="0"/>
              <a:t>physics.</a:t>
            </a:r>
          </a:p>
          <a:p>
            <a:pPr algn="r"/>
            <a:r>
              <a:rPr lang="en-US" sz="1900" i="1" dirty="0" smtClean="0"/>
              <a:t>Wolfgang Pauli</a:t>
            </a:r>
            <a:r>
              <a:rPr lang="en-US" sz="1900" dirty="0" smtClean="0"/>
              <a:t> </a:t>
            </a:r>
            <a:endParaRPr lang="en-US" sz="1900" dirty="0"/>
          </a:p>
        </p:txBody>
      </p:sp>
    </p:spTree>
    <p:extLst>
      <p:ext uri="{BB962C8B-B14F-4D97-AF65-F5344CB8AC3E}">
        <p14:creationId xmlns:p14="http://schemas.microsoft.com/office/powerpoint/2010/main" val="311614878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1266" name="WordArt 2"/>
          <p:cNvSpPr>
            <a:spLocks noChangeArrowheads="1" noChangeShapeType="1" noTextEdit="1"/>
          </p:cNvSpPr>
          <p:nvPr/>
        </p:nvSpPr>
        <p:spPr bwMode="auto">
          <a:xfrm>
            <a:off x="684213" y="333375"/>
            <a:ext cx="8135937" cy="8636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¿De qué está hecha la materia?</a:t>
            </a:r>
          </a:p>
        </p:txBody>
      </p:sp>
      <p:sp>
        <p:nvSpPr>
          <p:cNvPr id="1291267" name="Text Box 3"/>
          <p:cNvSpPr txBox="1">
            <a:spLocks noChangeArrowheads="1"/>
          </p:cNvSpPr>
          <p:nvPr/>
        </p:nvSpPr>
        <p:spPr bwMode="auto">
          <a:xfrm>
            <a:off x="323850" y="1701800"/>
            <a:ext cx="8534430" cy="4216539"/>
          </a:xfrm>
          <a:prstGeom prst="rect">
            <a:avLst/>
          </a:prstGeom>
          <a:noFill/>
          <a:ln w="9525">
            <a:noFill/>
            <a:miter lim="800000"/>
            <a:headEnd/>
            <a:tailEnd/>
          </a:ln>
          <a:effectLst/>
        </p:spPr>
        <p:txBody>
          <a:bodyPr wrap="square">
            <a:spAutoFit/>
          </a:bodyPr>
          <a:lstStyle/>
          <a:p>
            <a:pPr>
              <a:lnSpc>
                <a:spcPct val="130000"/>
              </a:lnSpc>
              <a:spcBef>
                <a:spcPct val="50000"/>
              </a:spcBef>
              <a:buFontTx/>
              <a:buChar char="•"/>
            </a:pPr>
            <a:r>
              <a:rPr lang="es-MX" sz="4000" dirty="0"/>
              <a:t>¿Existen los átomos?</a:t>
            </a:r>
          </a:p>
          <a:p>
            <a:pPr>
              <a:lnSpc>
                <a:spcPct val="130000"/>
              </a:lnSpc>
              <a:spcBef>
                <a:spcPct val="50000"/>
              </a:spcBef>
              <a:buFontTx/>
              <a:buChar char="•"/>
            </a:pPr>
            <a:r>
              <a:rPr lang="es-MX" sz="4000" dirty="0"/>
              <a:t>Si existen, ¿cómo son?</a:t>
            </a:r>
          </a:p>
          <a:p>
            <a:pPr>
              <a:lnSpc>
                <a:spcPct val="130000"/>
              </a:lnSpc>
              <a:spcBef>
                <a:spcPct val="50000"/>
              </a:spcBef>
              <a:buFontTx/>
              <a:buChar char="•"/>
            </a:pPr>
            <a:r>
              <a:rPr lang="es-MX" sz="4000" dirty="0"/>
              <a:t>¿Son verdaderamente indivisibles?</a:t>
            </a:r>
          </a:p>
          <a:p>
            <a:pPr>
              <a:lnSpc>
                <a:spcPct val="130000"/>
              </a:lnSpc>
              <a:spcBef>
                <a:spcPct val="50000"/>
              </a:spcBef>
              <a:buFontTx/>
              <a:buChar char="•"/>
            </a:pPr>
            <a:r>
              <a:rPr lang="es-MX" sz="4000" dirty="0"/>
              <a:t>¿Cómo se manifiestan?</a:t>
            </a:r>
          </a:p>
        </p:txBody>
      </p:sp>
    </p:spTree>
    <p:extLst>
      <p:ext uri="{BB962C8B-B14F-4D97-AF65-F5344CB8AC3E}">
        <p14:creationId xmlns:p14="http://schemas.microsoft.com/office/powerpoint/2010/main" val="360865590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7890" name="Rectangle 2"/>
          <p:cNvSpPr>
            <a:spLocks noGrp="1" noChangeArrowheads="1"/>
          </p:cNvSpPr>
          <p:nvPr>
            <p:ph type="body" idx="1"/>
          </p:nvPr>
        </p:nvSpPr>
        <p:spPr>
          <a:xfrm>
            <a:off x="75720" y="1484784"/>
            <a:ext cx="8993728" cy="4032325"/>
          </a:xfrm>
          <a:noFill/>
        </p:spPr>
        <p:txBody>
          <a:bodyPr>
            <a:scene3d>
              <a:camera prst="orthographicFront"/>
              <a:lightRig rig="sunset" dir="t"/>
            </a:scene3d>
            <a:sp3d/>
          </a:bodyPr>
          <a:lstStyle/>
          <a:p>
            <a:pPr>
              <a:lnSpc>
                <a:spcPct val="140000"/>
              </a:lnSpc>
            </a:pPr>
            <a:r>
              <a:rPr lang="es-MX" sz="3600" dirty="0" smtClean="0"/>
              <a:t>Los griegos. </a:t>
            </a:r>
            <a:br>
              <a:rPr lang="es-MX" sz="3600" dirty="0" smtClean="0"/>
            </a:br>
            <a:r>
              <a:rPr lang="es-MX" sz="3600" dirty="0" smtClean="0"/>
              <a:t>Leucipo de Mileto y Demócrito de </a:t>
            </a:r>
            <a:r>
              <a:rPr lang="es-MX" sz="3600" dirty="0" err="1" smtClean="0"/>
              <a:t>Abdera</a:t>
            </a:r>
            <a:r>
              <a:rPr lang="es-MX" sz="3600" dirty="0" smtClean="0"/>
              <a:t> </a:t>
            </a:r>
          </a:p>
          <a:p>
            <a:pPr>
              <a:lnSpc>
                <a:spcPct val="140000"/>
              </a:lnSpc>
            </a:pPr>
            <a:r>
              <a:rPr lang="es-MX" sz="3600" dirty="0" smtClean="0"/>
              <a:t>Las </a:t>
            </a:r>
            <a:r>
              <a:rPr lang="es-MX" sz="3600" dirty="0"/>
              <a:t>leyes de la </a:t>
            </a:r>
            <a:r>
              <a:rPr lang="es-MX" sz="3600" dirty="0" smtClean="0"/>
              <a:t>química. John Dalton 1820</a:t>
            </a:r>
            <a:endParaRPr lang="es-MX" sz="3600" dirty="0"/>
          </a:p>
          <a:p>
            <a:pPr>
              <a:lnSpc>
                <a:spcPct val="140000"/>
              </a:lnSpc>
            </a:pPr>
            <a:r>
              <a:rPr lang="es-MX" sz="3600" dirty="0"/>
              <a:t>Tabla periódica (1869</a:t>
            </a:r>
            <a:r>
              <a:rPr lang="es-MX" sz="3600" dirty="0" smtClean="0"/>
              <a:t>)</a:t>
            </a:r>
            <a:endParaRPr lang="es-MX" sz="3600" dirty="0"/>
          </a:p>
        </p:txBody>
      </p:sp>
      <p:sp>
        <p:nvSpPr>
          <p:cNvPr id="1317891" name="WordArt 3"/>
          <p:cNvSpPr>
            <a:spLocks noChangeArrowheads="1" noChangeShapeType="1" noTextEdit="1"/>
          </p:cNvSpPr>
          <p:nvPr/>
        </p:nvSpPr>
        <p:spPr bwMode="auto">
          <a:xfrm>
            <a:off x="2376156" y="116632"/>
            <a:ext cx="4397418" cy="865909"/>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Los </a:t>
            </a: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átomos</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extLst>
      <p:ext uri="{BB962C8B-B14F-4D97-AF65-F5344CB8AC3E}">
        <p14:creationId xmlns:p14="http://schemas.microsoft.com/office/powerpoint/2010/main" val="216345068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7890" name="Rectangle 2"/>
          <p:cNvSpPr>
            <a:spLocks noGrp="1" noChangeArrowheads="1"/>
          </p:cNvSpPr>
          <p:nvPr>
            <p:ph type="body" idx="1"/>
          </p:nvPr>
        </p:nvSpPr>
        <p:spPr>
          <a:xfrm>
            <a:off x="75720" y="836712"/>
            <a:ext cx="8993728" cy="5805264"/>
          </a:xfrm>
          <a:noFill/>
        </p:spPr>
        <p:txBody>
          <a:bodyPr>
            <a:scene3d>
              <a:camera prst="orthographicFront"/>
              <a:lightRig rig="sunset" dir="t"/>
            </a:scene3d>
            <a:sp3d/>
          </a:bodyPr>
          <a:lstStyle/>
          <a:p>
            <a:r>
              <a:rPr lang="es-MX" sz="2400" dirty="0">
                <a:latin typeface="Arial" panose="020B0604020202020204" pitchFamily="34" charset="0"/>
                <a:cs typeface="Arial" panose="020B0604020202020204" pitchFamily="34" charset="0"/>
              </a:rPr>
              <a:t>Los elementos están constituidos de partículas diminutas llamadas átomos que son indestructibles e indivisibles.</a:t>
            </a:r>
          </a:p>
          <a:p>
            <a:r>
              <a:rPr lang="es-MX" sz="2400" dirty="0">
                <a:latin typeface="Arial" panose="020B0604020202020204" pitchFamily="34" charset="0"/>
                <a:cs typeface="Arial" panose="020B0604020202020204" pitchFamily="34" charset="0"/>
              </a:rPr>
              <a:t>Todos los átomos de un determinado elemento son idénticos.</a:t>
            </a:r>
          </a:p>
          <a:p>
            <a:r>
              <a:rPr lang="es-MX" sz="2400" dirty="0">
                <a:latin typeface="Arial" panose="020B0604020202020204" pitchFamily="34" charset="0"/>
                <a:cs typeface="Arial" panose="020B0604020202020204" pitchFamily="34" charset="0"/>
              </a:rPr>
              <a:t>Los átomos de un elemento son diferentes de los de cualquier otro elemento, y los átomos de elementos diferentes se pueden distinguir unos de otros por sus respectivos pesos atómicos relativos.</a:t>
            </a:r>
          </a:p>
          <a:p>
            <a:r>
              <a:rPr lang="es-MX" sz="2400" dirty="0">
                <a:latin typeface="Arial" panose="020B0604020202020204" pitchFamily="34" charset="0"/>
                <a:cs typeface="Arial" panose="020B0604020202020204" pitchFamily="34" charset="0"/>
              </a:rPr>
              <a:t>Los átomos de un elemento se combinan con los átomos de otros elementos para formar compuestos químicos, y un compuesto dado siempre tiene el mismo número relativo de tipos de átomos.</a:t>
            </a:r>
          </a:p>
          <a:p>
            <a:r>
              <a:rPr lang="es-MX" sz="2400" dirty="0">
                <a:latin typeface="Arial" panose="020B0604020202020204" pitchFamily="34" charset="0"/>
                <a:cs typeface="Arial" panose="020B0604020202020204" pitchFamily="34" charset="0"/>
              </a:rPr>
              <a:t>Los átomos no se pueden crear ni dividir en partículas más pequeñas, ni se destruyen en el proceso químico. Una reacción química simplemente cambia la forma en que los átomos se agrupan.</a:t>
            </a:r>
          </a:p>
        </p:txBody>
      </p:sp>
      <p:sp>
        <p:nvSpPr>
          <p:cNvPr id="1317891" name="WordArt 3"/>
          <p:cNvSpPr>
            <a:spLocks noChangeArrowheads="1" noChangeShapeType="1" noTextEdit="1"/>
          </p:cNvSpPr>
          <p:nvPr/>
        </p:nvSpPr>
        <p:spPr bwMode="auto">
          <a:xfrm>
            <a:off x="290203" y="44624"/>
            <a:ext cx="8569325" cy="650570"/>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teoría atómica de Dalton</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extLst>
      <p:ext uri="{BB962C8B-B14F-4D97-AF65-F5344CB8AC3E}">
        <p14:creationId xmlns:p14="http://schemas.microsoft.com/office/powerpoint/2010/main" val="203412396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8" name="Rectangle 2"/>
          <p:cNvSpPr>
            <a:spLocks noGrp="1" noChangeArrowheads="1"/>
          </p:cNvSpPr>
          <p:nvPr>
            <p:ph type="body" idx="1"/>
          </p:nvPr>
        </p:nvSpPr>
        <p:spPr>
          <a:xfrm>
            <a:off x="148694" y="908720"/>
            <a:ext cx="8856984" cy="5113337"/>
          </a:xfrm>
        </p:spPr>
        <p:txBody>
          <a:bodyPr/>
          <a:lstStyle/>
          <a:p>
            <a:pPr>
              <a:lnSpc>
                <a:spcPct val="90000"/>
              </a:lnSpc>
              <a:buFontTx/>
              <a:buNone/>
            </a:pPr>
            <a:r>
              <a:rPr lang="es-MX" sz="4000" dirty="0"/>
              <a:t>William </a:t>
            </a:r>
            <a:r>
              <a:rPr lang="es-MX" sz="4000" dirty="0" err="1"/>
              <a:t>Thomson</a:t>
            </a:r>
            <a:r>
              <a:rPr lang="es-MX" sz="4000" dirty="0"/>
              <a:t> Kelvin (Lord Kelvin):</a:t>
            </a:r>
            <a:br>
              <a:rPr lang="es-MX" sz="4000" dirty="0"/>
            </a:br>
            <a:r>
              <a:rPr lang="es-MX" sz="4000" i="1" u="sng" dirty="0">
                <a:solidFill>
                  <a:schemeClr val="accent2"/>
                </a:solidFill>
              </a:rPr>
              <a:t>Dos pequeñas nubes en el horizonte</a:t>
            </a:r>
            <a:endParaRPr lang="es-MX" sz="4000" u="sng" dirty="0">
              <a:solidFill>
                <a:schemeClr val="accent2"/>
              </a:solidFill>
            </a:endParaRPr>
          </a:p>
          <a:p>
            <a:pPr lvl="2">
              <a:lnSpc>
                <a:spcPct val="90000"/>
              </a:lnSpc>
              <a:spcBef>
                <a:spcPts val="3000"/>
              </a:spcBef>
            </a:pPr>
            <a:r>
              <a:rPr lang="es-MX" sz="4000" b="1" dirty="0"/>
              <a:t>El resultado negativo del experimento de </a:t>
            </a:r>
            <a:r>
              <a:rPr lang="es-MX" sz="4000" b="1" dirty="0" err="1"/>
              <a:t>Michelson</a:t>
            </a:r>
            <a:r>
              <a:rPr lang="es-MX" sz="4000" b="1" dirty="0"/>
              <a:t> y </a:t>
            </a:r>
            <a:r>
              <a:rPr lang="es-MX" sz="4000" b="1" dirty="0" err="1"/>
              <a:t>Morley</a:t>
            </a:r>
            <a:endParaRPr lang="es-MX" sz="4000" b="1" dirty="0"/>
          </a:p>
          <a:p>
            <a:pPr lvl="2">
              <a:lnSpc>
                <a:spcPct val="90000"/>
              </a:lnSpc>
              <a:spcBef>
                <a:spcPts val="3000"/>
              </a:spcBef>
            </a:pPr>
            <a:r>
              <a:rPr lang="es-MX" sz="4400" b="1" dirty="0" smtClean="0"/>
              <a:t>El </a:t>
            </a:r>
            <a:r>
              <a:rPr lang="es-MX" sz="4400" b="1" dirty="0"/>
              <a:t>problema del cuerpo </a:t>
            </a:r>
            <a:r>
              <a:rPr lang="es-MX" sz="4400" b="1" dirty="0" smtClean="0"/>
              <a:t>negro</a:t>
            </a:r>
            <a:endParaRPr lang="es-MX" sz="4400" b="1" dirty="0"/>
          </a:p>
        </p:txBody>
      </p:sp>
      <p:sp>
        <p:nvSpPr>
          <p:cNvPr id="1186819" name="WordArt 3"/>
          <p:cNvSpPr>
            <a:spLocks noChangeArrowheads="1" noChangeShapeType="1" noTextEdit="1"/>
          </p:cNvSpPr>
          <p:nvPr/>
        </p:nvSpPr>
        <p:spPr bwMode="auto">
          <a:xfrm>
            <a:off x="1542271" y="116632"/>
            <a:ext cx="6064964" cy="607564"/>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física a finales del siglo XIX</a:t>
            </a:r>
          </a:p>
        </p:txBody>
      </p:sp>
      <p:sp>
        <p:nvSpPr>
          <p:cNvPr id="2" name="TextBox 1"/>
          <p:cNvSpPr txBox="1"/>
          <p:nvPr/>
        </p:nvSpPr>
        <p:spPr>
          <a:xfrm>
            <a:off x="472125" y="5949280"/>
            <a:ext cx="8212569" cy="646331"/>
          </a:xfrm>
          <a:prstGeom prst="rect">
            <a:avLst/>
          </a:prstGeom>
          <a:noFill/>
        </p:spPr>
        <p:txBody>
          <a:bodyPr wrap="none" rtlCol="0">
            <a:spAutoFit/>
          </a:bodyPr>
          <a:lstStyle/>
          <a:p>
            <a:r>
              <a:rPr lang="es-MX" dirty="0"/>
              <a:t>Dos nubes aun hacen sombra en la </a:t>
            </a:r>
            <a:r>
              <a:rPr lang="es-MX" dirty="0" smtClean="0"/>
              <a:t>reputación </a:t>
            </a:r>
            <a:r>
              <a:rPr lang="es-MX" dirty="0"/>
              <a:t>de Lord </a:t>
            </a:r>
            <a:r>
              <a:rPr lang="es-MX" dirty="0" smtClean="0"/>
              <a:t>Kelvin. </a:t>
            </a:r>
            <a:r>
              <a:rPr lang="en-US" dirty="0"/>
              <a:t>Peter A. </a:t>
            </a:r>
            <a:r>
              <a:rPr lang="en-US" dirty="0" smtClean="0"/>
              <a:t>Schulz</a:t>
            </a:r>
            <a:br>
              <a:rPr lang="en-US" dirty="0" smtClean="0"/>
            </a:br>
            <a:r>
              <a:rPr lang="pt-BR" i="1" dirty="0"/>
              <a:t>Revista Brasileira de Ensino de </a:t>
            </a:r>
            <a:r>
              <a:rPr lang="pt-BR" i="1" dirty="0" smtClean="0"/>
              <a:t>Física</a:t>
            </a:r>
            <a:r>
              <a:rPr lang="pt-BR" i="1" dirty="0"/>
              <a:t>, </a:t>
            </a:r>
            <a:r>
              <a:rPr lang="pt-BR" dirty="0"/>
              <a:t>v. 29, n. 4, p. 509-512, (2007)</a:t>
            </a:r>
            <a:endParaRPr lang="en-US" dirty="0"/>
          </a:p>
        </p:txBody>
      </p:sp>
    </p:spTree>
    <p:extLst>
      <p:ext uri="{BB962C8B-B14F-4D97-AF65-F5344CB8AC3E}">
        <p14:creationId xmlns:p14="http://schemas.microsoft.com/office/powerpoint/2010/main" val="360812672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7891" name="WordArt 3"/>
          <p:cNvSpPr>
            <a:spLocks noChangeArrowheads="1" noChangeShapeType="1" noTextEdit="1"/>
          </p:cNvSpPr>
          <p:nvPr/>
        </p:nvSpPr>
        <p:spPr bwMode="auto">
          <a:xfrm>
            <a:off x="2376156" y="116632"/>
            <a:ext cx="4397418" cy="865909"/>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Los </a:t>
            </a: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átomos</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146424440"/>
              </p:ext>
            </p:extLst>
          </p:nvPr>
        </p:nvGraphicFramePr>
        <p:xfrm>
          <a:off x="405927" y="1179100"/>
          <a:ext cx="8330330" cy="2279880"/>
        </p:xfrm>
        <a:graphic>
          <a:graphicData uri="http://schemas.openxmlformats.org/presentationml/2006/ole">
            <mc:AlternateContent xmlns:mc="http://schemas.openxmlformats.org/markup-compatibility/2006">
              <mc:Choice xmlns:v="urn:schemas-microsoft-com:vml" Requires="v">
                <p:oleObj spid="_x0000_s5470220" name="Equation" r:id="rId4" imgW="2412720" imgH="660240" progId="Equation.DSMT4">
                  <p:embed/>
                </p:oleObj>
              </mc:Choice>
              <mc:Fallback>
                <p:oleObj name="Equation" r:id="rId4" imgW="2412720" imgH="66024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27" y="1179100"/>
                        <a:ext cx="8330330" cy="22798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3769255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5010" name="WordArt 2"/>
          <p:cNvSpPr>
            <a:spLocks noChangeArrowheads="1" noChangeShapeType="1" noTextEdit="1"/>
          </p:cNvSpPr>
          <p:nvPr/>
        </p:nvSpPr>
        <p:spPr bwMode="auto">
          <a:xfrm>
            <a:off x="684213" y="260350"/>
            <a:ext cx="7559675" cy="576263"/>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Los átomos antes de 1908</a:t>
            </a:r>
          </a:p>
        </p:txBody>
      </p:sp>
      <p:sp>
        <p:nvSpPr>
          <p:cNvPr id="1195011" name="Text Box 3"/>
          <p:cNvSpPr txBox="1">
            <a:spLocks noChangeArrowheads="1"/>
          </p:cNvSpPr>
          <p:nvPr/>
        </p:nvSpPr>
        <p:spPr bwMode="auto">
          <a:xfrm>
            <a:off x="179388" y="1196975"/>
            <a:ext cx="8642350" cy="5172075"/>
          </a:xfrm>
          <a:prstGeom prst="rect">
            <a:avLst/>
          </a:prstGeom>
          <a:noFill/>
          <a:ln w="3175">
            <a:noFill/>
            <a:miter lim="800000"/>
            <a:headEnd/>
            <a:tailEnd/>
          </a:ln>
          <a:effectLst/>
        </p:spPr>
        <p:txBody>
          <a:bodyPr>
            <a:spAutoFit/>
          </a:bodyPr>
          <a:lstStyle/>
          <a:p>
            <a:pPr>
              <a:lnSpc>
                <a:spcPct val="120000"/>
              </a:lnSpc>
              <a:spcBef>
                <a:spcPct val="50000"/>
              </a:spcBef>
              <a:buFontTx/>
              <a:buChar char="•"/>
            </a:pPr>
            <a:r>
              <a:rPr lang="es-MX" sz="3000" dirty="0"/>
              <a:t>Los conocimientos generados por la Química, sugerían la existencia de los átomos.</a:t>
            </a:r>
          </a:p>
          <a:p>
            <a:pPr>
              <a:lnSpc>
                <a:spcPct val="120000"/>
              </a:lnSpc>
              <a:spcBef>
                <a:spcPct val="50000"/>
              </a:spcBef>
              <a:buFontTx/>
              <a:buChar char="•"/>
            </a:pPr>
            <a:r>
              <a:rPr lang="es-MX" sz="3000" dirty="0"/>
              <a:t>La teoría atómica no era universalmente aceptada</a:t>
            </a:r>
          </a:p>
          <a:p>
            <a:pPr>
              <a:lnSpc>
                <a:spcPct val="120000"/>
              </a:lnSpc>
              <a:spcBef>
                <a:spcPct val="50000"/>
              </a:spcBef>
              <a:buFontTx/>
              <a:buChar char="•"/>
            </a:pPr>
            <a:r>
              <a:rPr lang="es-MX" sz="3000" dirty="0"/>
              <a:t>La teoría cinética de los gases se basaba en la idea atómica (</a:t>
            </a:r>
            <a:r>
              <a:rPr lang="es-MX" sz="3000" dirty="0" err="1"/>
              <a:t>Boltzmann</a:t>
            </a:r>
            <a:r>
              <a:rPr lang="es-MX" sz="3000" dirty="0"/>
              <a:t>). Sin embargo, existían objeciones filosóficas profundas (</a:t>
            </a:r>
            <a:r>
              <a:rPr lang="es-MX" sz="3000" dirty="0" smtClean="0"/>
              <a:t>Mach y </a:t>
            </a:r>
            <a:r>
              <a:rPr lang="es-MX" sz="3000" dirty="0" err="1" smtClean="0"/>
              <a:t>Ostwald</a:t>
            </a:r>
            <a:r>
              <a:rPr lang="es-MX" sz="3000" dirty="0" smtClean="0"/>
              <a:t>)</a:t>
            </a:r>
            <a:endParaRPr lang="es-MX" sz="3000" dirty="0"/>
          </a:p>
          <a:p>
            <a:pPr>
              <a:lnSpc>
                <a:spcPct val="120000"/>
              </a:lnSpc>
              <a:spcBef>
                <a:spcPct val="50000"/>
              </a:spcBef>
              <a:buFontTx/>
              <a:buChar char="•"/>
            </a:pPr>
            <a:r>
              <a:rPr lang="es-MX" sz="3000" dirty="0"/>
              <a:t>Los espectros de las sustancias eran un misterio</a:t>
            </a:r>
          </a:p>
        </p:txBody>
      </p:sp>
    </p:spTree>
    <p:extLst>
      <p:ext uri="{BB962C8B-B14F-4D97-AF65-F5344CB8AC3E}">
        <p14:creationId xmlns:p14="http://schemas.microsoft.com/office/powerpoint/2010/main" val="289502851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3554" name="Text Box 2"/>
          <p:cNvSpPr txBox="1">
            <a:spLocks noChangeArrowheads="1"/>
          </p:cNvSpPr>
          <p:nvPr/>
        </p:nvSpPr>
        <p:spPr bwMode="auto">
          <a:xfrm>
            <a:off x="215931" y="1428736"/>
            <a:ext cx="8785225" cy="4967287"/>
          </a:xfrm>
          <a:prstGeom prst="rect">
            <a:avLst/>
          </a:prstGeom>
          <a:noFill/>
          <a:ln w="9525">
            <a:noFill/>
            <a:miter lim="800000"/>
            <a:headEnd/>
            <a:tailEnd/>
          </a:ln>
          <a:effectLst/>
        </p:spPr>
        <p:txBody>
          <a:bodyPr>
            <a:spAutoFit/>
          </a:bodyPr>
          <a:lstStyle/>
          <a:p>
            <a:pPr>
              <a:spcBef>
                <a:spcPct val="50000"/>
              </a:spcBef>
            </a:pPr>
            <a:r>
              <a:rPr lang="es-MX" sz="3200" dirty="0"/>
              <a:t>Hasta antes de 1908 no se había aceptado de manera general la teoría atómica a pesar de:</a:t>
            </a:r>
          </a:p>
          <a:p>
            <a:pPr>
              <a:spcBef>
                <a:spcPct val="50000"/>
              </a:spcBef>
            </a:pPr>
            <a:r>
              <a:rPr lang="es-MX" sz="3200" u="sng" dirty="0">
                <a:solidFill>
                  <a:schemeClr val="accent2"/>
                </a:solidFill>
              </a:rPr>
              <a:t>Evidencias químicas</a:t>
            </a:r>
            <a:r>
              <a:rPr lang="es-MX" sz="3200" dirty="0">
                <a:solidFill>
                  <a:schemeClr val="accent2"/>
                </a:solidFill>
              </a:rPr>
              <a:t/>
            </a:r>
            <a:br>
              <a:rPr lang="es-MX" sz="3200" dirty="0">
                <a:solidFill>
                  <a:schemeClr val="accent2"/>
                </a:solidFill>
              </a:rPr>
            </a:br>
            <a:r>
              <a:rPr lang="es-MX" sz="3200" dirty="0">
                <a:solidFill>
                  <a:schemeClr val="accent2"/>
                </a:solidFill>
              </a:rPr>
              <a:t>	Leyes de la química. Dalton </a:t>
            </a:r>
            <a:r>
              <a:rPr lang="es-MX" sz="3200" i="1" dirty="0">
                <a:solidFill>
                  <a:schemeClr val="accent2"/>
                </a:solidFill>
              </a:rPr>
              <a:t>et al</a:t>
            </a:r>
            <a:r>
              <a:rPr lang="es-MX" sz="3200" dirty="0">
                <a:solidFill>
                  <a:schemeClr val="accent2"/>
                </a:solidFill>
              </a:rPr>
              <a:t/>
            </a:r>
            <a:br>
              <a:rPr lang="es-MX" sz="3200" dirty="0">
                <a:solidFill>
                  <a:schemeClr val="accent2"/>
                </a:solidFill>
              </a:rPr>
            </a:br>
            <a:r>
              <a:rPr lang="es-MX" sz="3200" dirty="0">
                <a:solidFill>
                  <a:schemeClr val="accent2"/>
                </a:solidFill>
              </a:rPr>
              <a:t>	Pesos moleculares y atómicos</a:t>
            </a:r>
            <a:br>
              <a:rPr lang="es-MX" sz="3200" dirty="0">
                <a:solidFill>
                  <a:schemeClr val="accent2"/>
                </a:solidFill>
              </a:rPr>
            </a:br>
            <a:r>
              <a:rPr lang="es-MX" sz="3200" dirty="0">
                <a:solidFill>
                  <a:schemeClr val="accent2"/>
                </a:solidFill>
              </a:rPr>
              <a:t>	Tabla periódica de los elementos</a:t>
            </a:r>
          </a:p>
          <a:p>
            <a:pPr>
              <a:spcBef>
                <a:spcPct val="50000"/>
              </a:spcBef>
            </a:pPr>
            <a:r>
              <a:rPr lang="es-MX" sz="3200" u="sng" dirty="0">
                <a:solidFill>
                  <a:srgbClr val="339933"/>
                </a:solidFill>
              </a:rPr>
              <a:t>Evidencias físicas</a:t>
            </a:r>
            <a:r>
              <a:rPr lang="es-MX" sz="3200" dirty="0">
                <a:solidFill>
                  <a:srgbClr val="339933"/>
                </a:solidFill>
              </a:rPr>
              <a:t/>
            </a:r>
            <a:br>
              <a:rPr lang="es-MX" sz="3200" dirty="0">
                <a:solidFill>
                  <a:srgbClr val="339933"/>
                </a:solidFill>
              </a:rPr>
            </a:br>
            <a:r>
              <a:rPr lang="es-MX" sz="3200" dirty="0">
                <a:solidFill>
                  <a:srgbClr val="339933"/>
                </a:solidFill>
              </a:rPr>
              <a:t>	Teoría cinética de los gases y del calor</a:t>
            </a:r>
            <a:br>
              <a:rPr lang="es-MX" sz="3200" dirty="0">
                <a:solidFill>
                  <a:srgbClr val="339933"/>
                </a:solidFill>
              </a:rPr>
            </a:br>
            <a:r>
              <a:rPr lang="es-MX" sz="3200" dirty="0">
                <a:solidFill>
                  <a:srgbClr val="339933"/>
                </a:solidFill>
              </a:rPr>
              <a:t>	Electrólisis</a:t>
            </a:r>
          </a:p>
        </p:txBody>
      </p:sp>
      <p:sp>
        <p:nvSpPr>
          <p:cNvPr id="1303555" name="WordArt 3"/>
          <p:cNvSpPr>
            <a:spLocks noChangeArrowheads="1" noChangeShapeType="1" noTextEdit="1"/>
          </p:cNvSpPr>
          <p:nvPr/>
        </p:nvSpPr>
        <p:spPr bwMode="auto">
          <a:xfrm>
            <a:off x="500035" y="330201"/>
            <a:ext cx="8429683" cy="741345"/>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estructura de la </a:t>
            </a: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materia. Los </a:t>
            </a: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átomos</a:t>
            </a:r>
          </a:p>
        </p:txBody>
      </p:sp>
    </p:spTree>
    <p:extLst>
      <p:ext uri="{BB962C8B-B14F-4D97-AF65-F5344CB8AC3E}">
        <p14:creationId xmlns:p14="http://schemas.microsoft.com/office/powerpoint/2010/main" val="589807044"/>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6444208" y="4653136"/>
            <a:ext cx="2592288" cy="1944216"/>
          </a:xfrm>
          <a:prstGeom prst="rect">
            <a:avLst/>
          </a:prstGeom>
        </p:spPr>
      </p:pic>
      <p:sp>
        <p:nvSpPr>
          <p:cNvPr id="1305604" name="WordArt 4"/>
          <p:cNvSpPr>
            <a:spLocks noChangeArrowheads="1" noChangeShapeType="1" noTextEdit="1"/>
          </p:cNvSpPr>
          <p:nvPr/>
        </p:nvSpPr>
        <p:spPr bwMode="auto">
          <a:xfrm>
            <a:off x="1891017" y="116632"/>
            <a:ext cx="5365058" cy="544063"/>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movimiento browniano</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
        <p:nvSpPr>
          <p:cNvPr id="5" name="TextBox 4"/>
          <p:cNvSpPr txBox="1"/>
          <p:nvPr/>
        </p:nvSpPr>
        <p:spPr>
          <a:xfrm>
            <a:off x="218568" y="764704"/>
            <a:ext cx="8715435" cy="5001369"/>
          </a:xfrm>
          <a:prstGeom prst="rect">
            <a:avLst/>
          </a:prstGeom>
          <a:noFill/>
        </p:spPr>
        <p:txBody>
          <a:bodyPr wrap="square" rtlCol="0">
            <a:spAutoFit/>
          </a:bodyPr>
          <a:lstStyle/>
          <a:p>
            <a:pPr>
              <a:spcBef>
                <a:spcPts val="1800"/>
              </a:spcBef>
            </a:pPr>
            <a:r>
              <a:rPr lang="es-MX" sz="3800" dirty="0" smtClean="0"/>
              <a:t>En 1824, el botánico escocés Robert Brown observó con un microscopio granos de polen y esporas, y descubrió que realizaban un movimiento completamente errático sin que, al parecer, nada influyera sobre ellas.</a:t>
            </a:r>
          </a:p>
          <a:p>
            <a:pPr>
              <a:spcBef>
                <a:spcPts val="1800"/>
              </a:spcBef>
            </a:pPr>
            <a:r>
              <a:rPr lang="es-MX" sz="3800" dirty="0" smtClean="0"/>
              <a:t>A este movimiento se le llamo </a:t>
            </a:r>
            <a:r>
              <a:rPr lang="es-MX" sz="3800" i="1" dirty="0" smtClean="0"/>
              <a:t>browniano.</a:t>
            </a:r>
            <a:endParaRPr lang="es-MX" sz="3800" i="1" dirty="0"/>
          </a:p>
        </p:txBody>
      </p:sp>
    </p:spTree>
    <p:extLst>
      <p:ext uri="{BB962C8B-B14F-4D97-AF65-F5344CB8AC3E}">
        <p14:creationId xmlns:p14="http://schemas.microsoft.com/office/powerpoint/2010/main" val="3849756051"/>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05604" name="WordArt 4"/>
          <p:cNvSpPr>
            <a:spLocks noChangeArrowheads="1" noChangeShapeType="1" noTextEdit="1"/>
          </p:cNvSpPr>
          <p:nvPr/>
        </p:nvSpPr>
        <p:spPr bwMode="auto">
          <a:xfrm>
            <a:off x="717547" y="258763"/>
            <a:ext cx="7854981" cy="598469"/>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movimiento browniano</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
        <p:nvSpPr>
          <p:cNvPr id="5" name="TextBox 4"/>
          <p:cNvSpPr txBox="1"/>
          <p:nvPr/>
        </p:nvSpPr>
        <p:spPr>
          <a:xfrm>
            <a:off x="285720" y="1531372"/>
            <a:ext cx="8715435" cy="4755148"/>
          </a:xfrm>
          <a:prstGeom prst="rect">
            <a:avLst/>
          </a:prstGeom>
          <a:noFill/>
        </p:spPr>
        <p:txBody>
          <a:bodyPr wrap="square" rtlCol="0">
            <a:spAutoFit/>
          </a:bodyPr>
          <a:lstStyle/>
          <a:p>
            <a:pPr>
              <a:spcBef>
                <a:spcPts val="1800"/>
              </a:spcBef>
            </a:pPr>
            <a:r>
              <a:rPr lang="es-MX" sz="7200" dirty="0" smtClean="0">
                <a:hlinkClick r:id="rId3"/>
              </a:rPr>
              <a:t>http://www.youtube.com/watch?v=p5F1dYDql08</a:t>
            </a:r>
            <a:endParaRPr lang="es-MX" sz="7200" dirty="0" smtClean="0"/>
          </a:p>
          <a:p>
            <a:pPr>
              <a:spcBef>
                <a:spcPts val="1800"/>
              </a:spcBef>
            </a:pPr>
            <a:endParaRPr lang="es-MX" sz="7200" i="1" dirty="0"/>
          </a:p>
        </p:txBody>
      </p:sp>
    </p:spTree>
    <p:extLst>
      <p:ext uri="{BB962C8B-B14F-4D97-AF65-F5344CB8AC3E}">
        <p14:creationId xmlns:p14="http://schemas.microsoft.com/office/powerpoint/2010/main" val="2293133247"/>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5602" name="Text Box 2"/>
          <p:cNvSpPr txBox="1">
            <a:spLocks noChangeArrowheads="1"/>
          </p:cNvSpPr>
          <p:nvPr/>
        </p:nvSpPr>
        <p:spPr bwMode="auto">
          <a:xfrm>
            <a:off x="330501" y="888390"/>
            <a:ext cx="8497887" cy="3908762"/>
          </a:xfrm>
          <a:prstGeom prst="rect">
            <a:avLst/>
          </a:prstGeom>
          <a:noFill/>
          <a:ln w="9525">
            <a:noFill/>
            <a:miter lim="800000"/>
            <a:headEnd/>
            <a:tailEnd/>
          </a:ln>
          <a:effectLst/>
        </p:spPr>
        <p:txBody>
          <a:bodyPr>
            <a:spAutoFit/>
          </a:bodyPr>
          <a:lstStyle/>
          <a:p>
            <a:pPr>
              <a:spcBef>
                <a:spcPct val="50000"/>
              </a:spcBef>
              <a:buFont typeface="Wingdings" pitchFamily="2" charset="2"/>
              <a:buChar char="Ø"/>
            </a:pPr>
            <a:r>
              <a:rPr lang="es-MX" sz="4400" dirty="0" smtClean="0"/>
              <a:t>Einstein desarrollo en 1905 la teoría del movimiento browniano.</a:t>
            </a:r>
          </a:p>
          <a:p>
            <a:pPr>
              <a:spcBef>
                <a:spcPct val="50000"/>
              </a:spcBef>
              <a:buFont typeface="Wingdings" pitchFamily="2" charset="2"/>
              <a:buChar char="Ø"/>
            </a:pPr>
            <a:r>
              <a:rPr lang="es-MX" sz="3200" dirty="0" smtClean="0">
                <a:solidFill>
                  <a:srgbClr val="3333CC"/>
                </a:solidFill>
              </a:rPr>
              <a:t>Einstein, de pasada, inventó la teoría de los procesos estocásticos.</a:t>
            </a:r>
          </a:p>
          <a:p>
            <a:pPr>
              <a:spcBef>
                <a:spcPct val="50000"/>
              </a:spcBef>
              <a:buFont typeface="Wingdings" pitchFamily="2" charset="2"/>
              <a:buChar char="Ø"/>
            </a:pPr>
            <a:r>
              <a:rPr lang="es-MX" sz="3200" dirty="0" smtClean="0">
                <a:solidFill>
                  <a:srgbClr val="3333CC"/>
                </a:solidFill>
              </a:rPr>
              <a:t>También se le da crédito</a:t>
            </a:r>
            <a:br>
              <a:rPr lang="es-MX" sz="3200" dirty="0" smtClean="0">
                <a:solidFill>
                  <a:srgbClr val="3333CC"/>
                </a:solidFill>
              </a:rPr>
            </a:br>
            <a:r>
              <a:rPr lang="es-MX" sz="3200" dirty="0" smtClean="0">
                <a:solidFill>
                  <a:srgbClr val="3333CC"/>
                </a:solidFill>
              </a:rPr>
              <a:t> a Marian </a:t>
            </a:r>
            <a:r>
              <a:rPr lang="es-MX" sz="3200" dirty="0" err="1" smtClean="0">
                <a:solidFill>
                  <a:srgbClr val="3333CC"/>
                </a:solidFill>
              </a:rPr>
              <a:t>Smoluchowski</a:t>
            </a:r>
            <a:r>
              <a:rPr lang="es-MX" sz="3200" dirty="0" smtClean="0">
                <a:solidFill>
                  <a:srgbClr val="3333CC"/>
                </a:solidFill>
              </a:rPr>
              <a:t>.</a:t>
            </a:r>
            <a:endParaRPr lang="es-MX" sz="3200" dirty="0">
              <a:solidFill>
                <a:srgbClr val="3333CC"/>
              </a:solidFill>
            </a:endParaRPr>
          </a:p>
        </p:txBody>
      </p:sp>
      <p:sp>
        <p:nvSpPr>
          <p:cNvPr id="1305604" name="WordArt 4"/>
          <p:cNvSpPr>
            <a:spLocks noChangeArrowheads="1" noChangeShapeType="1" noTextEdit="1"/>
          </p:cNvSpPr>
          <p:nvPr/>
        </p:nvSpPr>
        <p:spPr bwMode="auto">
          <a:xfrm>
            <a:off x="2068196" y="44624"/>
            <a:ext cx="5012384" cy="612682"/>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estructura de la </a:t>
            </a: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materia. Los </a:t>
            </a: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átomos</a:t>
            </a:r>
          </a:p>
        </p:txBody>
      </p:sp>
      <p:pic>
        <p:nvPicPr>
          <p:cNvPr id="2" name="Picture 1"/>
          <p:cNvPicPr>
            <a:picLocks noChangeAspect="1"/>
          </p:cNvPicPr>
          <p:nvPr/>
        </p:nvPicPr>
        <p:blipFill>
          <a:blip r:embed="rId3" cstate="print"/>
          <a:stretch>
            <a:fillRect/>
          </a:stretch>
        </p:blipFill>
        <p:spPr>
          <a:xfrm>
            <a:off x="5292080" y="4005064"/>
            <a:ext cx="3766567" cy="2687067"/>
          </a:xfrm>
          <a:prstGeom prst="rect">
            <a:avLst/>
          </a:prstGeom>
        </p:spPr>
      </p:pic>
    </p:spTree>
    <p:extLst>
      <p:ext uri="{BB962C8B-B14F-4D97-AF65-F5344CB8AC3E}">
        <p14:creationId xmlns:p14="http://schemas.microsoft.com/office/powerpoint/2010/main" val="359799654"/>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05602" name="Text Box 2"/>
          <p:cNvSpPr txBox="1">
            <a:spLocks noChangeArrowheads="1"/>
          </p:cNvSpPr>
          <p:nvPr/>
        </p:nvSpPr>
        <p:spPr bwMode="auto">
          <a:xfrm>
            <a:off x="322263" y="1716088"/>
            <a:ext cx="8497887" cy="3631763"/>
          </a:xfrm>
          <a:prstGeom prst="rect">
            <a:avLst/>
          </a:prstGeom>
          <a:noFill/>
          <a:ln w="9525">
            <a:noFill/>
            <a:miter lim="800000"/>
            <a:headEnd/>
            <a:tailEnd/>
          </a:ln>
          <a:effectLst/>
        </p:spPr>
        <p:txBody>
          <a:bodyPr>
            <a:spAutoFit/>
          </a:bodyPr>
          <a:lstStyle/>
          <a:p>
            <a:pPr>
              <a:spcBef>
                <a:spcPts val="3000"/>
              </a:spcBef>
            </a:pPr>
            <a:r>
              <a:rPr lang="es-MX" sz="3600" dirty="0" smtClean="0">
                <a:hlinkClick r:id="rId3"/>
              </a:rPr>
              <a:t>http://www.youtube.com/watch?v=3EHQf3HRiDc&amp;feature=related</a:t>
            </a:r>
            <a:endParaRPr lang="es-MX" sz="3600" dirty="0" smtClean="0"/>
          </a:p>
          <a:p>
            <a:pPr>
              <a:spcBef>
                <a:spcPts val="3000"/>
              </a:spcBef>
            </a:pPr>
            <a:r>
              <a:rPr lang="es-MX" sz="3600" u="sng" dirty="0" smtClean="0">
                <a:hlinkClick r:id="rId4"/>
              </a:rPr>
              <a:t>http://www.youtube.com/watch?v=onl4iN_mEWo&amp;feature=related</a:t>
            </a:r>
            <a:endParaRPr lang="es-MX" sz="3600" u="sng" dirty="0" smtClean="0"/>
          </a:p>
          <a:p>
            <a:pPr>
              <a:spcBef>
                <a:spcPts val="3000"/>
              </a:spcBef>
            </a:pPr>
            <a:endParaRPr lang="es-MX" sz="3600" u="sng" dirty="0" smtClean="0"/>
          </a:p>
        </p:txBody>
      </p:sp>
      <p:sp>
        <p:nvSpPr>
          <p:cNvPr id="1305604" name="WordArt 4"/>
          <p:cNvSpPr>
            <a:spLocks noChangeArrowheads="1" noChangeShapeType="1" noTextEdit="1"/>
          </p:cNvSpPr>
          <p:nvPr/>
        </p:nvSpPr>
        <p:spPr bwMode="auto">
          <a:xfrm>
            <a:off x="717547" y="258763"/>
            <a:ext cx="7569229" cy="741345"/>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movimiento browniano</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extLst>
      <p:ext uri="{BB962C8B-B14F-4D97-AF65-F5344CB8AC3E}">
        <p14:creationId xmlns:p14="http://schemas.microsoft.com/office/powerpoint/2010/main" val="2056188215"/>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5602" name="Text Box 2"/>
          <p:cNvSpPr txBox="1">
            <a:spLocks noChangeArrowheads="1"/>
          </p:cNvSpPr>
          <p:nvPr/>
        </p:nvSpPr>
        <p:spPr bwMode="auto">
          <a:xfrm>
            <a:off x="360393" y="1428736"/>
            <a:ext cx="8497887" cy="2289175"/>
          </a:xfrm>
          <a:prstGeom prst="rect">
            <a:avLst/>
          </a:prstGeom>
          <a:noFill/>
          <a:ln w="9525">
            <a:noFill/>
            <a:miter lim="800000"/>
            <a:headEnd/>
            <a:tailEnd/>
          </a:ln>
          <a:effectLst/>
        </p:spPr>
        <p:txBody>
          <a:bodyPr>
            <a:spAutoFit/>
          </a:bodyPr>
          <a:lstStyle/>
          <a:p>
            <a:pPr>
              <a:spcBef>
                <a:spcPct val="50000"/>
              </a:spcBef>
            </a:pPr>
            <a:r>
              <a:rPr lang="es-MX" sz="3600" dirty="0"/>
              <a:t>Con la teoría de Einstein, para el movimiento browniano, </a:t>
            </a:r>
            <a:r>
              <a:rPr lang="es-MX" sz="3600" dirty="0" err="1"/>
              <a:t>Perrin</a:t>
            </a:r>
            <a:r>
              <a:rPr lang="es-MX" sz="3600" dirty="0"/>
              <a:t> (1908) fue capaz de determinar </a:t>
            </a:r>
            <a:r>
              <a:rPr lang="es-MX" sz="3600" u="sng" dirty="0"/>
              <a:t>experimentalmente</a:t>
            </a:r>
            <a:r>
              <a:rPr lang="es-MX" sz="3600" dirty="0"/>
              <a:t> el número de </a:t>
            </a:r>
            <a:r>
              <a:rPr lang="es-MX" sz="3600" dirty="0" err="1"/>
              <a:t>Avogadro</a:t>
            </a:r>
            <a:endParaRPr lang="es-MX" sz="3600" u="sng" dirty="0"/>
          </a:p>
        </p:txBody>
      </p:sp>
      <p:sp>
        <p:nvSpPr>
          <p:cNvPr id="1305603" name="Text Box 3"/>
          <p:cNvSpPr txBox="1">
            <a:spLocks noChangeArrowheads="1"/>
          </p:cNvSpPr>
          <p:nvPr/>
        </p:nvSpPr>
        <p:spPr bwMode="auto">
          <a:xfrm>
            <a:off x="524946" y="4121205"/>
            <a:ext cx="8104216" cy="2209887"/>
          </a:xfrm>
          <a:prstGeom prst="rect">
            <a:avLst/>
          </a:prstGeom>
          <a:solidFill>
            <a:srgbClr val="FFFF00"/>
          </a:solidFill>
          <a:ln w="9525">
            <a:noFill/>
            <a:miter lim="800000"/>
            <a:headEnd/>
            <a:tailEnd/>
          </a:ln>
          <a:effectLst/>
        </p:spPr>
        <p:txBody>
          <a:bodyPr wrap="square">
            <a:spAutoFit/>
          </a:bodyPr>
          <a:lstStyle/>
          <a:p>
            <a:pPr algn="ctr">
              <a:spcBef>
                <a:spcPct val="50000"/>
              </a:spcBef>
            </a:pPr>
            <a:r>
              <a:rPr lang="es-MX" sz="4400" dirty="0"/>
              <a:t>A partir de ese momento la teoría atómica de la materia fue universalmente aceptada</a:t>
            </a:r>
          </a:p>
        </p:txBody>
      </p:sp>
      <p:sp>
        <p:nvSpPr>
          <p:cNvPr id="1305604" name="WordArt 4"/>
          <p:cNvSpPr>
            <a:spLocks noChangeArrowheads="1" noChangeShapeType="1" noTextEdit="1"/>
          </p:cNvSpPr>
          <p:nvPr/>
        </p:nvSpPr>
        <p:spPr bwMode="auto">
          <a:xfrm>
            <a:off x="428596" y="258763"/>
            <a:ext cx="8501122" cy="812783"/>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estructura de la </a:t>
            </a: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materia. Los </a:t>
            </a: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átomos</a:t>
            </a:r>
          </a:p>
        </p:txBody>
      </p:sp>
    </p:spTree>
    <p:extLst>
      <p:ext uri="{BB962C8B-B14F-4D97-AF65-F5344CB8AC3E}">
        <p14:creationId xmlns:p14="http://schemas.microsoft.com/office/powerpoint/2010/main" val="3548132903"/>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5604" name="WordArt 4"/>
          <p:cNvSpPr>
            <a:spLocks noChangeArrowheads="1" noChangeShapeType="1" noTextEdit="1"/>
          </p:cNvSpPr>
          <p:nvPr/>
        </p:nvSpPr>
        <p:spPr bwMode="auto">
          <a:xfrm>
            <a:off x="717547" y="258763"/>
            <a:ext cx="7854981" cy="598469"/>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movimiento browniano</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
        <p:nvSpPr>
          <p:cNvPr id="5" name="TextBox 4"/>
          <p:cNvSpPr txBox="1"/>
          <p:nvPr/>
        </p:nvSpPr>
        <p:spPr>
          <a:xfrm>
            <a:off x="285720" y="1142984"/>
            <a:ext cx="8715435" cy="5001369"/>
          </a:xfrm>
          <a:prstGeom prst="rect">
            <a:avLst/>
          </a:prstGeom>
          <a:noFill/>
        </p:spPr>
        <p:txBody>
          <a:bodyPr wrap="square" rtlCol="0">
            <a:spAutoFit/>
          </a:bodyPr>
          <a:lstStyle/>
          <a:p>
            <a:pPr>
              <a:spcBef>
                <a:spcPts val="1800"/>
              </a:spcBef>
            </a:pPr>
            <a:r>
              <a:rPr lang="es-MX" sz="3800" dirty="0" smtClean="0"/>
              <a:t>En 1824, el botánico escocés Robert Brown observó con un microscopio granos de polen y esporas, y descubrió que realizaban un movimiento completamente errático sin que, al parecer, nada influyera sobre ellas.</a:t>
            </a:r>
          </a:p>
          <a:p>
            <a:pPr>
              <a:spcBef>
                <a:spcPts val="1800"/>
              </a:spcBef>
            </a:pPr>
            <a:r>
              <a:rPr lang="es-MX" sz="3800" dirty="0" smtClean="0"/>
              <a:t>A este movimiento se le llamo </a:t>
            </a:r>
            <a:r>
              <a:rPr lang="es-MX" sz="3800" i="1" dirty="0" smtClean="0"/>
              <a:t>browniano.</a:t>
            </a:r>
            <a:endParaRPr lang="es-MX" sz="3800" i="1" dirty="0"/>
          </a:p>
        </p:txBody>
      </p:sp>
    </p:spTree>
    <p:extLst>
      <p:ext uri="{BB962C8B-B14F-4D97-AF65-F5344CB8AC3E}">
        <p14:creationId xmlns:p14="http://schemas.microsoft.com/office/powerpoint/2010/main" val="1003020274"/>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5604" name="WordArt 4"/>
          <p:cNvSpPr>
            <a:spLocks noChangeArrowheads="1" noChangeShapeType="1" noTextEdit="1"/>
          </p:cNvSpPr>
          <p:nvPr/>
        </p:nvSpPr>
        <p:spPr bwMode="auto">
          <a:xfrm>
            <a:off x="1333273" y="94227"/>
            <a:ext cx="6491720" cy="598469"/>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movimiento browniano</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3528" y="3212976"/>
            <a:ext cx="4913376" cy="35052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1130" y="980728"/>
            <a:ext cx="3810000" cy="2857500"/>
          </a:xfrm>
          <a:prstGeom prst="rect">
            <a:avLst/>
          </a:prstGeom>
        </p:spPr>
      </p:pic>
    </p:spTree>
    <p:extLst>
      <p:ext uri="{BB962C8B-B14F-4D97-AF65-F5344CB8AC3E}">
        <p14:creationId xmlns:p14="http://schemas.microsoft.com/office/powerpoint/2010/main" val="251510581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WordArt 3"/>
          <p:cNvSpPr>
            <a:spLocks noChangeArrowheads="1" noChangeShapeType="1" noTextEdit="1"/>
          </p:cNvSpPr>
          <p:nvPr/>
        </p:nvSpPr>
        <p:spPr bwMode="auto">
          <a:xfrm>
            <a:off x="496884" y="1124744"/>
            <a:ext cx="8139112" cy="3861429"/>
          </a:xfrm>
          <a:prstGeom prst="rect">
            <a:avLst/>
          </a:prstGeom>
        </p:spPr>
        <p:txBody>
          <a:bodyPr wrap="none" fromWordArt="1">
            <a:prstTxWarp prst="textPlain">
              <a:avLst>
                <a:gd name="adj" fmla="val 50000"/>
              </a:avLst>
            </a:prstTxWarp>
          </a:bodyPr>
          <a:lstStyle/>
          <a:p>
            <a:pPr algn="ctr"/>
            <a:r>
              <a:rPr lang="es-MX" sz="44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El</a:t>
            </a:r>
            <a:br>
              <a:rPr lang="es-MX" sz="44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br>
            <a:r>
              <a:rPr lang="es-MX" sz="44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problema del</a:t>
            </a:r>
            <a:br>
              <a:rPr lang="es-MX" sz="44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br>
            <a:r>
              <a:rPr lang="es-MX" sz="44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cuerpo </a:t>
            </a:r>
            <a:r>
              <a:rPr lang="es-MX" sz="44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negro</a:t>
            </a:r>
          </a:p>
        </p:txBody>
      </p:sp>
    </p:spTree>
    <p:extLst>
      <p:ext uri="{BB962C8B-B14F-4D97-AF65-F5344CB8AC3E}">
        <p14:creationId xmlns:p14="http://schemas.microsoft.com/office/powerpoint/2010/main" val="1217650869"/>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5604" name="WordArt 4"/>
          <p:cNvSpPr>
            <a:spLocks noChangeArrowheads="1" noChangeShapeType="1" noTextEdit="1"/>
          </p:cNvSpPr>
          <p:nvPr/>
        </p:nvSpPr>
        <p:spPr bwMode="auto">
          <a:xfrm>
            <a:off x="717547" y="258763"/>
            <a:ext cx="7854981" cy="598469"/>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movimiento browniano</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
        <p:nvSpPr>
          <p:cNvPr id="5" name="TextBox 4"/>
          <p:cNvSpPr txBox="1"/>
          <p:nvPr/>
        </p:nvSpPr>
        <p:spPr>
          <a:xfrm>
            <a:off x="285720" y="1531372"/>
            <a:ext cx="8715435" cy="4755148"/>
          </a:xfrm>
          <a:prstGeom prst="rect">
            <a:avLst/>
          </a:prstGeom>
          <a:noFill/>
        </p:spPr>
        <p:txBody>
          <a:bodyPr wrap="square" rtlCol="0">
            <a:spAutoFit/>
          </a:bodyPr>
          <a:lstStyle/>
          <a:p>
            <a:pPr>
              <a:spcBef>
                <a:spcPts val="1800"/>
              </a:spcBef>
            </a:pPr>
            <a:r>
              <a:rPr lang="es-MX" sz="7200" dirty="0" smtClean="0">
                <a:hlinkClick r:id="rId3"/>
              </a:rPr>
              <a:t>http://www.youtube.com/watch?v=p5F1dYDql08</a:t>
            </a:r>
            <a:endParaRPr lang="es-MX" sz="7200" dirty="0" smtClean="0"/>
          </a:p>
          <a:p>
            <a:pPr>
              <a:spcBef>
                <a:spcPts val="1800"/>
              </a:spcBef>
            </a:pPr>
            <a:endParaRPr lang="es-MX" sz="7200" i="1" dirty="0"/>
          </a:p>
        </p:txBody>
      </p:sp>
    </p:spTree>
    <p:extLst>
      <p:ext uri="{BB962C8B-B14F-4D97-AF65-F5344CB8AC3E}">
        <p14:creationId xmlns:p14="http://schemas.microsoft.com/office/powerpoint/2010/main" val="699250066"/>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5602" name="Text Box 2"/>
          <p:cNvSpPr txBox="1">
            <a:spLocks noChangeArrowheads="1"/>
          </p:cNvSpPr>
          <p:nvPr/>
        </p:nvSpPr>
        <p:spPr bwMode="auto">
          <a:xfrm>
            <a:off x="322263" y="1716088"/>
            <a:ext cx="8497887" cy="3908762"/>
          </a:xfrm>
          <a:prstGeom prst="rect">
            <a:avLst/>
          </a:prstGeom>
          <a:noFill/>
          <a:ln w="9525">
            <a:noFill/>
            <a:miter lim="800000"/>
            <a:headEnd/>
            <a:tailEnd/>
          </a:ln>
          <a:effectLst/>
        </p:spPr>
        <p:txBody>
          <a:bodyPr>
            <a:spAutoFit/>
          </a:bodyPr>
          <a:lstStyle/>
          <a:p>
            <a:pPr>
              <a:spcBef>
                <a:spcPct val="50000"/>
              </a:spcBef>
              <a:buFont typeface="Wingdings" pitchFamily="2" charset="2"/>
              <a:buChar char="Ø"/>
            </a:pPr>
            <a:r>
              <a:rPr lang="es-MX" sz="4400" dirty="0" smtClean="0"/>
              <a:t>Einstein desarrollo en 1905 la teoría del movimiento browniano.</a:t>
            </a:r>
          </a:p>
          <a:p>
            <a:pPr>
              <a:spcBef>
                <a:spcPct val="50000"/>
              </a:spcBef>
              <a:buFont typeface="Wingdings" pitchFamily="2" charset="2"/>
              <a:buChar char="Ø"/>
            </a:pPr>
            <a:r>
              <a:rPr lang="es-MX" sz="3200" dirty="0" smtClean="0">
                <a:solidFill>
                  <a:srgbClr val="3333CC"/>
                </a:solidFill>
              </a:rPr>
              <a:t>Einstein, de pasada, inventó la teoría de los procesos estocásticos.</a:t>
            </a:r>
          </a:p>
          <a:p>
            <a:pPr>
              <a:spcBef>
                <a:spcPct val="50000"/>
              </a:spcBef>
              <a:buFont typeface="Wingdings" pitchFamily="2" charset="2"/>
              <a:buChar char="Ø"/>
            </a:pPr>
            <a:r>
              <a:rPr lang="es-MX" sz="3200" dirty="0" smtClean="0">
                <a:solidFill>
                  <a:srgbClr val="3333CC"/>
                </a:solidFill>
              </a:rPr>
              <a:t>También se le da crédito a Marian </a:t>
            </a:r>
            <a:r>
              <a:rPr lang="es-MX" sz="3200" dirty="0" err="1" smtClean="0">
                <a:solidFill>
                  <a:srgbClr val="3333CC"/>
                </a:solidFill>
              </a:rPr>
              <a:t>Smoluchowski</a:t>
            </a:r>
            <a:r>
              <a:rPr lang="es-MX" sz="3200" dirty="0" smtClean="0">
                <a:solidFill>
                  <a:srgbClr val="3333CC"/>
                </a:solidFill>
              </a:rPr>
              <a:t>.</a:t>
            </a:r>
            <a:endParaRPr lang="es-MX" sz="3200" dirty="0">
              <a:solidFill>
                <a:srgbClr val="3333CC"/>
              </a:solidFill>
            </a:endParaRPr>
          </a:p>
        </p:txBody>
      </p:sp>
      <p:sp>
        <p:nvSpPr>
          <p:cNvPr id="1305604" name="WordArt 4"/>
          <p:cNvSpPr>
            <a:spLocks noChangeArrowheads="1" noChangeShapeType="1" noTextEdit="1"/>
          </p:cNvSpPr>
          <p:nvPr/>
        </p:nvSpPr>
        <p:spPr bwMode="auto">
          <a:xfrm>
            <a:off x="571472" y="330201"/>
            <a:ext cx="8072493" cy="741345"/>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estructura de la </a:t>
            </a: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materia. Los </a:t>
            </a: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átomos</a:t>
            </a:r>
          </a:p>
        </p:txBody>
      </p:sp>
    </p:spTree>
    <p:extLst>
      <p:ext uri="{BB962C8B-B14F-4D97-AF65-F5344CB8AC3E}">
        <p14:creationId xmlns:p14="http://schemas.microsoft.com/office/powerpoint/2010/main" val="3982729745"/>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5602" name="Text Box 2"/>
          <p:cNvSpPr txBox="1">
            <a:spLocks noChangeArrowheads="1"/>
          </p:cNvSpPr>
          <p:nvPr/>
        </p:nvSpPr>
        <p:spPr bwMode="auto">
          <a:xfrm>
            <a:off x="322263" y="1716088"/>
            <a:ext cx="8497887" cy="3631763"/>
          </a:xfrm>
          <a:prstGeom prst="rect">
            <a:avLst/>
          </a:prstGeom>
          <a:noFill/>
          <a:ln w="9525">
            <a:noFill/>
            <a:miter lim="800000"/>
            <a:headEnd/>
            <a:tailEnd/>
          </a:ln>
          <a:effectLst/>
        </p:spPr>
        <p:txBody>
          <a:bodyPr>
            <a:spAutoFit/>
          </a:bodyPr>
          <a:lstStyle/>
          <a:p>
            <a:pPr>
              <a:spcBef>
                <a:spcPts val="3000"/>
              </a:spcBef>
            </a:pPr>
            <a:r>
              <a:rPr lang="es-MX" sz="3600" dirty="0" smtClean="0">
                <a:hlinkClick r:id="rId3"/>
              </a:rPr>
              <a:t>http://www.youtube.com/watch?v=3EHQf3HRiDc&amp;feature=related</a:t>
            </a:r>
            <a:endParaRPr lang="es-MX" sz="3600" dirty="0" smtClean="0"/>
          </a:p>
          <a:p>
            <a:pPr>
              <a:spcBef>
                <a:spcPts val="3000"/>
              </a:spcBef>
            </a:pPr>
            <a:r>
              <a:rPr lang="es-MX" sz="3600" u="sng" dirty="0" smtClean="0">
                <a:hlinkClick r:id="rId4"/>
              </a:rPr>
              <a:t>http://www.youtube.com/watch?v=onl4iN_mEWo&amp;feature=related</a:t>
            </a:r>
            <a:endParaRPr lang="es-MX" sz="3600" u="sng" dirty="0" smtClean="0"/>
          </a:p>
          <a:p>
            <a:pPr>
              <a:spcBef>
                <a:spcPts val="3000"/>
              </a:spcBef>
            </a:pPr>
            <a:endParaRPr lang="es-MX" sz="3600" u="sng" dirty="0" smtClean="0"/>
          </a:p>
        </p:txBody>
      </p:sp>
      <p:sp>
        <p:nvSpPr>
          <p:cNvPr id="1305604" name="WordArt 4"/>
          <p:cNvSpPr>
            <a:spLocks noChangeArrowheads="1" noChangeShapeType="1" noTextEdit="1"/>
          </p:cNvSpPr>
          <p:nvPr/>
        </p:nvSpPr>
        <p:spPr bwMode="auto">
          <a:xfrm>
            <a:off x="717547" y="258763"/>
            <a:ext cx="7569229" cy="741345"/>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movimiento browniano</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extLst>
      <p:ext uri="{BB962C8B-B14F-4D97-AF65-F5344CB8AC3E}">
        <p14:creationId xmlns:p14="http://schemas.microsoft.com/office/powerpoint/2010/main" val="1464726692"/>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5602" name="Text Box 2"/>
          <p:cNvSpPr txBox="1">
            <a:spLocks noChangeArrowheads="1"/>
          </p:cNvSpPr>
          <p:nvPr/>
        </p:nvSpPr>
        <p:spPr bwMode="auto">
          <a:xfrm>
            <a:off x="360393" y="1428736"/>
            <a:ext cx="8497887" cy="2289175"/>
          </a:xfrm>
          <a:prstGeom prst="rect">
            <a:avLst/>
          </a:prstGeom>
          <a:noFill/>
          <a:ln w="9525">
            <a:noFill/>
            <a:miter lim="800000"/>
            <a:headEnd/>
            <a:tailEnd/>
          </a:ln>
          <a:effectLst/>
        </p:spPr>
        <p:txBody>
          <a:bodyPr>
            <a:spAutoFit/>
          </a:bodyPr>
          <a:lstStyle/>
          <a:p>
            <a:pPr>
              <a:spcBef>
                <a:spcPct val="50000"/>
              </a:spcBef>
            </a:pPr>
            <a:r>
              <a:rPr lang="es-MX" sz="3600" dirty="0"/>
              <a:t>Con la teoría de Einstein, para el movimiento browniano, </a:t>
            </a:r>
            <a:r>
              <a:rPr lang="es-MX" sz="3600" dirty="0" err="1"/>
              <a:t>Perrin</a:t>
            </a:r>
            <a:r>
              <a:rPr lang="es-MX" sz="3600" dirty="0"/>
              <a:t> (1908) fue capaz de determinar </a:t>
            </a:r>
            <a:r>
              <a:rPr lang="es-MX" sz="3600" u="sng" dirty="0"/>
              <a:t>experimentalmente</a:t>
            </a:r>
            <a:r>
              <a:rPr lang="es-MX" sz="3600" dirty="0"/>
              <a:t> el número de </a:t>
            </a:r>
            <a:r>
              <a:rPr lang="es-MX" sz="3600" dirty="0" err="1"/>
              <a:t>Avogadro</a:t>
            </a:r>
            <a:endParaRPr lang="es-MX" sz="3600" u="sng" dirty="0"/>
          </a:p>
        </p:txBody>
      </p:sp>
      <p:sp>
        <p:nvSpPr>
          <p:cNvPr id="1305603" name="Text Box 3"/>
          <p:cNvSpPr txBox="1">
            <a:spLocks noChangeArrowheads="1"/>
          </p:cNvSpPr>
          <p:nvPr/>
        </p:nvSpPr>
        <p:spPr bwMode="auto">
          <a:xfrm>
            <a:off x="395536" y="4071942"/>
            <a:ext cx="8321008" cy="2123658"/>
          </a:xfrm>
          <a:prstGeom prst="rect">
            <a:avLst/>
          </a:prstGeom>
          <a:solidFill>
            <a:srgbClr val="FFFF00"/>
          </a:solidFill>
          <a:ln w="9525">
            <a:solidFill>
              <a:srgbClr val="FF0000"/>
            </a:solidFill>
            <a:miter lim="800000"/>
            <a:headEnd/>
            <a:tailEnd/>
          </a:ln>
          <a:effectLst/>
        </p:spPr>
        <p:txBody>
          <a:bodyPr wrap="square">
            <a:spAutoFit/>
          </a:bodyPr>
          <a:lstStyle/>
          <a:p>
            <a:pPr algn="ctr">
              <a:spcBef>
                <a:spcPct val="50000"/>
              </a:spcBef>
            </a:pPr>
            <a:r>
              <a:rPr lang="es-MX" sz="4400" b="1" dirty="0" smtClean="0"/>
              <a:t>Sólo </a:t>
            </a:r>
            <a:r>
              <a:rPr lang="es-MX" sz="4400" b="1" dirty="0"/>
              <a:t>partir de ese momento la teoría atómica de la materia fue universalmente aceptada</a:t>
            </a:r>
          </a:p>
        </p:txBody>
      </p:sp>
      <p:sp>
        <p:nvSpPr>
          <p:cNvPr id="1305604" name="WordArt 4"/>
          <p:cNvSpPr>
            <a:spLocks noChangeArrowheads="1" noChangeShapeType="1" noTextEdit="1"/>
          </p:cNvSpPr>
          <p:nvPr/>
        </p:nvSpPr>
        <p:spPr bwMode="auto">
          <a:xfrm>
            <a:off x="428596" y="258763"/>
            <a:ext cx="8501122" cy="812783"/>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estructura de la </a:t>
            </a: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materia. Los </a:t>
            </a: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átomos</a:t>
            </a:r>
          </a:p>
        </p:txBody>
      </p:sp>
    </p:spTree>
    <p:extLst>
      <p:ext uri="{BB962C8B-B14F-4D97-AF65-F5344CB8AC3E}">
        <p14:creationId xmlns:p14="http://schemas.microsoft.com/office/powerpoint/2010/main" val="22595690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56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560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7890" name="Rectangle 2"/>
          <p:cNvSpPr>
            <a:spLocks noGrp="1" noChangeArrowheads="1"/>
          </p:cNvSpPr>
          <p:nvPr>
            <p:ph type="body" idx="1"/>
          </p:nvPr>
        </p:nvSpPr>
        <p:spPr>
          <a:xfrm>
            <a:off x="42768" y="1628775"/>
            <a:ext cx="8993728" cy="4824413"/>
          </a:xfrm>
          <a:noFill/>
        </p:spPr>
        <p:txBody>
          <a:bodyPr>
            <a:scene3d>
              <a:camera prst="orthographicFront"/>
              <a:lightRig rig="sunset" dir="t"/>
            </a:scene3d>
            <a:sp3d/>
          </a:bodyPr>
          <a:lstStyle/>
          <a:p>
            <a:pPr>
              <a:lnSpc>
                <a:spcPct val="140000"/>
              </a:lnSpc>
            </a:pPr>
            <a:r>
              <a:rPr lang="es-MX" dirty="0"/>
              <a:t>Las leyes de la química</a:t>
            </a:r>
          </a:p>
          <a:p>
            <a:pPr>
              <a:lnSpc>
                <a:spcPct val="140000"/>
              </a:lnSpc>
            </a:pPr>
            <a:r>
              <a:rPr lang="es-MX" dirty="0"/>
              <a:t>Tabla periódica (1869)</a:t>
            </a:r>
          </a:p>
          <a:p>
            <a:pPr>
              <a:lnSpc>
                <a:spcPct val="140000"/>
              </a:lnSpc>
            </a:pPr>
            <a:r>
              <a:rPr lang="es-MX" dirty="0"/>
              <a:t>Descubrimiento de los rayos X (1895)</a:t>
            </a:r>
          </a:p>
          <a:p>
            <a:pPr>
              <a:lnSpc>
                <a:spcPct val="140000"/>
              </a:lnSpc>
            </a:pPr>
            <a:r>
              <a:rPr lang="es-MX" dirty="0"/>
              <a:t>Descubrimiento de la radioactividad (1896)</a:t>
            </a:r>
          </a:p>
          <a:p>
            <a:pPr>
              <a:lnSpc>
                <a:spcPct val="140000"/>
              </a:lnSpc>
            </a:pPr>
            <a:r>
              <a:rPr lang="es-MX" dirty="0"/>
              <a:t>Descubrimiento del electrón (1897)</a:t>
            </a:r>
          </a:p>
          <a:p>
            <a:pPr>
              <a:lnSpc>
                <a:spcPct val="140000"/>
              </a:lnSpc>
            </a:pPr>
            <a:r>
              <a:rPr lang="es-MX" sz="3600" b="1" dirty="0">
                <a:solidFill>
                  <a:srgbClr val="FF0000"/>
                </a:solidFill>
                <a:effectLst>
                  <a:innerShdw blurRad="63500" dist="50800" dir="18900000">
                    <a:prstClr val="black">
                      <a:alpha val="50000"/>
                    </a:prstClr>
                  </a:innerShdw>
                </a:effectLst>
              </a:rPr>
              <a:t>Los espectros de líneas de las sustancias</a:t>
            </a:r>
          </a:p>
        </p:txBody>
      </p:sp>
      <p:sp>
        <p:nvSpPr>
          <p:cNvPr id="1317891" name="WordArt 3"/>
          <p:cNvSpPr>
            <a:spLocks noChangeArrowheads="1" noChangeShapeType="1" noTextEdit="1"/>
          </p:cNvSpPr>
          <p:nvPr/>
        </p:nvSpPr>
        <p:spPr bwMode="auto">
          <a:xfrm>
            <a:off x="250825" y="188913"/>
            <a:ext cx="8569325" cy="1152525"/>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Los átomos no son tan átomos</a:t>
            </a:r>
          </a:p>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en el sentido de que son divisibles</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9938" name="WordArt 2"/>
          <p:cNvSpPr>
            <a:spLocks noChangeArrowheads="1" noChangeShapeType="1" noTextEdit="1"/>
          </p:cNvSpPr>
          <p:nvPr/>
        </p:nvSpPr>
        <p:spPr bwMode="auto">
          <a:xfrm>
            <a:off x="428596" y="142852"/>
            <a:ext cx="8358246" cy="525443"/>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espectro de las sustancias</a:t>
            </a:r>
          </a:p>
        </p:txBody>
      </p:sp>
      <p:pic>
        <p:nvPicPr>
          <p:cNvPr id="2477058" name="Picture 2" descr="http://upload.wikimedia.org/wikipedia/commons/thumb/4/47/Flametest--.swn.jpg/72px-Flametest--.swn.jpg">
            <a:hlinkClick r:id="rId2" tooltip="Flametest--.swn.jpg"/>
          </p:cNvPr>
          <p:cNvPicPr>
            <a:picLocks noChangeAspect="1" noChangeArrowheads="1"/>
          </p:cNvPicPr>
          <p:nvPr/>
        </p:nvPicPr>
        <p:blipFill>
          <a:blip r:embed="rId3" cstate="print"/>
          <a:srcRect/>
          <a:stretch>
            <a:fillRect/>
          </a:stretch>
        </p:blipFill>
        <p:spPr bwMode="auto">
          <a:xfrm>
            <a:off x="500034" y="1357298"/>
            <a:ext cx="1079999" cy="1800000"/>
          </a:xfrm>
          <a:prstGeom prst="rect">
            <a:avLst/>
          </a:prstGeom>
          <a:noFill/>
        </p:spPr>
      </p:pic>
      <p:pic>
        <p:nvPicPr>
          <p:cNvPr id="2477060" name="Picture 4" descr="http://upload.wikimedia.org/wikipedia/commons/thumb/4/4a/Flametest-Co-.swn.jpg/72px-Flametest-Co-.swn.jpg">
            <a:hlinkClick r:id="rId4" tooltip="Flametest-Co-.swn.jpg"/>
          </p:cNvPr>
          <p:cNvPicPr>
            <a:picLocks noChangeAspect="1" noChangeArrowheads="1"/>
          </p:cNvPicPr>
          <p:nvPr/>
        </p:nvPicPr>
        <p:blipFill>
          <a:blip r:embed="rId5" cstate="print"/>
          <a:srcRect/>
          <a:stretch>
            <a:fillRect/>
          </a:stretch>
        </p:blipFill>
        <p:spPr bwMode="auto">
          <a:xfrm>
            <a:off x="2928926" y="1214422"/>
            <a:ext cx="1079999" cy="1800000"/>
          </a:xfrm>
          <a:prstGeom prst="rect">
            <a:avLst/>
          </a:prstGeom>
          <a:noFill/>
        </p:spPr>
      </p:pic>
      <p:pic>
        <p:nvPicPr>
          <p:cNvPr id="2477062" name="Picture 6" descr="http://upload.wikimedia.org/wikipedia/commons/thumb/7/7c/Flametest--Cu.swn.jpg/72px-Flametest--Cu.swn.jpg">
            <a:hlinkClick r:id="rId6" tooltip="Flametest--Cu.swn.jpg"/>
          </p:cNvPr>
          <p:cNvPicPr>
            <a:picLocks noChangeAspect="1" noChangeArrowheads="1"/>
          </p:cNvPicPr>
          <p:nvPr/>
        </p:nvPicPr>
        <p:blipFill>
          <a:blip r:embed="rId7" cstate="print"/>
          <a:srcRect/>
          <a:stretch>
            <a:fillRect/>
          </a:stretch>
        </p:blipFill>
        <p:spPr bwMode="auto">
          <a:xfrm>
            <a:off x="5072066" y="1142984"/>
            <a:ext cx="1079999" cy="1800000"/>
          </a:xfrm>
          <a:prstGeom prst="rect">
            <a:avLst/>
          </a:prstGeom>
          <a:noFill/>
        </p:spPr>
      </p:pic>
      <p:pic>
        <p:nvPicPr>
          <p:cNvPr id="2477064" name="Picture 8" descr="http://upload.wikimedia.org/wikipedia/commons/thumb/3/35/Flametest-Co-Cu.swn.jpg/72px-Flametest-Co-Cu.swn.jpg">
            <a:hlinkClick r:id="rId8" tooltip="Flametest-Co-Cu.swn.jpg"/>
          </p:cNvPr>
          <p:cNvPicPr>
            <a:picLocks noChangeAspect="1" noChangeArrowheads="1"/>
          </p:cNvPicPr>
          <p:nvPr/>
        </p:nvPicPr>
        <p:blipFill>
          <a:blip r:embed="rId9" cstate="print"/>
          <a:srcRect/>
          <a:stretch>
            <a:fillRect/>
          </a:stretch>
        </p:blipFill>
        <p:spPr bwMode="auto">
          <a:xfrm>
            <a:off x="7500958" y="1214422"/>
            <a:ext cx="1079999" cy="1800000"/>
          </a:xfrm>
          <a:prstGeom prst="rect">
            <a:avLst/>
          </a:prstGeom>
          <a:noFill/>
        </p:spPr>
      </p:pic>
      <p:pic>
        <p:nvPicPr>
          <p:cNvPr id="2477066" name="Picture 10" descr="http://upload.wikimedia.org/wikipedia/commons/thumb/e/e5/Flametest--Na.swn.jpg/72px-Flametest--Na.swn.jpg">
            <a:hlinkClick r:id="rId10" tooltip="Flametest--Na.swn.jpg"/>
          </p:cNvPr>
          <p:cNvPicPr>
            <a:picLocks noChangeAspect="1" noChangeArrowheads="1"/>
          </p:cNvPicPr>
          <p:nvPr/>
        </p:nvPicPr>
        <p:blipFill>
          <a:blip r:embed="rId11" cstate="print"/>
          <a:srcRect/>
          <a:stretch>
            <a:fillRect/>
          </a:stretch>
        </p:blipFill>
        <p:spPr bwMode="auto">
          <a:xfrm>
            <a:off x="857224" y="4143380"/>
            <a:ext cx="1079999" cy="1800000"/>
          </a:xfrm>
          <a:prstGeom prst="rect">
            <a:avLst/>
          </a:prstGeom>
          <a:noFill/>
        </p:spPr>
      </p:pic>
      <p:pic>
        <p:nvPicPr>
          <p:cNvPr id="2477068" name="Picture 12" descr="http://upload.wikimedia.org/wikipedia/commons/thumb/0/08/Flametest-Co-Na.swn.jpg/72px-Flametest-Co-Na.swn.jpg">
            <a:hlinkClick r:id="rId12" tooltip="Flametest-Co-Na.swn.jpg"/>
          </p:cNvPr>
          <p:cNvPicPr>
            <a:picLocks noChangeAspect="1" noChangeArrowheads="1"/>
          </p:cNvPicPr>
          <p:nvPr/>
        </p:nvPicPr>
        <p:blipFill>
          <a:blip r:embed="rId13" cstate="print"/>
          <a:srcRect/>
          <a:stretch>
            <a:fillRect/>
          </a:stretch>
        </p:blipFill>
        <p:spPr bwMode="auto">
          <a:xfrm>
            <a:off x="3143240" y="4000504"/>
            <a:ext cx="1079999" cy="1800000"/>
          </a:xfrm>
          <a:prstGeom prst="rect">
            <a:avLst/>
          </a:prstGeom>
          <a:noFill/>
        </p:spPr>
      </p:pic>
      <p:pic>
        <p:nvPicPr>
          <p:cNvPr id="2477070" name="Picture 14" descr="http://upload.wikimedia.org/wikipedia/commons/thumb/d/da/Flammenf%C3%A4rbungLi.png/42px-Flammenf%C3%A4rbungLi.png">
            <a:hlinkClick r:id="rId14" tooltip="FlammenfärbungLi.png"/>
          </p:cNvPr>
          <p:cNvPicPr>
            <a:picLocks noChangeAspect="1" noChangeArrowheads="1"/>
          </p:cNvPicPr>
          <p:nvPr/>
        </p:nvPicPr>
        <p:blipFill>
          <a:blip r:embed="rId15" cstate="print"/>
          <a:srcRect/>
          <a:stretch>
            <a:fillRect/>
          </a:stretch>
        </p:blipFill>
        <p:spPr bwMode="auto">
          <a:xfrm>
            <a:off x="7643834" y="3929066"/>
            <a:ext cx="635294" cy="1800000"/>
          </a:xfrm>
          <a:prstGeom prst="rect">
            <a:avLst/>
          </a:prstGeom>
          <a:noFill/>
        </p:spPr>
      </p:pic>
      <p:pic>
        <p:nvPicPr>
          <p:cNvPr id="2477072" name="Picture 16" descr="http://upload.wikimedia.org/wikipedia/commons/thumb/b/b8/Flammenf%C3%A4rbungK.png/40px-Flammenf%C3%A4rbungK.png">
            <a:hlinkClick r:id="rId16" tooltip="FlammenfärbungK.png"/>
          </p:cNvPr>
          <p:cNvPicPr>
            <a:picLocks noChangeAspect="1" noChangeArrowheads="1"/>
          </p:cNvPicPr>
          <p:nvPr/>
        </p:nvPicPr>
        <p:blipFill>
          <a:blip r:embed="rId17" cstate="print"/>
          <a:srcRect/>
          <a:stretch>
            <a:fillRect/>
          </a:stretch>
        </p:blipFill>
        <p:spPr bwMode="auto">
          <a:xfrm>
            <a:off x="5643570" y="4000504"/>
            <a:ext cx="605041" cy="1800000"/>
          </a:xfrm>
          <a:prstGeom prst="rect">
            <a:avLst/>
          </a:prstGeom>
          <a:noFill/>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9938" name="WordArt 2"/>
          <p:cNvSpPr>
            <a:spLocks noChangeArrowheads="1" noChangeShapeType="1" noTextEdit="1"/>
          </p:cNvSpPr>
          <p:nvPr/>
        </p:nvSpPr>
        <p:spPr bwMode="auto">
          <a:xfrm>
            <a:off x="428596" y="142852"/>
            <a:ext cx="8358246" cy="525443"/>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espectro de las sustancias</a:t>
            </a:r>
          </a:p>
        </p:txBody>
      </p:sp>
      <p:pic>
        <p:nvPicPr>
          <p:cNvPr id="2578434" name="Picture 2" descr="File:Light dispersion conceptual waves.gif">
            <a:hlinkClick r:id="rId2"/>
          </p:cNvPr>
          <p:cNvPicPr>
            <a:picLocks noChangeAspect="1" noChangeArrowheads="1" noCrop="1"/>
          </p:cNvPicPr>
          <p:nvPr/>
        </p:nvPicPr>
        <p:blipFill>
          <a:blip r:embed="rId3" cstate="print"/>
          <a:srcRect/>
          <a:stretch>
            <a:fillRect/>
          </a:stretch>
        </p:blipFill>
        <p:spPr bwMode="auto">
          <a:xfrm>
            <a:off x="1285852" y="1285860"/>
            <a:ext cx="6096000" cy="4572000"/>
          </a:xfrm>
          <a:prstGeom prst="rect">
            <a:avLst/>
          </a:prstGeom>
          <a:noFill/>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9938" name="WordArt 2"/>
          <p:cNvSpPr>
            <a:spLocks noChangeArrowheads="1" noChangeShapeType="1" noTextEdit="1"/>
          </p:cNvSpPr>
          <p:nvPr/>
        </p:nvSpPr>
        <p:spPr bwMode="auto">
          <a:xfrm>
            <a:off x="428596" y="142852"/>
            <a:ext cx="8358246" cy="525443"/>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espectro de las sustancias</a:t>
            </a:r>
          </a:p>
        </p:txBody>
      </p:sp>
      <p:pic>
        <p:nvPicPr>
          <p:cNvPr id="2577410" name="Picture 2"/>
          <p:cNvPicPr>
            <a:picLocks noChangeAspect="1" noChangeArrowheads="1"/>
          </p:cNvPicPr>
          <p:nvPr/>
        </p:nvPicPr>
        <p:blipFill>
          <a:blip r:embed="rId2" cstate="print"/>
          <a:srcRect/>
          <a:stretch>
            <a:fillRect/>
          </a:stretch>
        </p:blipFill>
        <p:spPr bwMode="auto">
          <a:xfrm>
            <a:off x="142844" y="1285860"/>
            <a:ext cx="8858311" cy="457203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9938" name="WordArt 2"/>
          <p:cNvSpPr>
            <a:spLocks noChangeArrowheads="1" noChangeShapeType="1" noTextEdit="1"/>
          </p:cNvSpPr>
          <p:nvPr/>
        </p:nvSpPr>
        <p:spPr bwMode="auto">
          <a:xfrm>
            <a:off x="1150938" y="188913"/>
            <a:ext cx="6467475" cy="944562"/>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espectro de las sustancias</a:t>
            </a:r>
          </a:p>
        </p:txBody>
      </p:sp>
      <p:pic>
        <p:nvPicPr>
          <p:cNvPr id="1319939" name="Picture 3" descr="emission"/>
          <p:cNvPicPr>
            <a:picLocks noChangeAspect="1" noChangeArrowheads="1"/>
          </p:cNvPicPr>
          <p:nvPr/>
        </p:nvPicPr>
        <p:blipFill>
          <a:blip r:embed="rId2" cstate="print"/>
          <a:srcRect/>
          <a:stretch>
            <a:fillRect/>
          </a:stretch>
        </p:blipFill>
        <p:spPr bwMode="auto">
          <a:xfrm>
            <a:off x="250825" y="1223963"/>
            <a:ext cx="8642350" cy="55546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7107" name="Picture 3"/>
          <p:cNvPicPr>
            <a:picLocks noGrp="1" noChangeAspect="1" noChangeArrowheads="1"/>
          </p:cNvPicPr>
          <p:nvPr>
            <p:ph sz="half" idx="4294967295"/>
          </p:nvPr>
        </p:nvPicPr>
        <p:blipFill>
          <a:blip r:embed="rId3" cstate="print"/>
          <a:srcRect/>
          <a:stretch>
            <a:fillRect/>
          </a:stretch>
        </p:blipFill>
        <p:spPr>
          <a:xfrm>
            <a:off x="2705100" y="2204864"/>
            <a:ext cx="3816350" cy="3392488"/>
          </a:xfrm>
          <a:noFill/>
          <a:ln/>
        </p:spPr>
      </p:pic>
      <p:sp>
        <p:nvSpPr>
          <p:cNvPr id="1327108" name="WordArt 4"/>
          <p:cNvSpPr>
            <a:spLocks noChangeArrowheads="1" noChangeShapeType="1" noTextEdit="1"/>
          </p:cNvSpPr>
          <p:nvPr/>
        </p:nvSpPr>
        <p:spPr bwMode="auto">
          <a:xfrm>
            <a:off x="1150938" y="458788"/>
            <a:ext cx="6924675" cy="9144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Átomo de Rutherford (1911)</a:t>
            </a:r>
          </a:p>
        </p:txBody>
      </p:sp>
    </p:spTree>
    <p:extLst>
      <p:ext uri="{BB962C8B-B14F-4D97-AF65-F5344CB8AC3E}">
        <p14:creationId xmlns:p14="http://schemas.microsoft.com/office/powerpoint/2010/main" val="297345029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2676" name="Picture 4" descr="Image result for black body bo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431276"/>
            <a:ext cx="4236783" cy="59954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stretch>
            <a:fillRect/>
          </a:stretch>
        </p:blipFill>
        <p:spPr>
          <a:xfrm>
            <a:off x="179512" y="162028"/>
            <a:ext cx="4176464" cy="6264696"/>
          </a:xfrm>
          <a:prstGeom prst="rect">
            <a:avLst/>
          </a:prstGeom>
        </p:spPr>
      </p:pic>
    </p:spTree>
    <p:extLst>
      <p:ext uri="{BB962C8B-B14F-4D97-AF65-F5344CB8AC3E}">
        <p14:creationId xmlns:p14="http://schemas.microsoft.com/office/powerpoint/2010/main" val="10891581"/>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62" name="Picture 2" descr="Rutherford1"/>
          <p:cNvPicPr>
            <a:picLocks noGrp="1" noChangeAspect="1" noChangeArrowheads="1"/>
          </p:cNvPicPr>
          <p:nvPr>
            <p:ph sz="half" idx="4294967295"/>
          </p:nvPr>
        </p:nvPicPr>
        <p:blipFill>
          <a:blip r:embed="rId3" cstate="print"/>
          <a:srcRect/>
          <a:stretch>
            <a:fillRect/>
          </a:stretch>
        </p:blipFill>
        <p:spPr>
          <a:xfrm>
            <a:off x="2627784" y="1772816"/>
            <a:ext cx="3816350" cy="4237037"/>
          </a:xfrm>
          <a:noFill/>
          <a:ln/>
        </p:spPr>
      </p:pic>
      <p:sp>
        <p:nvSpPr>
          <p:cNvPr id="1320964" name="WordArt 4"/>
          <p:cNvSpPr>
            <a:spLocks noChangeArrowheads="1" noChangeShapeType="1" noTextEdit="1"/>
          </p:cNvSpPr>
          <p:nvPr/>
        </p:nvSpPr>
        <p:spPr bwMode="auto">
          <a:xfrm>
            <a:off x="1116013" y="404813"/>
            <a:ext cx="7305675" cy="6477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átomo de Rutherford. 1911</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63" name="Picture 3" descr="Rutherford2"/>
          <p:cNvPicPr>
            <a:picLocks noGrp="1" noChangeAspect="1" noChangeArrowheads="1"/>
          </p:cNvPicPr>
          <p:nvPr>
            <p:ph sz="half" idx="4294967295"/>
          </p:nvPr>
        </p:nvPicPr>
        <p:blipFill>
          <a:blip r:embed="rId3" cstate="print"/>
          <a:srcRect/>
          <a:stretch>
            <a:fillRect/>
          </a:stretch>
        </p:blipFill>
        <p:spPr>
          <a:xfrm>
            <a:off x="2411760" y="1700808"/>
            <a:ext cx="3960812" cy="4321175"/>
          </a:xfrm>
          <a:noFill/>
          <a:ln/>
        </p:spPr>
      </p:pic>
      <p:sp>
        <p:nvSpPr>
          <p:cNvPr id="1320964" name="WordArt 4"/>
          <p:cNvSpPr>
            <a:spLocks noChangeArrowheads="1" noChangeShapeType="1" noTextEdit="1"/>
          </p:cNvSpPr>
          <p:nvPr/>
        </p:nvSpPr>
        <p:spPr bwMode="auto">
          <a:xfrm>
            <a:off x="1116013" y="404813"/>
            <a:ext cx="7305675" cy="6477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átomo de Rutherford. 1911</a:t>
            </a:r>
          </a:p>
        </p:txBody>
      </p:sp>
    </p:spTree>
    <p:extLst>
      <p:ext uri="{BB962C8B-B14F-4D97-AF65-F5344CB8AC3E}">
        <p14:creationId xmlns:p14="http://schemas.microsoft.com/office/powerpoint/2010/main" val="1432564860"/>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3011" name="WordArt 3"/>
          <p:cNvSpPr>
            <a:spLocks noChangeArrowheads="1" noChangeShapeType="1" noTextEdit="1"/>
          </p:cNvSpPr>
          <p:nvPr/>
        </p:nvSpPr>
        <p:spPr bwMode="auto">
          <a:xfrm>
            <a:off x="1150938" y="84118"/>
            <a:ext cx="6924675" cy="630238"/>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Átomo de </a:t>
            </a:r>
            <a:r>
              <a:rPr lang="es-MX" sz="3600"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Rutherford</a:t>
            </a: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 (1911)</a:t>
            </a:r>
          </a:p>
        </p:txBody>
      </p:sp>
      <p:sp>
        <p:nvSpPr>
          <p:cNvPr id="4" name="Oval 3"/>
          <p:cNvSpPr/>
          <p:nvPr/>
        </p:nvSpPr>
        <p:spPr>
          <a:xfrm>
            <a:off x="1643042" y="1071546"/>
            <a:ext cx="5643602" cy="5286412"/>
          </a:xfrm>
          <a:prstGeom prst="ellipse">
            <a:avLst/>
          </a:prstGeom>
          <a:solidFill>
            <a:srgbClr val="FFEAA7"/>
          </a:solidFill>
          <a:ln>
            <a:solidFill>
              <a:srgbClr val="FFE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 name="Group 6"/>
          <p:cNvGrpSpPr/>
          <p:nvPr/>
        </p:nvGrpSpPr>
        <p:grpSpPr>
          <a:xfrm>
            <a:off x="4357686" y="3226718"/>
            <a:ext cx="439072" cy="452692"/>
            <a:chOff x="4357686" y="3190622"/>
            <a:chExt cx="439072" cy="452692"/>
          </a:xfrm>
        </p:grpSpPr>
        <p:sp>
          <p:nvSpPr>
            <p:cNvPr id="5" name="Oval 4"/>
            <p:cNvSpPr/>
            <p:nvPr/>
          </p:nvSpPr>
          <p:spPr>
            <a:xfrm>
              <a:off x="4357686" y="3214686"/>
              <a:ext cx="428628" cy="428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6" name="Object 5"/>
            <p:cNvGraphicFramePr>
              <a:graphicFrameLocks noChangeAspect="1"/>
            </p:cNvGraphicFramePr>
            <p:nvPr/>
          </p:nvGraphicFramePr>
          <p:xfrm>
            <a:off x="4369718" y="3190622"/>
            <a:ext cx="427040" cy="427040"/>
          </p:xfrm>
          <a:graphic>
            <a:graphicData uri="http://schemas.openxmlformats.org/presentationml/2006/ole">
              <mc:AlternateContent xmlns:mc="http://schemas.openxmlformats.org/markup-compatibility/2006">
                <mc:Choice xmlns:v="urn:schemas-microsoft-com:vml" Requires="v">
                  <p:oleObj spid="_x0000_s2584956" name="Equation" r:id="rId3" imgW="139700" imgH="139700" progId="Equation.DSMT4">
                    <p:embed/>
                  </p:oleObj>
                </mc:Choice>
                <mc:Fallback>
                  <p:oleObj name="Equation" r:id="rId3" imgW="139700" imgH="139700" progId="Equation.DSMT4">
                    <p:embed/>
                    <p:pic>
                      <p:nvPicPr>
                        <p:cNvPr id="0" name="Picture 3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9718" y="3190622"/>
                          <a:ext cx="427040" cy="427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9" name="Straight Arrow Connector 8"/>
          <p:cNvCxnSpPr/>
          <p:nvPr/>
        </p:nvCxnSpPr>
        <p:spPr>
          <a:xfrm flipV="1">
            <a:off x="428596" y="1928802"/>
            <a:ext cx="7643866" cy="714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00034" y="5429264"/>
            <a:ext cx="7643866" cy="714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80996" y="4572008"/>
            <a:ext cx="7643866" cy="714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00034" y="1357298"/>
            <a:ext cx="7643866" cy="714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80996" y="2714620"/>
            <a:ext cx="7643866" cy="714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3011" name="WordArt 3"/>
          <p:cNvSpPr>
            <a:spLocks noChangeArrowheads="1" noChangeShapeType="1" noTextEdit="1"/>
          </p:cNvSpPr>
          <p:nvPr/>
        </p:nvSpPr>
        <p:spPr bwMode="auto">
          <a:xfrm>
            <a:off x="1150938" y="84118"/>
            <a:ext cx="6924675" cy="630238"/>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Átomo de </a:t>
            </a:r>
            <a:r>
              <a:rPr lang="es-MX" sz="3600"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Rutherford</a:t>
            </a: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 (1911)</a:t>
            </a:r>
          </a:p>
        </p:txBody>
      </p:sp>
      <p:sp>
        <p:nvSpPr>
          <p:cNvPr id="4" name="Oval 3"/>
          <p:cNvSpPr/>
          <p:nvPr/>
        </p:nvSpPr>
        <p:spPr>
          <a:xfrm>
            <a:off x="1643042" y="1071546"/>
            <a:ext cx="5643602" cy="5286412"/>
          </a:xfrm>
          <a:prstGeom prst="ellipse">
            <a:avLst/>
          </a:prstGeom>
          <a:solidFill>
            <a:srgbClr val="FFEAA7"/>
          </a:solidFill>
          <a:ln>
            <a:solidFill>
              <a:srgbClr val="FFE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7" name="Group 6"/>
          <p:cNvGrpSpPr/>
          <p:nvPr/>
        </p:nvGrpSpPr>
        <p:grpSpPr>
          <a:xfrm>
            <a:off x="4357686" y="3226718"/>
            <a:ext cx="439072" cy="452692"/>
            <a:chOff x="4357686" y="3190622"/>
            <a:chExt cx="439072" cy="452692"/>
          </a:xfrm>
        </p:grpSpPr>
        <p:sp>
          <p:nvSpPr>
            <p:cNvPr id="5" name="Oval 4"/>
            <p:cNvSpPr/>
            <p:nvPr/>
          </p:nvSpPr>
          <p:spPr>
            <a:xfrm>
              <a:off x="4357686" y="3214686"/>
              <a:ext cx="428628" cy="428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6" name="Object 5"/>
            <p:cNvGraphicFramePr>
              <a:graphicFrameLocks noChangeAspect="1"/>
            </p:cNvGraphicFramePr>
            <p:nvPr/>
          </p:nvGraphicFramePr>
          <p:xfrm>
            <a:off x="4369718" y="3190622"/>
            <a:ext cx="427040" cy="427040"/>
          </p:xfrm>
          <a:graphic>
            <a:graphicData uri="http://schemas.openxmlformats.org/presentationml/2006/ole">
              <mc:AlternateContent xmlns:mc="http://schemas.openxmlformats.org/markup-compatibility/2006">
                <mc:Choice xmlns:v="urn:schemas-microsoft-com:vml" Requires="v">
                  <p:oleObj spid="_x0000_s2581884" name="Equation" r:id="rId3" imgW="139700" imgH="139700" progId="Equation.DSMT4">
                    <p:embed/>
                  </p:oleObj>
                </mc:Choice>
                <mc:Fallback>
                  <p:oleObj name="Equation" r:id="rId3" imgW="139700" imgH="139700" progId="Equation.DSMT4">
                    <p:embed/>
                    <p:pic>
                      <p:nvPicPr>
                        <p:cNvPr id="0" name="Picture 3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9718" y="3190622"/>
                          <a:ext cx="427040" cy="427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9" name="Straight Arrow Connector 8"/>
          <p:cNvCxnSpPr/>
          <p:nvPr/>
        </p:nvCxnSpPr>
        <p:spPr>
          <a:xfrm flipV="1">
            <a:off x="428596" y="1928802"/>
            <a:ext cx="7643866" cy="7143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00034" y="5286388"/>
            <a:ext cx="7643866" cy="7143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80996" y="4357694"/>
            <a:ext cx="7643866" cy="7143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00034" y="1357298"/>
            <a:ext cx="7643866" cy="7143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80996" y="2714620"/>
            <a:ext cx="7643866" cy="7143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28596" y="3691442"/>
            <a:ext cx="4143404" cy="714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4"/>
          </p:cNvCxnSpPr>
          <p:nvPr/>
        </p:nvCxnSpPr>
        <p:spPr>
          <a:xfrm rot="16200000" flipH="1">
            <a:off x="5947370" y="2304040"/>
            <a:ext cx="1035474" cy="378621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3011" name="WordArt 3"/>
          <p:cNvSpPr>
            <a:spLocks noChangeArrowheads="1" noChangeShapeType="1" noTextEdit="1"/>
          </p:cNvSpPr>
          <p:nvPr/>
        </p:nvSpPr>
        <p:spPr bwMode="auto">
          <a:xfrm>
            <a:off x="1150938" y="84118"/>
            <a:ext cx="6924675" cy="630238"/>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Átomo de </a:t>
            </a:r>
            <a:r>
              <a:rPr lang="es-MX" sz="3600"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Rutherford</a:t>
            </a: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 (1911)</a:t>
            </a:r>
          </a:p>
        </p:txBody>
      </p:sp>
      <p:sp>
        <p:nvSpPr>
          <p:cNvPr id="4" name="Oval 3"/>
          <p:cNvSpPr/>
          <p:nvPr/>
        </p:nvSpPr>
        <p:spPr>
          <a:xfrm>
            <a:off x="1643042" y="1071546"/>
            <a:ext cx="5643602" cy="5286412"/>
          </a:xfrm>
          <a:prstGeom prst="ellipse">
            <a:avLst/>
          </a:prstGeom>
          <a:solidFill>
            <a:srgbClr val="FFEAA7"/>
          </a:solidFill>
          <a:ln>
            <a:solidFill>
              <a:srgbClr val="FFE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 name="Group 6"/>
          <p:cNvGrpSpPr/>
          <p:nvPr/>
        </p:nvGrpSpPr>
        <p:grpSpPr>
          <a:xfrm>
            <a:off x="4357686" y="3226718"/>
            <a:ext cx="439072" cy="452692"/>
            <a:chOff x="4357686" y="3190622"/>
            <a:chExt cx="439072" cy="452692"/>
          </a:xfrm>
        </p:grpSpPr>
        <p:sp>
          <p:nvSpPr>
            <p:cNvPr id="5" name="Oval 4"/>
            <p:cNvSpPr/>
            <p:nvPr/>
          </p:nvSpPr>
          <p:spPr>
            <a:xfrm>
              <a:off x="4357686" y="3214686"/>
              <a:ext cx="428628" cy="428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6" name="Object 5"/>
            <p:cNvGraphicFramePr>
              <a:graphicFrameLocks noChangeAspect="1"/>
            </p:cNvGraphicFramePr>
            <p:nvPr/>
          </p:nvGraphicFramePr>
          <p:xfrm>
            <a:off x="4369718" y="3190622"/>
            <a:ext cx="427040" cy="427040"/>
          </p:xfrm>
          <a:graphic>
            <a:graphicData uri="http://schemas.openxmlformats.org/presentationml/2006/ole">
              <mc:AlternateContent xmlns:mc="http://schemas.openxmlformats.org/markup-compatibility/2006">
                <mc:Choice xmlns:v="urn:schemas-microsoft-com:vml" Requires="v">
                  <p:oleObj spid="_x0000_s2582908" name="Equation" r:id="rId3" imgW="139700" imgH="139700" progId="Equation.DSMT4">
                    <p:embed/>
                  </p:oleObj>
                </mc:Choice>
                <mc:Fallback>
                  <p:oleObj name="Equation" r:id="rId3" imgW="139700" imgH="139700" progId="Equation.DSMT4">
                    <p:embed/>
                    <p:pic>
                      <p:nvPicPr>
                        <p:cNvPr id="0" name="Picture 3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9718" y="3190622"/>
                          <a:ext cx="427040" cy="427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9" name="Straight Arrow Connector 8"/>
          <p:cNvCxnSpPr/>
          <p:nvPr/>
        </p:nvCxnSpPr>
        <p:spPr>
          <a:xfrm flipV="1">
            <a:off x="428596" y="1928802"/>
            <a:ext cx="7643866" cy="7143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00034" y="5500702"/>
            <a:ext cx="7643866" cy="7143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42910" y="4429132"/>
            <a:ext cx="7643866" cy="7143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00034" y="1357298"/>
            <a:ext cx="7643866" cy="7143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80996" y="2714620"/>
            <a:ext cx="7643866" cy="7143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28596" y="3691442"/>
            <a:ext cx="4143404" cy="714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4"/>
          </p:cNvCxnSpPr>
          <p:nvPr/>
        </p:nvCxnSpPr>
        <p:spPr>
          <a:xfrm rot="16200000" flipH="1">
            <a:off x="5947370" y="2304040"/>
            <a:ext cx="1035474" cy="378621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24"/>
          <p:cNvGrpSpPr/>
          <p:nvPr/>
        </p:nvGrpSpPr>
        <p:grpSpPr>
          <a:xfrm>
            <a:off x="142844" y="3000372"/>
            <a:ext cx="4214842" cy="428628"/>
            <a:chOff x="285720" y="3000372"/>
            <a:chExt cx="4071966" cy="428628"/>
          </a:xfrm>
        </p:grpSpPr>
        <p:cxnSp>
          <p:nvCxnSpPr>
            <p:cNvPr id="19" name="Straight Connector 18"/>
            <p:cNvCxnSpPr/>
            <p:nvPr/>
          </p:nvCxnSpPr>
          <p:spPr>
            <a:xfrm flipV="1">
              <a:off x="285720" y="3420000"/>
              <a:ext cx="4034280" cy="9000"/>
            </a:xfrm>
            <a:prstGeom prst="line">
              <a:avLst/>
            </a:prstGeom>
            <a:ln w="57150">
              <a:solidFill>
                <a:srgbClr val="3333CC"/>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a:off x="285720" y="3000372"/>
              <a:ext cx="4071966" cy="428628"/>
            </a:xfrm>
            <a:prstGeom prst="straightConnector1">
              <a:avLst/>
            </a:prstGeom>
            <a:ln w="57150">
              <a:solidFill>
                <a:srgbClr val="3333CC"/>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4034" name="Picture 2" descr="planet"/>
          <p:cNvPicPr>
            <a:picLocks noGrp="1" noChangeAspect="1" noChangeArrowheads="1"/>
          </p:cNvPicPr>
          <p:nvPr>
            <p:ph idx="1"/>
          </p:nvPr>
        </p:nvPicPr>
        <p:blipFill>
          <a:blip r:embed="rId3" cstate="print"/>
          <a:srcRect/>
          <a:stretch>
            <a:fillRect/>
          </a:stretch>
        </p:blipFill>
        <p:spPr>
          <a:xfrm>
            <a:off x="2195513" y="1485900"/>
            <a:ext cx="4752975" cy="4752975"/>
          </a:xfrm>
          <a:noFill/>
          <a:ln/>
        </p:spPr>
      </p:pic>
      <p:sp>
        <p:nvSpPr>
          <p:cNvPr id="1324035" name="WordArt 3"/>
          <p:cNvSpPr>
            <a:spLocks noChangeArrowheads="1" noChangeShapeType="1" noTextEdit="1"/>
          </p:cNvSpPr>
          <p:nvPr/>
        </p:nvSpPr>
        <p:spPr bwMode="auto">
          <a:xfrm>
            <a:off x="1150938" y="188913"/>
            <a:ext cx="6924675" cy="9144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Átomo de Rutherford (1911)</a:t>
            </a:r>
          </a:p>
        </p:txBody>
      </p:sp>
    </p:spTree>
    <p:extLst>
      <p:ext uri="{BB962C8B-B14F-4D97-AF65-F5344CB8AC3E}">
        <p14:creationId xmlns:p14="http://schemas.microsoft.com/office/powerpoint/2010/main" val="33691521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43200000">
                                      <p:cBhvr>
                                        <p:cTn id="6" dur="2000" fill="hold"/>
                                        <p:tgtEl>
                                          <p:spTgt spid="13240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885932568"/>
              </p:ext>
            </p:extLst>
          </p:nvPr>
        </p:nvGraphicFramePr>
        <p:xfrm>
          <a:off x="107504" y="5720605"/>
          <a:ext cx="8159750" cy="1020763"/>
        </p:xfrm>
        <a:graphic>
          <a:graphicData uri="http://schemas.openxmlformats.org/presentationml/2006/ole">
            <mc:AlternateContent xmlns:mc="http://schemas.openxmlformats.org/markup-compatibility/2006">
              <mc:Choice xmlns:v="urn:schemas-microsoft-com:vml" Requires="v">
                <p:oleObj spid="_x0000_s4701237" name="Equation" r:id="rId3" imgW="3454200" imgH="431640" progId="Equation.DSMT4">
                  <p:embed/>
                </p:oleObj>
              </mc:Choice>
              <mc:Fallback>
                <p:oleObj name="Equation" r:id="rId3" imgW="3454200" imgH="431640" progId="Equation.DSMT4">
                  <p:embed/>
                  <p:pic>
                    <p:nvPicPr>
                      <p:cNvPr id="0" name="Picture 10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5720605"/>
                        <a:ext cx="8159750" cy="1020763"/>
                      </a:xfrm>
                      <a:prstGeom prst="rect">
                        <a:avLst/>
                      </a:prstGeom>
                      <a:solidFill>
                        <a:srgbClr val="C9F1FF"/>
                      </a:solidFill>
                    </p:spPr>
                  </p:pic>
                </p:oleObj>
              </mc:Fallback>
            </mc:AlternateContent>
          </a:graphicData>
        </a:graphic>
      </p:graphicFrame>
      <p:sp>
        <p:nvSpPr>
          <p:cNvPr id="5" name="WordArt 3"/>
          <p:cNvSpPr>
            <a:spLocks noChangeArrowheads="1" noChangeShapeType="1" noTextEdit="1"/>
          </p:cNvSpPr>
          <p:nvPr/>
        </p:nvSpPr>
        <p:spPr bwMode="auto">
          <a:xfrm>
            <a:off x="251520" y="188913"/>
            <a:ext cx="8712968" cy="914400"/>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El átomo es un “gran espacio” vacío</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756245975"/>
              </p:ext>
            </p:extLst>
          </p:nvPr>
        </p:nvGraphicFramePr>
        <p:xfrm>
          <a:off x="77788" y="4484688"/>
          <a:ext cx="6269037" cy="960437"/>
        </p:xfrm>
        <a:graphic>
          <a:graphicData uri="http://schemas.openxmlformats.org/presentationml/2006/ole">
            <mc:AlternateContent xmlns:mc="http://schemas.openxmlformats.org/markup-compatibility/2006">
              <mc:Choice xmlns:v="urn:schemas-microsoft-com:vml" Requires="v">
                <p:oleObj spid="_x0000_s4701238" name="Equation" r:id="rId5" imgW="2654280" imgH="406080" progId="Equation.DSMT4">
                  <p:embed/>
                </p:oleObj>
              </mc:Choice>
              <mc:Fallback>
                <p:oleObj name="Equation" r:id="rId5" imgW="2654280" imgH="406080" progId="Equation.DSMT4">
                  <p:embed/>
                  <p:pic>
                    <p:nvPicPr>
                      <p:cNvPr id="0" name="Picture 10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88" y="4484688"/>
                        <a:ext cx="6269037" cy="960437"/>
                      </a:xfrm>
                      <a:prstGeom prst="rect">
                        <a:avLst/>
                      </a:prstGeom>
                      <a:solidFill>
                        <a:srgbClr val="C9F1FF"/>
                      </a:solid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157404166"/>
              </p:ext>
            </p:extLst>
          </p:nvPr>
        </p:nvGraphicFramePr>
        <p:xfrm>
          <a:off x="899592" y="1269380"/>
          <a:ext cx="7199312" cy="1079500"/>
        </p:xfrm>
        <a:graphic>
          <a:graphicData uri="http://schemas.openxmlformats.org/presentationml/2006/ole">
            <mc:AlternateContent xmlns:mc="http://schemas.openxmlformats.org/markup-compatibility/2006">
              <mc:Choice xmlns:v="urn:schemas-microsoft-com:vml" Requires="v">
                <p:oleObj spid="_x0000_s4701239" name="Equation" r:id="rId7" imgW="3047760" imgH="457200" progId="Equation.DSMT4">
                  <p:embed/>
                </p:oleObj>
              </mc:Choice>
              <mc:Fallback>
                <p:oleObj name="Equation" r:id="rId7" imgW="3047760" imgH="457200" progId="Equation.DSMT4">
                  <p:embed/>
                  <p:pic>
                    <p:nvPicPr>
                      <p:cNvPr id="0" name="Picture 10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592" y="1269380"/>
                        <a:ext cx="7199312" cy="1079500"/>
                      </a:xfrm>
                      <a:prstGeom prst="rect">
                        <a:avLst/>
                      </a:prstGeom>
                      <a:solidFill>
                        <a:srgbClr val="FFFF00"/>
                      </a:solid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568142823"/>
              </p:ext>
            </p:extLst>
          </p:nvPr>
        </p:nvGraphicFramePr>
        <p:xfrm>
          <a:off x="467544" y="2830932"/>
          <a:ext cx="4733788" cy="1193190"/>
        </p:xfrm>
        <a:graphic>
          <a:graphicData uri="http://schemas.openxmlformats.org/presentationml/2006/ole">
            <mc:AlternateContent xmlns:mc="http://schemas.openxmlformats.org/markup-compatibility/2006">
              <mc:Choice xmlns:v="urn:schemas-microsoft-com:vml" Requires="v">
                <p:oleObj spid="_x0000_s4701240" name="Equation" r:id="rId9" imgW="1714320" imgH="431640" progId="Equation.DSMT4">
                  <p:embed/>
                </p:oleObj>
              </mc:Choice>
              <mc:Fallback>
                <p:oleObj name="Equation" r:id="rId9" imgW="1714320" imgH="431640" progId="Equation.DSMT4">
                  <p:embed/>
                  <p:pic>
                    <p:nvPicPr>
                      <p:cNvPr id="0" name="Picture 10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7544" y="2830932"/>
                        <a:ext cx="4733788" cy="1193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488208" name="Picture 16" descr="https://encrypted-tbn1.gstatic.com/images?q=tbn:ANd9GcTcRQR_cJYUHbedgBjnzBmeI_tzn7ApmA7rOCbuct6fgzsCrEHA"/>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48264" y="2815951"/>
            <a:ext cx="1797397" cy="1672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53742"/>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4034" name="Picture 2" descr="planet"/>
          <p:cNvPicPr>
            <a:picLocks noGrp="1" noChangeAspect="1" noChangeArrowheads="1"/>
          </p:cNvPicPr>
          <p:nvPr>
            <p:ph idx="1"/>
          </p:nvPr>
        </p:nvPicPr>
        <p:blipFill>
          <a:blip r:embed="rId3" cstate="print"/>
          <a:srcRect/>
          <a:stretch>
            <a:fillRect/>
          </a:stretch>
        </p:blipFill>
        <p:spPr>
          <a:xfrm>
            <a:off x="2195513" y="1485900"/>
            <a:ext cx="4752975" cy="4752975"/>
          </a:xfrm>
          <a:noFill/>
          <a:ln/>
        </p:spPr>
      </p:pic>
      <p:sp>
        <p:nvSpPr>
          <p:cNvPr id="1324035" name="WordArt 3"/>
          <p:cNvSpPr>
            <a:spLocks noChangeArrowheads="1" noChangeShapeType="1" noTextEdit="1"/>
          </p:cNvSpPr>
          <p:nvPr/>
        </p:nvSpPr>
        <p:spPr bwMode="auto">
          <a:xfrm>
            <a:off x="1150938" y="188913"/>
            <a:ext cx="6924675" cy="9144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Átomo de Rutherford (1911)</a:t>
            </a:r>
          </a:p>
        </p:txBody>
      </p:sp>
    </p:spTree>
    <p:extLst>
      <p:ext uri="{BB962C8B-B14F-4D97-AF65-F5344CB8AC3E}">
        <p14:creationId xmlns:p14="http://schemas.microsoft.com/office/powerpoint/2010/main" val="5702397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43200000">
                                      <p:cBhvr>
                                        <p:cTn id="6" dur="2000" fill="hold"/>
                                        <p:tgtEl>
                                          <p:spTgt spid="13240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26082" name="Object 2"/>
          <p:cNvGraphicFramePr>
            <a:graphicFrameLocks noChangeAspect="1"/>
          </p:cNvGraphicFramePr>
          <p:nvPr/>
        </p:nvGraphicFramePr>
        <p:xfrm>
          <a:off x="566738" y="954088"/>
          <a:ext cx="7993062" cy="1125537"/>
        </p:xfrm>
        <a:graphic>
          <a:graphicData uri="http://schemas.openxmlformats.org/presentationml/2006/ole">
            <mc:AlternateContent xmlns:mc="http://schemas.openxmlformats.org/markup-compatibility/2006">
              <mc:Choice xmlns:v="urn:schemas-microsoft-com:vml" Requires="v">
                <p:oleObj spid="_x0000_s4651618" name="Equation" r:id="rId3" imgW="3035300" imgH="482600" progId="Equation.DSMT4">
                  <p:embed/>
                </p:oleObj>
              </mc:Choice>
              <mc:Fallback>
                <p:oleObj name="Equation" r:id="rId3" imgW="3035300" imgH="482600" progId="Equation.DSMT4">
                  <p:embed/>
                  <p:pic>
                    <p:nvPicPr>
                      <p:cNvPr id="0" name="Picture 25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738" y="954088"/>
                        <a:ext cx="7993062" cy="1125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26083" name="WordArt 3"/>
          <p:cNvSpPr>
            <a:spLocks noChangeArrowheads="1" noChangeShapeType="1" noTextEdit="1"/>
          </p:cNvSpPr>
          <p:nvPr/>
        </p:nvSpPr>
        <p:spPr bwMode="auto">
          <a:xfrm>
            <a:off x="476250" y="96838"/>
            <a:ext cx="8297863" cy="406400"/>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Velocidad y aceleración ortogonales</a:t>
            </a:r>
          </a:p>
        </p:txBody>
      </p:sp>
      <p:sp>
        <p:nvSpPr>
          <p:cNvPr id="1326084" name="Line 4"/>
          <p:cNvSpPr>
            <a:spLocks noChangeShapeType="1"/>
          </p:cNvSpPr>
          <p:nvPr/>
        </p:nvSpPr>
        <p:spPr bwMode="auto">
          <a:xfrm flipH="1" flipV="1">
            <a:off x="4211638" y="3878263"/>
            <a:ext cx="1587" cy="1304925"/>
          </a:xfrm>
          <a:prstGeom prst="line">
            <a:avLst/>
          </a:prstGeom>
          <a:noFill/>
          <a:ln w="9525">
            <a:solidFill>
              <a:schemeClr val="tx1"/>
            </a:solidFill>
            <a:round/>
            <a:headEnd/>
            <a:tailEnd type="triangle" w="med" len="med"/>
          </a:ln>
          <a:effectLst/>
        </p:spPr>
        <p:txBody>
          <a:bodyPr/>
          <a:lstStyle/>
          <a:p>
            <a:endParaRPr lang="es-MX"/>
          </a:p>
        </p:txBody>
      </p:sp>
      <p:sp>
        <p:nvSpPr>
          <p:cNvPr id="1326085" name="Line 5"/>
          <p:cNvSpPr>
            <a:spLocks noChangeShapeType="1"/>
          </p:cNvSpPr>
          <p:nvPr/>
        </p:nvSpPr>
        <p:spPr bwMode="auto">
          <a:xfrm flipH="1">
            <a:off x="2727325" y="5183188"/>
            <a:ext cx="1485900" cy="1081087"/>
          </a:xfrm>
          <a:prstGeom prst="line">
            <a:avLst/>
          </a:prstGeom>
          <a:noFill/>
          <a:ln w="9525">
            <a:solidFill>
              <a:schemeClr val="tx1"/>
            </a:solidFill>
            <a:round/>
            <a:headEnd/>
            <a:tailEnd type="triangle" w="med" len="med"/>
          </a:ln>
          <a:effectLst/>
        </p:spPr>
        <p:txBody>
          <a:bodyPr/>
          <a:lstStyle/>
          <a:p>
            <a:endParaRPr lang="es-MX"/>
          </a:p>
        </p:txBody>
      </p:sp>
      <p:sp>
        <p:nvSpPr>
          <p:cNvPr id="1326086" name="Line 6"/>
          <p:cNvSpPr>
            <a:spLocks noChangeShapeType="1"/>
          </p:cNvSpPr>
          <p:nvPr/>
        </p:nvSpPr>
        <p:spPr bwMode="auto">
          <a:xfrm>
            <a:off x="4213225" y="5183188"/>
            <a:ext cx="2024063" cy="0"/>
          </a:xfrm>
          <a:prstGeom prst="line">
            <a:avLst/>
          </a:prstGeom>
          <a:noFill/>
          <a:ln w="9525">
            <a:solidFill>
              <a:schemeClr val="tx1"/>
            </a:solidFill>
            <a:round/>
            <a:headEnd/>
            <a:tailEnd type="triangle" w="med" len="med"/>
          </a:ln>
          <a:effectLst/>
        </p:spPr>
        <p:txBody>
          <a:bodyPr/>
          <a:lstStyle/>
          <a:p>
            <a:endParaRPr lang="es-MX"/>
          </a:p>
        </p:txBody>
      </p:sp>
      <p:sp>
        <p:nvSpPr>
          <p:cNvPr id="1326087" name="Freeform 7"/>
          <p:cNvSpPr>
            <a:spLocks/>
          </p:cNvSpPr>
          <p:nvPr/>
        </p:nvSpPr>
        <p:spPr bwMode="auto">
          <a:xfrm>
            <a:off x="3760788" y="4327525"/>
            <a:ext cx="654050" cy="2070100"/>
          </a:xfrm>
          <a:custGeom>
            <a:avLst/>
            <a:gdLst/>
            <a:ahLst/>
            <a:cxnLst>
              <a:cxn ang="0">
                <a:pos x="511" y="1616"/>
              </a:cxn>
              <a:cxn ang="0">
                <a:pos x="709" y="1134"/>
              </a:cxn>
              <a:cxn ang="0">
                <a:pos x="596" y="822"/>
              </a:cxn>
              <a:cxn ang="0">
                <a:pos x="284" y="369"/>
              </a:cxn>
              <a:cxn ang="0">
                <a:pos x="0" y="0"/>
              </a:cxn>
            </a:cxnLst>
            <a:rect l="0" t="0" r="r" b="b"/>
            <a:pathLst>
              <a:path w="723" h="1616">
                <a:moveTo>
                  <a:pt x="511" y="1616"/>
                </a:moveTo>
                <a:cubicBezTo>
                  <a:pt x="603" y="1441"/>
                  <a:pt x="695" y="1266"/>
                  <a:pt x="709" y="1134"/>
                </a:cubicBezTo>
                <a:cubicBezTo>
                  <a:pt x="723" y="1002"/>
                  <a:pt x="667" y="950"/>
                  <a:pt x="596" y="822"/>
                </a:cubicBezTo>
                <a:cubicBezTo>
                  <a:pt x="525" y="694"/>
                  <a:pt x="383" y="506"/>
                  <a:pt x="284" y="369"/>
                </a:cubicBezTo>
                <a:cubicBezTo>
                  <a:pt x="185" y="232"/>
                  <a:pt x="92" y="116"/>
                  <a:pt x="0" y="0"/>
                </a:cubicBezTo>
              </a:path>
            </a:pathLst>
          </a:custGeom>
          <a:noFill/>
          <a:ln w="9525">
            <a:solidFill>
              <a:schemeClr val="tx1"/>
            </a:solidFill>
            <a:round/>
            <a:headEnd/>
            <a:tailEnd/>
          </a:ln>
          <a:effectLst/>
        </p:spPr>
        <p:txBody>
          <a:bodyPr/>
          <a:lstStyle/>
          <a:p>
            <a:endParaRPr lang="es-MX"/>
          </a:p>
        </p:txBody>
      </p:sp>
      <p:sp>
        <p:nvSpPr>
          <p:cNvPr id="1326088" name="Line 8"/>
          <p:cNvSpPr>
            <a:spLocks noChangeShapeType="1"/>
          </p:cNvSpPr>
          <p:nvPr/>
        </p:nvSpPr>
        <p:spPr bwMode="auto">
          <a:xfrm flipH="1">
            <a:off x="3671888" y="5183188"/>
            <a:ext cx="541337" cy="404812"/>
          </a:xfrm>
          <a:prstGeom prst="line">
            <a:avLst/>
          </a:prstGeom>
          <a:noFill/>
          <a:ln w="9525">
            <a:solidFill>
              <a:srgbClr val="FF3300"/>
            </a:solidFill>
            <a:round/>
            <a:headEnd/>
            <a:tailEnd type="triangle" w="med" len="med"/>
          </a:ln>
          <a:effectLst/>
        </p:spPr>
        <p:txBody>
          <a:bodyPr/>
          <a:lstStyle/>
          <a:p>
            <a:endParaRPr lang="es-MX"/>
          </a:p>
        </p:txBody>
      </p:sp>
      <p:sp>
        <p:nvSpPr>
          <p:cNvPr id="1326089" name="Line 9"/>
          <p:cNvSpPr>
            <a:spLocks noChangeShapeType="1"/>
          </p:cNvSpPr>
          <p:nvPr/>
        </p:nvSpPr>
        <p:spPr bwMode="auto">
          <a:xfrm flipV="1">
            <a:off x="4213225" y="4464050"/>
            <a:ext cx="0" cy="674688"/>
          </a:xfrm>
          <a:prstGeom prst="line">
            <a:avLst/>
          </a:prstGeom>
          <a:noFill/>
          <a:ln w="9525">
            <a:solidFill>
              <a:srgbClr val="FF3300"/>
            </a:solidFill>
            <a:round/>
            <a:headEnd/>
            <a:tailEnd type="triangle" w="med" len="med"/>
          </a:ln>
          <a:effectLst/>
        </p:spPr>
        <p:txBody>
          <a:bodyPr/>
          <a:lstStyle/>
          <a:p>
            <a:endParaRPr lang="es-MX"/>
          </a:p>
        </p:txBody>
      </p:sp>
      <p:sp>
        <p:nvSpPr>
          <p:cNvPr id="1326090" name="Line 10"/>
          <p:cNvSpPr>
            <a:spLocks noChangeShapeType="1"/>
          </p:cNvSpPr>
          <p:nvPr/>
        </p:nvSpPr>
        <p:spPr bwMode="auto">
          <a:xfrm flipV="1">
            <a:off x="4192588" y="4437063"/>
            <a:ext cx="1393825" cy="765175"/>
          </a:xfrm>
          <a:prstGeom prst="line">
            <a:avLst/>
          </a:prstGeom>
          <a:noFill/>
          <a:ln w="9525">
            <a:solidFill>
              <a:srgbClr val="FF3300"/>
            </a:solidFill>
            <a:round/>
            <a:headEnd/>
            <a:tailEnd type="triangle" w="med" len="med"/>
          </a:ln>
          <a:effectLst/>
        </p:spPr>
        <p:txBody>
          <a:bodyPr/>
          <a:lstStyle/>
          <a:p>
            <a:endParaRPr lang="es-MX"/>
          </a:p>
        </p:txBody>
      </p:sp>
      <p:graphicFrame>
        <p:nvGraphicFramePr>
          <p:cNvPr id="1326091" name="Object 11"/>
          <p:cNvGraphicFramePr>
            <a:graphicFrameLocks noChangeAspect="1"/>
          </p:cNvGraphicFramePr>
          <p:nvPr/>
        </p:nvGraphicFramePr>
        <p:xfrm>
          <a:off x="4302125" y="4148138"/>
          <a:ext cx="274638" cy="434975"/>
        </p:xfrm>
        <a:graphic>
          <a:graphicData uri="http://schemas.openxmlformats.org/presentationml/2006/ole">
            <mc:AlternateContent xmlns:mc="http://schemas.openxmlformats.org/markup-compatibility/2006">
              <mc:Choice xmlns:v="urn:schemas-microsoft-com:vml" Requires="v">
                <p:oleObj spid="_x0000_s4651619" name="Equation" r:id="rId5" imgW="152334" imgH="241195" progId="Equation.DSMT4">
                  <p:embed/>
                </p:oleObj>
              </mc:Choice>
              <mc:Fallback>
                <p:oleObj name="Equation" r:id="rId5" imgW="152334" imgH="241195" progId="Equation.DSMT4">
                  <p:embed/>
                  <p:pic>
                    <p:nvPicPr>
                      <p:cNvPr id="0" name="Picture 258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2125" y="4148138"/>
                        <a:ext cx="274638"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26092" name="Object 12"/>
          <p:cNvGraphicFramePr>
            <a:graphicFrameLocks noChangeAspect="1"/>
          </p:cNvGraphicFramePr>
          <p:nvPr/>
        </p:nvGraphicFramePr>
        <p:xfrm>
          <a:off x="3582988" y="5003800"/>
          <a:ext cx="274637" cy="481013"/>
        </p:xfrm>
        <a:graphic>
          <a:graphicData uri="http://schemas.openxmlformats.org/presentationml/2006/ole">
            <mc:AlternateContent xmlns:mc="http://schemas.openxmlformats.org/markup-compatibility/2006">
              <mc:Choice xmlns:v="urn:schemas-microsoft-com:vml" Requires="v">
                <p:oleObj spid="_x0000_s4651620" name="Equation" r:id="rId7" imgW="152268" imgH="266469" progId="Equation.DSMT4">
                  <p:embed/>
                </p:oleObj>
              </mc:Choice>
              <mc:Fallback>
                <p:oleObj name="Equation" r:id="rId7" imgW="152268" imgH="266469" progId="Equation.DSMT4">
                  <p:embed/>
                  <p:pic>
                    <p:nvPicPr>
                      <p:cNvPr id="0" name="Picture 259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2988" y="5003800"/>
                        <a:ext cx="274637" cy="481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26093" name="Object 13"/>
          <p:cNvGraphicFramePr>
            <a:graphicFrameLocks noChangeAspect="1"/>
          </p:cNvGraphicFramePr>
          <p:nvPr/>
        </p:nvGraphicFramePr>
        <p:xfrm>
          <a:off x="5765800" y="4116388"/>
          <a:ext cx="228600" cy="320675"/>
        </p:xfrm>
        <a:graphic>
          <a:graphicData uri="http://schemas.openxmlformats.org/presentationml/2006/ole">
            <mc:AlternateContent xmlns:mc="http://schemas.openxmlformats.org/markup-compatibility/2006">
              <mc:Choice xmlns:v="urn:schemas-microsoft-com:vml" Requires="v">
                <p:oleObj spid="_x0000_s4651621" name="Equation" r:id="rId9" imgW="126725" imgH="177415" progId="Equation.DSMT4">
                  <p:embed/>
                </p:oleObj>
              </mc:Choice>
              <mc:Fallback>
                <p:oleObj name="Equation" r:id="rId9" imgW="126725" imgH="177415" progId="Equation.DSMT4">
                  <p:embed/>
                  <p:pic>
                    <p:nvPicPr>
                      <p:cNvPr id="0" name="Picture 259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65800" y="4116388"/>
                        <a:ext cx="228600" cy="320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26094" name="Object 14"/>
          <p:cNvGraphicFramePr>
            <a:graphicFrameLocks noChangeAspect="1"/>
          </p:cNvGraphicFramePr>
          <p:nvPr/>
        </p:nvGraphicFramePr>
        <p:xfrm>
          <a:off x="4392613" y="4552950"/>
          <a:ext cx="228600" cy="320675"/>
        </p:xfrm>
        <a:graphic>
          <a:graphicData uri="http://schemas.openxmlformats.org/presentationml/2006/ole">
            <mc:AlternateContent xmlns:mc="http://schemas.openxmlformats.org/markup-compatibility/2006">
              <mc:Choice xmlns:v="urn:schemas-microsoft-com:vml" Requires="v">
                <p:oleObj spid="_x0000_s4651622" name="Equation" r:id="rId11" imgW="126725" imgH="177415" progId="Equation.DSMT4">
                  <p:embed/>
                </p:oleObj>
              </mc:Choice>
              <mc:Fallback>
                <p:oleObj name="Equation" r:id="rId11" imgW="126725" imgH="177415" progId="Equation.DSMT4">
                  <p:embed/>
                  <p:pic>
                    <p:nvPicPr>
                      <p:cNvPr id="0" name="Picture 259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92613" y="4552950"/>
                        <a:ext cx="228600" cy="320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26095" name="Line 15"/>
          <p:cNvSpPr>
            <a:spLocks noChangeShapeType="1"/>
          </p:cNvSpPr>
          <p:nvPr/>
        </p:nvSpPr>
        <p:spPr bwMode="auto">
          <a:xfrm flipH="1">
            <a:off x="5518150" y="4508500"/>
            <a:ext cx="42863" cy="1395413"/>
          </a:xfrm>
          <a:prstGeom prst="line">
            <a:avLst/>
          </a:prstGeom>
          <a:noFill/>
          <a:ln w="9525" cap="rnd">
            <a:solidFill>
              <a:schemeClr val="tx1"/>
            </a:solidFill>
            <a:prstDash val="sysDot"/>
            <a:round/>
            <a:headEnd/>
            <a:tailEnd/>
          </a:ln>
          <a:effectLst/>
        </p:spPr>
        <p:txBody>
          <a:bodyPr/>
          <a:lstStyle/>
          <a:p>
            <a:endParaRPr lang="es-MX"/>
          </a:p>
        </p:txBody>
      </p:sp>
      <p:sp>
        <p:nvSpPr>
          <p:cNvPr id="1326096" name="Line 16"/>
          <p:cNvSpPr>
            <a:spLocks noChangeShapeType="1"/>
          </p:cNvSpPr>
          <p:nvPr/>
        </p:nvSpPr>
        <p:spPr bwMode="auto">
          <a:xfrm flipH="1" flipV="1">
            <a:off x="4213225" y="5183188"/>
            <a:ext cx="1304925" cy="720725"/>
          </a:xfrm>
          <a:prstGeom prst="line">
            <a:avLst/>
          </a:prstGeom>
          <a:noFill/>
          <a:ln w="9525" cap="rnd">
            <a:solidFill>
              <a:schemeClr val="tx1"/>
            </a:solidFill>
            <a:prstDash val="sysDot"/>
            <a:round/>
            <a:headEnd/>
            <a:tailEnd/>
          </a:ln>
          <a:effectLst/>
        </p:spPr>
        <p:txBody>
          <a:bodyPr/>
          <a:lstStyle/>
          <a:p>
            <a:endParaRPr lang="es-MX"/>
          </a:p>
        </p:txBody>
      </p:sp>
      <p:graphicFrame>
        <p:nvGraphicFramePr>
          <p:cNvPr id="1326097" name="Object 17"/>
          <p:cNvGraphicFramePr>
            <a:graphicFrameLocks noChangeAspect="1"/>
          </p:cNvGraphicFramePr>
          <p:nvPr/>
        </p:nvGraphicFramePr>
        <p:xfrm>
          <a:off x="4032250" y="5430838"/>
          <a:ext cx="228600" cy="366712"/>
        </p:xfrm>
        <a:graphic>
          <a:graphicData uri="http://schemas.openxmlformats.org/presentationml/2006/ole">
            <mc:AlternateContent xmlns:mc="http://schemas.openxmlformats.org/markup-compatibility/2006">
              <mc:Choice xmlns:v="urn:schemas-microsoft-com:vml" Requires="v">
                <p:oleObj spid="_x0000_s4651623" name="Equation" r:id="rId13" imgW="126835" imgH="202936" progId="Equation.DSMT4">
                  <p:embed/>
                </p:oleObj>
              </mc:Choice>
              <mc:Fallback>
                <p:oleObj name="Equation" r:id="rId13" imgW="126835" imgH="202936" progId="Equation.DSMT4">
                  <p:embed/>
                  <p:pic>
                    <p:nvPicPr>
                      <p:cNvPr id="0" name="Picture 259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32250" y="5430838"/>
                        <a:ext cx="228600" cy="366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26098" name="Object 18"/>
          <p:cNvGraphicFramePr>
            <a:graphicFrameLocks noChangeAspect="1"/>
          </p:cNvGraphicFramePr>
          <p:nvPr/>
        </p:nvGraphicFramePr>
        <p:xfrm>
          <a:off x="2997200" y="2349500"/>
          <a:ext cx="2744788" cy="1103313"/>
        </p:xfrm>
        <a:graphic>
          <a:graphicData uri="http://schemas.openxmlformats.org/presentationml/2006/ole">
            <mc:AlternateContent xmlns:mc="http://schemas.openxmlformats.org/markup-compatibility/2006">
              <mc:Choice xmlns:v="urn:schemas-microsoft-com:vml" Requires="v">
                <p:oleObj spid="_x0000_s4651624" name="Equation" r:id="rId15" imgW="1040948" imgH="418918" progId="Equation.DSMT4">
                  <p:embed/>
                </p:oleObj>
              </mc:Choice>
              <mc:Fallback>
                <p:oleObj name="Equation" r:id="rId15" imgW="1040948" imgH="418918" progId="Equation.DSMT4">
                  <p:embed/>
                  <p:pic>
                    <p:nvPicPr>
                      <p:cNvPr id="0" name="Picture 259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97200" y="2349500"/>
                        <a:ext cx="2744788"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21988" name="Picture 4" descr="https://www.wikipremed.com/image_science_archive_68/020100_68/183350_Spectral_lines_continous_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524" y="-963488"/>
            <a:ext cx="8568952" cy="6624736"/>
          </a:xfrm>
          <a:prstGeom prst="rect">
            <a:avLst/>
          </a:prstGeom>
          <a:noFill/>
          <a:extLst>
            <a:ext uri="{909E8E84-426E-40DD-AFC4-6F175D3DCCD1}">
              <a14:hiddenFill xmlns:a14="http://schemas.microsoft.com/office/drawing/2010/main">
                <a:solidFill>
                  <a:srgbClr val="FFFFFF"/>
                </a:solidFill>
              </a14:hiddenFill>
            </a:ext>
          </a:extLst>
        </p:spPr>
      </p:pic>
      <p:sp>
        <p:nvSpPr>
          <p:cNvPr id="3" name="WordArt 3"/>
          <p:cNvSpPr>
            <a:spLocks noChangeArrowheads="1" noChangeShapeType="1" noTextEdit="1"/>
          </p:cNvSpPr>
          <p:nvPr/>
        </p:nvSpPr>
        <p:spPr bwMode="auto">
          <a:xfrm>
            <a:off x="427904" y="210344"/>
            <a:ext cx="8279960" cy="914400"/>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Así debería ser el espectro</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pic>
        <p:nvPicPr>
          <p:cNvPr id="4521986" name="Picture 2" descr="http://upload.wikimedia.org/wikipedia/commons/thumb/6/60/Emission_spectrum-H.svg/757px-Emission_spectrum-H.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975" y="5212804"/>
            <a:ext cx="7210425" cy="952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81371" y="4221088"/>
            <a:ext cx="2865208" cy="923330"/>
          </a:xfrm>
          <a:prstGeom prst="rect">
            <a:avLst/>
          </a:prstGeom>
          <a:noFill/>
        </p:spPr>
        <p:txBody>
          <a:bodyPr wrap="none" rtlCol="0">
            <a:spAutoFit/>
          </a:bodyPr>
          <a:lstStyle/>
          <a:p>
            <a:r>
              <a:rPr lang="es-MX" sz="5400" dirty="0" smtClean="0"/>
              <a:t>Y es así,</a:t>
            </a:r>
            <a:endParaRPr lang="es-MX" sz="5400" dirty="0"/>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2" name="WordArt 4"/>
          <p:cNvSpPr>
            <a:spLocks noChangeArrowheads="1" noChangeShapeType="1" noTextEdit="1"/>
          </p:cNvSpPr>
          <p:nvPr/>
        </p:nvSpPr>
        <p:spPr bwMode="auto">
          <a:xfrm>
            <a:off x="930275" y="142852"/>
            <a:ext cx="7458075" cy="647700"/>
          </a:xfrm>
          <a:prstGeom prst="rect">
            <a:avLst/>
          </a:prstGeom>
        </p:spPr>
        <p:txBody>
          <a:bodyPr wrap="none" fromWordArt="1">
            <a:prstTxWarp prst="textPlain">
              <a:avLst>
                <a:gd name="adj" fmla="val 50000"/>
              </a:avLst>
            </a:prstTxWarp>
          </a:bodyPr>
          <a:lstStyle/>
          <a:p>
            <a:pPr algn="ctr"/>
            <a:r>
              <a:rPr lang="es-MX"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Absorción y emisión de radiación</a:t>
            </a:r>
            <a:endPar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945236222"/>
              </p:ext>
            </p:extLst>
          </p:nvPr>
        </p:nvGraphicFramePr>
        <p:xfrm>
          <a:off x="395536" y="1188243"/>
          <a:ext cx="8308975" cy="4481513"/>
        </p:xfrm>
        <a:graphic>
          <a:graphicData uri="http://schemas.openxmlformats.org/presentationml/2006/ole">
            <mc:AlternateContent xmlns:mc="http://schemas.openxmlformats.org/markup-compatibility/2006">
              <mc:Choice xmlns:v="urn:schemas-microsoft-com:vml" Requires="v">
                <p:oleObj spid="_x0000_s4480280" name="Equation" r:id="rId4" imgW="1930320" imgH="1041120" progId="Equation.DSMT4">
                  <p:embed/>
                </p:oleObj>
              </mc:Choice>
              <mc:Fallback>
                <p:oleObj name="Equation" r:id="rId4" imgW="1930320" imgH="1041120" progId="Equation.DSMT4">
                  <p:embed/>
                  <p:pic>
                    <p:nvPicPr>
                      <p:cNvPr id="0" name="Picture 2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188243"/>
                        <a:ext cx="8308975" cy="4481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54517677"/>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7106" name="Rectangle 2"/>
          <p:cNvSpPr>
            <a:spLocks noGrp="1" noChangeArrowheads="1"/>
          </p:cNvSpPr>
          <p:nvPr>
            <p:ph type="body" sz="half" idx="4294967295"/>
          </p:nvPr>
        </p:nvSpPr>
        <p:spPr>
          <a:xfrm>
            <a:off x="127832" y="1340768"/>
            <a:ext cx="8892480" cy="4525963"/>
          </a:xfrm>
        </p:spPr>
        <p:txBody>
          <a:bodyPr/>
          <a:lstStyle/>
          <a:p>
            <a:pPr marL="0">
              <a:spcBef>
                <a:spcPts val="4200"/>
              </a:spcBef>
            </a:pPr>
            <a:r>
              <a:rPr lang="es-MX" sz="4000" dirty="0"/>
              <a:t>Otra vez una catástrofe. El átomo es inestable. Se colapsa en </a:t>
            </a:r>
            <a:r>
              <a:rPr lang="es-MX" sz="4000" dirty="0">
                <a:cs typeface="Arial" charset="0"/>
              </a:rPr>
              <a:t>≈</a:t>
            </a:r>
            <a:r>
              <a:rPr lang="es-MX" sz="4000" dirty="0"/>
              <a:t>10</a:t>
            </a:r>
            <a:r>
              <a:rPr lang="es-MX" sz="4000" baseline="40000" dirty="0"/>
              <a:t>-9</a:t>
            </a:r>
            <a:r>
              <a:rPr lang="es-MX" sz="4000" dirty="0"/>
              <a:t> segundos</a:t>
            </a:r>
            <a:endParaRPr lang="es-MX" sz="4000" baseline="40000" dirty="0"/>
          </a:p>
          <a:p>
            <a:pPr marL="0">
              <a:spcBef>
                <a:spcPts val="4200"/>
              </a:spcBef>
            </a:pPr>
            <a:r>
              <a:rPr lang="es-MX" sz="4000" dirty="0"/>
              <a:t>El espectro sería continuo</a:t>
            </a:r>
          </a:p>
          <a:p>
            <a:pPr marL="0">
              <a:spcBef>
                <a:spcPts val="4200"/>
              </a:spcBef>
            </a:pPr>
            <a:r>
              <a:rPr lang="es-MX" sz="4000" dirty="0"/>
              <a:t>No hay forma de definir un tamaño de átomo, ya que todas las órbitas son igualmente válidas clásicamente</a:t>
            </a:r>
          </a:p>
        </p:txBody>
      </p:sp>
      <p:sp>
        <p:nvSpPr>
          <p:cNvPr id="1327108" name="WordArt 4"/>
          <p:cNvSpPr>
            <a:spLocks noChangeArrowheads="1" noChangeShapeType="1" noTextEdit="1"/>
          </p:cNvSpPr>
          <p:nvPr/>
        </p:nvSpPr>
        <p:spPr bwMode="auto">
          <a:xfrm>
            <a:off x="1108344" y="188640"/>
            <a:ext cx="6924675" cy="914400"/>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Átomo de Rutherford (1911)</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178" name="Text Box 2"/>
          <p:cNvSpPr txBox="1">
            <a:spLocks noChangeArrowheads="1"/>
          </p:cNvSpPr>
          <p:nvPr/>
        </p:nvSpPr>
        <p:spPr bwMode="auto">
          <a:xfrm>
            <a:off x="179512" y="1480716"/>
            <a:ext cx="8784975" cy="2308324"/>
          </a:xfrm>
          <a:prstGeom prst="rect">
            <a:avLst/>
          </a:prstGeom>
          <a:noFill/>
          <a:ln w="9525">
            <a:noFill/>
            <a:miter lim="800000"/>
            <a:headEnd/>
            <a:tailEnd/>
          </a:ln>
          <a:effectLst/>
        </p:spPr>
        <p:txBody>
          <a:bodyPr wrap="square">
            <a:spAutoFit/>
          </a:bodyPr>
          <a:lstStyle/>
          <a:p>
            <a:pPr>
              <a:spcBef>
                <a:spcPct val="20000"/>
              </a:spcBef>
            </a:pPr>
            <a:r>
              <a:rPr lang="es-MX" sz="4800" dirty="0"/>
              <a:t>La teoría </a:t>
            </a:r>
            <a:r>
              <a:rPr lang="es-MX" sz="4800" dirty="0" smtClean="0"/>
              <a:t>electromagnética está en contradicción con lo que parece dictar el experimento</a:t>
            </a:r>
            <a:endParaRPr lang="es-MX" sz="6000" b="1" dirty="0">
              <a:solidFill>
                <a:srgbClr val="FF0000"/>
              </a:solidFill>
            </a:endParaRPr>
          </a:p>
        </p:txBody>
      </p:sp>
      <p:sp>
        <p:nvSpPr>
          <p:cNvPr id="5" name="Text Box 2"/>
          <p:cNvSpPr txBox="1">
            <a:spLocks noChangeArrowheads="1"/>
          </p:cNvSpPr>
          <p:nvPr/>
        </p:nvSpPr>
        <p:spPr bwMode="auto">
          <a:xfrm>
            <a:off x="251520" y="4149080"/>
            <a:ext cx="8640763" cy="2206501"/>
          </a:xfrm>
          <a:prstGeom prst="rect">
            <a:avLst/>
          </a:prstGeom>
          <a:solidFill>
            <a:srgbClr val="FFFF00"/>
          </a:solidFill>
          <a:ln w="9525">
            <a:noFill/>
            <a:miter lim="800000"/>
            <a:headEnd/>
            <a:tailEnd/>
          </a:ln>
          <a:effectLst/>
        </p:spPr>
        <p:txBody>
          <a:bodyPr>
            <a:spAutoFit/>
          </a:bodyPr>
          <a:lstStyle/>
          <a:p>
            <a:pPr algn="ctr">
              <a:lnSpc>
                <a:spcPct val="120000"/>
              </a:lnSpc>
              <a:spcBef>
                <a:spcPct val="20000"/>
              </a:spcBef>
            </a:pPr>
            <a:r>
              <a:rPr lang="es-MX" sz="6000" b="1" dirty="0"/>
              <a:t>¿</a:t>
            </a:r>
            <a:r>
              <a:rPr lang="es-MX" sz="6000" b="1" dirty="0" smtClean="0"/>
              <a:t>La </a:t>
            </a:r>
            <a:r>
              <a:rPr lang="es-MX" sz="6000" b="1" dirty="0"/>
              <a:t>física </a:t>
            </a:r>
            <a:r>
              <a:rPr lang="es-MX" sz="6000" b="1" dirty="0">
                <a:effectLst>
                  <a:outerShdw blurRad="50800" dist="38100" dir="5400000" algn="t" rotWithShape="0">
                    <a:prstClr val="black">
                      <a:alpha val="40000"/>
                    </a:prstClr>
                  </a:outerShdw>
                </a:effectLst>
              </a:rPr>
              <a:t>clásica</a:t>
            </a:r>
            <a:r>
              <a:rPr lang="es-MX" sz="6000" b="1" dirty="0"/>
              <a:t> </a:t>
            </a:r>
            <a:r>
              <a:rPr lang="es-MX" sz="6000" b="1" dirty="0" smtClean="0"/>
              <a:t>falla de nuevo?</a:t>
            </a:r>
            <a:endParaRPr lang="es-MX" sz="6000" b="1" dirty="0"/>
          </a:p>
        </p:txBody>
      </p:sp>
      <p:sp>
        <p:nvSpPr>
          <p:cNvPr id="6" name="WordArt 4"/>
          <p:cNvSpPr>
            <a:spLocks noChangeArrowheads="1" noChangeShapeType="1" noTextEdit="1"/>
          </p:cNvSpPr>
          <p:nvPr/>
        </p:nvSpPr>
        <p:spPr bwMode="auto">
          <a:xfrm>
            <a:off x="1108344" y="188640"/>
            <a:ext cx="6924675" cy="914400"/>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Átomo de Rutherford (1911)</a:t>
            </a:r>
          </a:p>
        </p:txBody>
      </p:sp>
    </p:spTree>
    <p:extLst>
      <p:ext uri="{BB962C8B-B14F-4D97-AF65-F5344CB8AC3E}">
        <p14:creationId xmlns:p14="http://schemas.microsoft.com/office/powerpoint/2010/main" val="30068848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Rectangle 2"/>
          <p:cNvSpPr>
            <a:spLocks noGrp="1" noChangeArrowheads="1"/>
          </p:cNvSpPr>
          <p:nvPr>
            <p:ph type="body" sz="half" idx="1"/>
          </p:nvPr>
        </p:nvSpPr>
        <p:spPr>
          <a:xfrm>
            <a:off x="390218" y="908720"/>
            <a:ext cx="8358246" cy="2736304"/>
          </a:xfrm>
        </p:spPr>
        <p:txBody>
          <a:bodyPr/>
          <a:lstStyle/>
          <a:p>
            <a:pPr marL="0" indent="0">
              <a:spcBef>
                <a:spcPts val="1200"/>
              </a:spcBef>
              <a:buNone/>
            </a:pPr>
            <a:r>
              <a:rPr lang="es-MX" sz="4400" dirty="0" smtClean="0"/>
              <a:t>La radiación electromagnética y la cavidad se dejan mucho tiempo hasta que se alcance el equilibrio termodinámico</a:t>
            </a:r>
          </a:p>
        </p:txBody>
      </p:sp>
      <p:sp>
        <p:nvSpPr>
          <p:cNvPr id="1051652" name="WordArt 4"/>
          <p:cNvSpPr>
            <a:spLocks noChangeArrowheads="1" noChangeShapeType="1" noTextEdit="1"/>
          </p:cNvSpPr>
          <p:nvPr/>
        </p:nvSpPr>
        <p:spPr bwMode="auto">
          <a:xfrm>
            <a:off x="930275" y="142852"/>
            <a:ext cx="7458075" cy="647700"/>
          </a:xfrm>
          <a:prstGeom prst="rect">
            <a:avLst/>
          </a:prstGeom>
        </p:spPr>
        <p:txBody>
          <a:bodyPr wrap="none" fromWordArt="1">
            <a:prstTxWarp prst="textPlain">
              <a:avLst>
                <a:gd name="adj" fmla="val 50000"/>
              </a:avLst>
            </a:prstTxWarp>
          </a:bodyPr>
          <a:lstStyle/>
          <a:p>
            <a:pPr algn="ctr"/>
            <a:r>
              <a:rPr lang="es-MX"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La radiación del cuerpo negro</a:t>
            </a:r>
          </a:p>
        </p:txBody>
      </p:sp>
      <p:pic>
        <p:nvPicPr>
          <p:cNvPr id="4449282" name="Picture 2" descr="http://rugth30.phys.rug.nl/quantummechanics/_derived/black_body.htm_txt_CAVITY.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4077072"/>
            <a:ext cx="3096344" cy="2322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90295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WordArt 4"/>
          <p:cNvSpPr>
            <a:spLocks noChangeArrowheads="1" noChangeShapeType="1" noTextEdit="1"/>
          </p:cNvSpPr>
          <p:nvPr/>
        </p:nvSpPr>
        <p:spPr bwMode="auto">
          <a:xfrm>
            <a:off x="749300" y="228600"/>
            <a:ext cx="7912100" cy="708025"/>
          </a:xfrm>
          <a:prstGeom prst="rect">
            <a:avLst/>
          </a:prstGeom>
        </p:spPr>
        <p:txBody>
          <a:bodyPr wrap="none" fromWordArt="1">
            <a:prstTxWarp prst="textPlain">
              <a:avLst>
                <a:gd name="adj" fmla="val 50000"/>
              </a:avLst>
            </a:prstTxWarp>
          </a:bodyPr>
          <a:lstStyle/>
          <a:p>
            <a:pPr algn="ctr"/>
            <a:r>
              <a:rPr lang="es-MX"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El cuerpo negro. Propiedades termodinámicas</a:t>
            </a:r>
          </a:p>
        </p:txBody>
      </p:sp>
      <p:sp>
        <p:nvSpPr>
          <p:cNvPr id="73731" name="Text Box 7"/>
          <p:cNvSpPr txBox="1">
            <a:spLocks noChangeArrowheads="1"/>
          </p:cNvSpPr>
          <p:nvPr/>
        </p:nvSpPr>
        <p:spPr bwMode="auto">
          <a:xfrm>
            <a:off x="179512" y="1250950"/>
            <a:ext cx="8784976" cy="5048250"/>
          </a:xfrm>
          <a:prstGeom prst="rect">
            <a:avLst/>
          </a:prstGeom>
          <a:noFill/>
          <a:ln w="9525">
            <a:noFill/>
            <a:miter lim="800000"/>
            <a:headEnd/>
            <a:tailEnd/>
          </a:ln>
        </p:spPr>
        <p:txBody>
          <a:bodyPr wrap="square">
            <a:spAutoFit/>
          </a:bodyPr>
          <a:lstStyle/>
          <a:p>
            <a:pPr marL="342900" indent="-342900">
              <a:spcBef>
                <a:spcPct val="50000"/>
              </a:spcBef>
            </a:pPr>
            <a:r>
              <a:rPr lang="es-MX" sz="2800" dirty="0"/>
              <a:t>Kirchhoff mostró, con puros argumentos termodinámicos (con la segunda ley), que la radiación dentro de una cavidad: </a:t>
            </a:r>
          </a:p>
          <a:p>
            <a:pPr marL="342900" indent="-342900">
              <a:spcBef>
                <a:spcPct val="50000"/>
              </a:spcBef>
              <a:buFontTx/>
              <a:buAutoNum type="arabicPeriod"/>
            </a:pPr>
            <a:r>
              <a:rPr lang="es-MX" sz="2800" dirty="0"/>
              <a:t>Es </a:t>
            </a:r>
            <a:r>
              <a:rPr lang="es-MX" sz="2800" dirty="0" smtClean="0"/>
              <a:t>isotrópica; </a:t>
            </a:r>
            <a:r>
              <a:rPr lang="es-MX" sz="2800" dirty="0"/>
              <a:t>es decir, el flujo de radiación es independiente de la dirección.</a:t>
            </a:r>
          </a:p>
          <a:p>
            <a:pPr marL="342900" indent="-342900">
              <a:spcBef>
                <a:spcPct val="50000"/>
              </a:spcBef>
              <a:buFontTx/>
              <a:buAutoNum type="arabicPeriod"/>
            </a:pPr>
            <a:r>
              <a:rPr lang="es-MX" sz="2800" dirty="0"/>
              <a:t>Es homogénea; es decir, es la misma en todos los puntos.</a:t>
            </a:r>
          </a:p>
          <a:p>
            <a:pPr marL="342900" indent="-342900">
              <a:spcBef>
                <a:spcPct val="50000"/>
              </a:spcBef>
              <a:buFontTx/>
              <a:buAutoNum type="arabicPeriod"/>
            </a:pPr>
            <a:r>
              <a:rPr lang="es-MX" sz="2800" dirty="0"/>
              <a:t>Es la misma en todas las cavidades que tienen la misma </a:t>
            </a:r>
            <a:r>
              <a:rPr lang="es-MX" sz="2800" dirty="0" smtClean="0"/>
              <a:t>temperatura; </a:t>
            </a:r>
            <a:r>
              <a:rPr lang="es-MX" sz="2800" dirty="0"/>
              <a:t>es decir, es independiente del </a:t>
            </a:r>
            <a:r>
              <a:rPr lang="es-MX" sz="2800" dirty="0" smtClean="0"/>
              <a:t>recipiente (material y forma).</a:t>
            </a:r>
            <a:endParaRPr lang="es-MX" sz="2800" dirty="0"/>
          </a:p>
        </p:txBody>
      </p:sp>
    </p:spTree>
    <p:extLst>
      <p:ext uri="{BB962C8B-B14F-4D97-AF65-F5344CB8AC3E}">
        <p14:creationId xmlns:p14="http://schemas.microsoft.com/office/powerpoint/2010/main" val="2071587056"/>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Default Desig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11930</TotalTime>
  <Words>1803</Words>
  <Application>Microsoft Office PowerPoint</Application>
  <PresentationFormat>Presentación en pantalla (4:3)</PresentationFormat>
  <Paragraphs>261</Paragraphs>
  <Slides>71</Slides>
  <Notes>53</Notes>
  <HiddenSlides>2</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71</vt:i4>
      </vt:variant>
    </vt:vector>
  </HeadingPairs>
  <TitlesOfParts>
    <vt:vector size="73" baseType="lpstr">
      <vt:lpstr>Default Design</vt:lpstr>
      <vt:lpstr>Equation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INAOE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Francisco Soto Eguibar</dc:creator>
  <cp:lastModifiedBy>user</cp:lastModifiedBy>
  <cp:revision>790</cp:revision>
  <dcterms:created xsi:type="dcterms:W3CDTF">2004-02-06T17:09:12Z</dcterms:created>
  <dcterms:modified xsi:type="dcterms:W3CDTF">2018-07-26T13:41:28Z</dcterms:modified>
</cp:coreProperties>
</file>