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1" r:id="rId9"/>
    <p:sldId id="260" r:id="rId10"/>
    <p:sldId id="267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4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%C3%81rbol_binario_de_b%C3%BAsqueda_auto-balanceable" TargetMode="External"/><Relationship Id="rId2" Type="http://schemas.openxmlformats.org/officeDocument/2006/relationships/hyperlink" Target="http://es.wikipedia.org/wiki/Inform%C3%A1tic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%C3%81rbol_binario_de_b%C3%BAsqueda" TargetMode="External"/><Relationship Id="rId5" Type="http://schemas.openxmlformats.org/officeDocument/2006/relationships/hyperlink" Target="http://es.wikipedia.org/wiki/%C3%81rbol_rojo-negro" TargetMode="External"/><Relationship Id="rId4" Type="http://schemas.openxmlformats.org/officeDocument/2006/relationships/hyperlink" Target="http://es.wikipedia.org/w/index.php?title=Arne_Andersson&amp;action=edit&amp;redlink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Árboles AA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Programación Avanzada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3940065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91916" y="914401"/>
            <a:ext cx="9276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Formas de arboles AA para 4, 5 6 y 7 nodos</a:t>
            </a:r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3333" y="1499686"/>
            <a:ext cx="10276509" cy="398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1 CuadroTexto"/>
          <p:cNvSpPr txBox="1"/>
          <p:nvPr/>
        </p:nvSpPr>
        <p:spPr>
          <a:xfrm>
            <a:off x="5179756" y="1266387"/>
            <a:ext cx="1728192" cy="55399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O" sz="3000" dirty="0" smtClean="0"/>
              <a:t>Eliminar</a:t>
            </a:r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4256" t="16734" r="59838" b="75391"/>
          <a:stretch>
            <a:fillRect/>
          </a:stretch>
        </p:blipFill>
        <p:spPr bwMode="auto">
          <a:xfrm>
            <a:off x="3488022" y="2864269"/>
            <a:ext cx="144016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33956" t="16734" r="60138" b="74407"/>
          <a:stretch>
            <a:fillRect/>
          </a:stretch>
        </p:blipFill>
        <p:spPr bwMode="auto">
          <a:xfrm>
            <a:off x="5000189" y="2864269"/>
            <a:ext cx="1232137" cy="118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34256" t="15750" r="59247" b="73422"/>
          <a:stretch>
            <a:fillRect/>
          </a:stretch>
        </p:blipFill>
        <p:spPr bwMode="auto">
          <a:xfrm>
            <a:off x="6296334" y="2884843"/>
            <a:ext cx="11521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 l="34256" t="16734" r="61610" b="75391"/>
          <a:stretch>
            <a:fillRect/>
          </a:stretch>
        </p:blipFill>
        <p:spPr bwMode="auto">
          <a:xfrm>
            <a:off x="7520470" y="2812835"/>
            <a:ext cx="107111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37069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Rendimiento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441986"/>
            <a:ext cx="9601196" cy="3433882"/>
          </a:xfrm>
        </p:spPr>
        <p:txBody>
          <a:bodyPr/>
          <a:lstStyle/>
          <a:p>
            <a:r>
              <a:rPr lang="es-MX" dirty="0"/>
              <a:t>El rendimiento de un árbol AA es equivalente al de un árbol rojo-negro. Un árbol AA realiza más rotaciones que un árbol rojo-negro, pero la mayor sencillez de sus algoritmos tiende a hacerlos más rápidos, y estos factores se compensan resultando en un rendimiento similar. Un árbol rojo-negro es más constante en su rendimiento que un árbol AA, pero un árbol AA tiende a ser más </a:t>
            </a:r>
            <a:r>
              <a:rPr lang="es-MX" dirty="0" smtClean="0"/>
              <a:t>ligero </a:t>
            </a:r>
            <a:r>
              <a:rPr lang="es-MX" dirty="0"/>
              <a:t>lo que produce unos tiempos de búsqueda ligeramente más pequeños.</a:t>
            </a:r>
          </a:p>
        </p:txBody>
      </p:sp>
    </p:spTree>
    <p:extLst>
      <p:ext uri="{BB962C8B-B14F-4D97-AF65-F5344CB8AC3E}">
        <p14:creationId xmlns:p14="http://schemas.microsoft.com/office/powerpoint/2010/main" xmlns="" val="3955927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solidFill>
                  <a:schemeClr val="tx1"/>
                </a:solidFill>
              </a:rPr>
              <a:t>En </a:t>
            </a:r>
            <a:r>
              <a:rPr lang="es-MX" dirty="0">
                <a:solidFill>
                  <a:schemeClr val="tx1"/>
                </a:solidFill>
                <a:hlinkClick r:id="rId2" tooltip="Informática"/>
              </a:rPr>
              <a:t>informática</a:t>
            </a:r>
            <a:r>
              <a:rPr lang="es-MX" dirty="0">
                <a:solidFill>
                  <a:schemeClr val="tx1"/>
                </a:solidFill>
              </a:rPr>
              <a:t> un árbol AA es un tipo de </a:t>
            </a:r>
            <a:r>
              <a:rPr lang="es-MX" dirty="0">
                <a:solidFill>
                  <a:schemeClr val="tx1"/>
                </a:solidFill>
                <a:hlinkClick r:id="rId3" tooltip="Árbol binario de búsqueda auto-balanceable"/>
              </a:rPr>
              <a:t>árbol binario de búsqueda auto-</a:t>
            </a:r>
            <a:r>
              <a:rPr lang="es-MX" dirty="0" err="1">
                <a:solidFill>
                  <a:schemeClr val="tx1"/>
                </a:solidFill>
                <a:hlinkClick r:id="rId3" tooltip="Árbol binario de búsqueda auto-balanceable"/>
              </a:rPr>
              <a:t>balanceable</a:t>
            </a:r>
            <a:r>
              <a:rPr lang="es-MX" dirty="0">
                <a:solidFill>
                  <a:schemeClr val="tx1"/>
                </a:solidFill>
              </a:rPr>
              <a:t> utilizado para almacenar y recuperar información ordenada de manera eficiente. Los árboles AA reciben el nombre de su inventor, </a:t>
            </a:r>
            <a:r>
              <a:rPr lang="es-MX" dirty="0" err="1">
                <a:solidFill>
                  <a:schemeClr val="tx1"/>
                </a:solidFill>
                <a:hlinkClick r:id="rId4" tooltip="Arne Andersson (aún no redactado)"/>
              </a:rPr>
              <a:t>Arne</a:t>
            </a:r>
            <a:r>
              <a:rPr lang="es-MX" dirty="0">
                <a:solidFill>
                  <a:schemeClr val="tx1"/>
                </a:solidFill>
                <a:hlinkClick r:id="rId4" tooltip="Arne Andersson (aún no redactado)"/>
              </a:rPr>
              <a:t> </a:t>
            </a:r>
            <a:r>
              <a:rPr lang="es-MX" dirty="0" err="1">
                <a:solidFill>
                  <a:schemeClr val="tx1"/>
                </a:solidFill>
                <a:hlinkClick r:id="rId4" tooltip="Arne Andersson (aún no redactado)"/>
              </a:rPr>
              <a:t>Andersson</a:t>
            </a:r>
            <a:r>
              <a:rPr lang="es-MX" dirty="0">
                <a:solidFill>
                  <a:schemeClr val="tx1"/>
                </a:solidFill>
              </a:rPr>
              <a:t>.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Los </a:t>
            </a:r>
            <a:r>
              <a:rPr lang="es-MX" dirty="0">
                <a:solidFill>
                  <a:schemeClr val="tx1"/>
                </a:solidFill>
              </a:rPr>
              <a:t>árboles AA son una variación del </a:t>
            </a:r>
            <a:r>
              <a:rPr lang="es-MX" dirty="0">
                <a:solidFill>
                  <a:schemeClr val="tx1"/>
                </a:solidFill>
                <a:hlinkClick r:id="rId5" tooltip="Árbol rojo-negro"/>
              </a:rPr>
              <a:t>árbol rojo-negro</a:t>
            </a:r>
            <a:r>
              <a:rPr lang="es-MX" dirty="0">
                <a:solidFill>
                  <a:schemeClr val="tx1"/>
                </a:solidFill>
              </a:rPr>
              <a:t>, que a su vez es una mejora del </a:t>
            </a:r>
            <a:r>
              <a:rPr lang="es-MX" dirty="0">
                <a:solidFill>
                  <a:schemeClr val="tx1"/>
                </a:solidFill>
                <a:hlinkClick r:id="rId6" tooltip="Árbol binario de búsqueda"/>
              </a:rPr>
              <a:t>árbol binario de búsqueda</a:t>
            </a:r>
            <a:r>
              <a:rPr lang="es-MX" dirty="0">
                <a:solidFill>
                  <a:schemeClr val="tx1"/>
                </a:solidFill>
              </a:rPr>
              <a:t>. A diferencia de los árboles rojo-negro, los nodos rojos en un árbol AA sólo pueden añadirse como un hijo derecho.</a:t>
            </a:r>
          </a:p>
        </p:txBody>
      </p:sp>
    </p:spTree>
    <p:extLst>
      <p:ext uri="{BB962C8B-B14F-4D97-AF65-F5344CB8AC3E}">
        <p14:creationId xmlns:p14="http://schemas.microsoft.com/office/powerpoint/2010/main" xmlns="" val="253458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En estos árboles, en lugar de la información sobre el color, se almacena el nivel del nodo; las </a:t>
            </a:r>
            <a:r>
              <a:rPr lang="es-MX" dirty="0" smtClean="0"/>
              <a:t>hojas </a:t>
            </a:r>
            <a:r>
              <a:rPr lang="es-MX" dirty="0"/>
              <a:t>son de nivel 1. En lugar de color rojo se habla de enlace derecho horizontal, o de un nodo </a:t>
            </a:r>
            <a:r>
              <a:rPr lang="es-MX" dirty="0" smtClean="0"/>
              <a:t>descendiente </a:t>
            </a:r>
            <a:r>
              <a:rPr lang="es-MX" dirty="0"/>
              <a:t>derecho con igual nivel que su </a:t>
            </a:r>
            <a:r>
              <a:rPr lang="es-MX" dirty="0" smtClean="0"/>
              <a:t>padre.</a:t>
            </a:r>
          </a:p>
          <a:p>
            <a:r>
              <a:rPr lang="es-MX" dirty="0"/>
              <a:t>Además de las reglas de los árboles coloreados, sólo se permiten nodos </a:t>
            </a:r>
            <a:r>
              <a:rPr lang="es-MX" dirty="0" smtClean="0"/>
              <a:t>rojos como </a:t>
            </a:r>
            <a:r>
              <a:rPr lang="es-MX" dirty="0"/>
              <a:t>descendientes derechos.</a:t>
            </a:r>
          </a:p>
        </p:txBody>
      </p:sp>
    </p:spTree>
    <p:extLst>
      <p:ext uri="{BB962C8B-B14F-4D97-AF65-F5344CB8AC3E}">
        <p14:creationId xmlns:p14="http://schemas.microsoft.com/office/powerpoint/2010/main" xmlns="" val="206002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2" y="758612"/>
            <a:ext cx="9601196" cy="1303867"/>
          </a:xfrm>
        </p:spPr>
        <p:txBody>
          <a:bodyPr/>
          <a:lstStyle/>
          <a:p>
            <a:r>
              <a:rPr lang="es-MX" dirty="0" smtClean="0"/>
              <a:t>Propiedades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1947332"/>
            <a:ext cx="9601196" cy="3620348"/>
          </a:xfrm>
        </p:spPr>
        <p:txBody>
          <a:bodyPr>
            <a:normAutofit lnSpcReduction="10000"/>
          </a:bodyPr>
          <a:lstStyle/>
          <a:p>
            <a:r>
              <a:rPr lang="es-MX" dirty="0"/>
              <a:t>El nivel de un hijo izquierdo debe ser menor que el nivel de su padre.</a:t>
            </a:r>
          </a:p>
          <a:p>
            <a:r>
              <a:rPr lang="es-MX" dirty="0"/>
              <a:t>El nivel de un hijo derecho debe ser menor o igual al nivel de su padre.</a:t>
            </a:r>
          </a:p>
          <a:p>
            <a:r>
              <a:rPr lang="es-MX" dirty="0"/>
              <a:t>El nivel de un nieto derecho debe ser menor que el nivel de su abuelo.</a:t>
            </a:r>
          </a:p>
          <a:p>
            <a:r>
              <a:rPr lang="es-MX" dirty="0"/>
              <a:t>Las hojas son de nivel 1.</a:t>
            </a:r>
          </a:p>
          <a:p>
            <a:r>
              <a:rPr lang="es-MX" dirty="0"/>
              <a:t>Los nodos que no son hojas deben tener dos hijos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El número de nodos visitados, desde la raíz hasta las hojas, por la vía más larga debe ser a lo más el doble del número de nodos recorridos por la vía más corta. Esto asegura un costo logarítmico para las operaciones.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2624031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56611" y="1128295"/>
            <a:ext cx="84402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</a:pP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 estos arboles en lugar de la </a:t>
            </a:r>
            <a:r>
              <a:rPr lang="es-MX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informacion</a:t>
            </a: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sobre el color,  se almacena el nivel del nodo; las hojas son de nivel 1. En lugar de color rojo se habla de enlace derecho horizontal o de un nodo descendiente derecho con igual nivel que su padre.</a:t>
            </a:r>
            <a:endParaRPr lang="es-MX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224" y="2685549"/>
            <a:ext cx="3763882" cy="290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80160" y="867076"/>
            <a:ext cx="92862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Insercion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Por la izquierda:</a:t>
            </a:r>
          </a:p>
          <a:p>
            <a:endParaRPr lang="es-MX" sz="32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 se inserta por la izquierda se viola la regla de solo horizontales derechos y debe efectuarse un</a:t>
            </a:r>
            <a:r>
              <a:rPr lang="es-MX" sz="12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s-MX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rotacion</a:t>
            </a: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derecha.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6439" y="2755950"/>
            <a:ext cx="2877520" cy="305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92191" y="698634"/>
            <a:ext cx="9536229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err="1" smtClean="0">
                <a:latin typeface="Arial" pitchFamily="34" charset="0"/>
                <a:cs typeface="Arial" pitchFamily="34" charset="0"/>
              </a:rPr>
              <a:t>Insercion</a:t>
            </a: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por la derecha</a:t>
            </a:r>
          </a:p>
          <a:p>
            <a:endParaRPr lang="es-MX" sz="9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 se inserta por la derecha, si el padre no tiene descendiente derecho no hay modificaciones que efectuar, lo cual se muestra en la izquierda, pero si el padre es un </a:t>
            </a:r>
            <a:r>
              <a:rPr lang="es-MX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descendiene</a:t>
            </a: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derecho se producen dos descendientes horizontales, la </a:t>
            </a:r>
            <a:r>
              <a:rPr lang="es-MX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situacion</a:t>
            </a: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equivale a dos rojos adyacentes y se corrige efectuando una </a:t>
            </a:r>
            <a:r>
              <a:rPr lang="es-MX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rotacion</a:t>
            </a:r>
            <a:r>
              <a:rPr lang="es-MX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 la izquierda.</a:t>
            </a:r>
            <a:endParaRPr lang="es-MX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3221" y="2947735"/>
            <a:ext cx="4642435" cy="286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0 CuadroTexto"/>
          <p:cNvSpPr txBox="1"/>
          <p:nvPr/>
        </p:nvSpPr>
        <p:spPr>
          <a:xfrm>
            <a:off x="5463929" y="1410352"/>
            <a:ext cx="1584176" cy="55399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000" dirty="0" smtClean="0"/>
              <a:t>Insertar</a:t>
            </a:r>
            <a:r>
              <a:rPr lang="es-CO" dirty="0" smtClean="0"/>
              <a:t> </a:t>
            </a:r>
            <a:endParaRPr lang="es-CO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print"/>
          <a:srcRect l="35138" t="12797" r="59546" b="74406"/>
          <a:stretch>
            <a:fillRect/>
          </a:stretch>
        </p:blipFill>
        <p:spPr bwMode="auto">
          <a:xfrm>
            <a:off x="3375697" y="3498735"/>
            <a:ext cx="947077" cy="13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35437" t="16734" r="58657" b="71454"/>
          <a:stretch>
            <a:fillRect/>
          </a:stretch>
        </p:blipFill>
        <p:spPr bwMode="auto">
          <a:xfrm>
            <a:off x="6039993" y="3498584"/>
            <a:ext cx="122413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l="33665" t="16734" r="60429" b="74407"/>
          <a:stretch>
            <a:fillRect/>
          </a:stretch>
        </p:blipFill>
        <p:spPr bwMode="auto">
          <a:xfrm>
            <a:off x="7480153" y="3642600"/>
            <a:ext cx="1336149" cy="120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 l="35437" t="16734" r="59838" b="74407"/>
          <a:stretch>
            <a:fillRect/>
          </a:stretch>
        </p:blipFill>
        <p:spPr bwMode="auto">
          <a:xfrm>
            <a:off x="4527825" y="3498583"/>
            <a:ext cx="121613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2269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CuadroTexto"/>
          <p:cNvSpPr txBox="1"/>
          <p:nvPr/>
        </p:nvSpPr>
        <p:spPr>
          <a:xfrm>
            <a:off x="1402733" y="1197723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dirty="0" smtClean="0"/>
              <a:t>Se necesitan dos operaciones para mantener el equilibrio en un árbol AA. Estas operaciones se llaman torsión (</a:t>
            </a:r>
            <a:r>
              <a:rPr lang="es-CO" i="1" dirty="0" err="1" smtClean="0"/>
              <a:t>skew</a:t>
            </a:r>
            <a:r>
              <a:rPr lang="es-CO" dirty="0" smtClean="0"/>
              <a:t>) y división (</a:t>
            </a:r>
            <a:r>
              <a:rPr lang="es-CO" i="1" dirty="0" err="1" smtClean="0"/>
              <a:t>split</a:t>
            </a:r>
            <a:r>
              <a:rPr lang="es-CO" dirty="0" smtClean="0"/>
              <a:t>). La torsión es una rotación derecha que se realiza cuando una inserción o un borrado genera un enlace horizontal izquierdo, puede pensarse como un enlace rojo izquierdo en el contexto del árbol rojo-negro. La división es una rotación izquierda condicional que tiene lugar cuando una inserción o un borrado crea dos enlaces horizontales derechos, lo que de nuevo se corresponde con dos enlaces rojos consecutivos en el contexto de los árboles rojo-negro.</a:t>
            </a:r>
            <a:endParaRPr lang="es-CO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l="35138" t="17404" r="57775" b="70469"/>
          <a:stretch>
            <a:fillRect/>
          </a:stretch>
        </p:blipFill>
        <p:spPr bwMode="auto">
          <a:xfrm>
            <a:off x="3665512" y="3554054"/>
            <a:ext cx="1080120" cy="1056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l="34256" t="16734" r="59247" b="74407"/>
          <a:stretch>
            <a:fillRect/>
          </a:stretch>
        </p:blipFill>
        <p:spPr bwMode="auto">
          <a:xfrm>
            <a:off x="3665512" y="4590531"/>
            <a:ext cx="1080120" cy="88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 CuadroTexto"/>
          <p:cNvSpPr txBox="1"/>
          <p:nvPr/>
        </p:nvSpPr>
        <p:spPr>
          <a:xfrm>
            <a:off x="3809528" y="3098002"/>
            <a:ext cx="72008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/>
              <a:t>Split</a:t>
            </a:r>
            <a:endParaRPr lang="es-CO" dirty="0"/>
          </a:p>
        </p:txBody>
      </p:sp>
      <p:sp>
        <p:nvSpPr>
          <p:cNvPr id="6" name="6 CuadroTexto"/>
          <p:cNvSpPr txBox="1"/>
          <p:nvPr/>
        </p:nvSpPr>
        <p:spPr>
          <a:xfrm>
            <a:off x="6473824" y="3088710"/>
            <a:ext cx="792088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i="1" dirty="0" err="1" smtClean="0"/>
              <a:t>Skew</a:t>
            </a:r>
            <a:endParaRPr lang="es-CO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37500" t="20672" r="58956" b="71453"/>
          <a:stretch>
            <a:fillRect/>
          </a:stretch>
        </p:blipFill>
        <p:spPr bwMode="auto">
          <a:xfrm>
            <a:off x="6545832" y="3506047"/>
            <a:ext cx="86409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 l="34846" t="20672" r="56885" b="67516"/>
          <a:stretch>
            <a:fillRect/>
          </a:stretch>
        </p:blipFill>
        <p:spPr bwMode="auto">
          <a:xfrm>
            <a:off x="7409928" y="3530050"/>
            <a:ext cx="1152128" cy="9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 l="35437" t="20672" r="56294" b="67516"/>
          <a:stretch>
            <a:fillRect/>
          </a:stretch>
        </p:blipFill>
        <p:spPr bwMode="auto">
          <a:xfrm>
            <a:off x="7409928" y="4538162"/>
            <a:ext cx="1224136" cy="104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11 CuadroTexto"/>
          <p:cNvSpPr txBox="1"/>
          <p:nvPr/>
        </p:nvSpPr>
        <p:spPr>
          <a:xfrm>
            <a:off x="3561231" y="643725"/>
            <a:ext cx="5112568" cy="5539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3000" dirty="0" smtClean="0"/>
              <a:t>Operaciones de Equilibrio</a:t>
            </a:r>
            <a:endParaRPr lang="es-CO" sz="3000" dirty="0"/>
          </a:p>
        </p:txBody>
      </p:sp>
    </p:spTree>
    <p:extLst>
      <p:ext uri="{BB962C8B-B14F-4D97-AF65-F5344CB8AC3E}">
        <p14:creationId xmlns:p14="http://schemas.microsoft.com/office/powerpoint/2010/main" xmlns="" val="38711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300</TotalTime>
  <Words>533</Words>
  <Application>Microsoft Office PowerPoint</Application>
  <PresentationFormat>Personalizado</PresentationFormat>
  <Paragraphs>30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Orgánico</vt:lpstr>
      <vt:lpstr>Árboles AA</vt:lpstr>
      <vt:lpstr>Introducción</vt:lpstr>
      <vt:lpstr>Diapositiva 3</vt:lpstr>
      <vt:lpstr>Propiedades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Rendimiento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Árboles AA</dc:title>
  <dc:creator>DONNY DE JESUS SOSA MAY</dc:creator>
  <cp:lastModifiedBy>donnys</cp:lastModifiedBy>
  <cp:revision>29</cp:revision>
  <dcterms:created xsi:type="dcterms:W3CDTF">2014-09-25T17:16:21Z</dcterms:created>
  <dcterms:modified xsi:type="dcterms:W3CDTF">2014-09-30T03:46:12Z</dcterms:modified>
</cp:coreProperties>
</file>