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9144000" cy="6858000"/>
  <p:notesSz cx="6858000" cy="9144000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7" name="Shape 4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One</a:t>
            </a:r>
            <a:endParaRPr sz="3200">
              <a:solidFill>
                <a:srgbClr val="88888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Two</a:t>
            </a:r>
            <a:endParaRPr sz="3200">
              <a:solidFill>
                <a:srgbClr val="88888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Three</a:t>
            </a:r>
            <a:endParaRPr sz="3200">
              <a:solidFill>
                <a:srgbClr val="88888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Four</a:t>
            </a:r>
            <a:endParaRPr sz="3200">
              <a:solidFill>
                <a:srgbClr val="88888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8" name="Shape 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0" name="Shape 4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5" name="Shape 4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1" name="Shape 1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2" name="Shape 1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 lvl="0">
              <a:defRPr b="0" cap="none" sz="1800"/>
            </a:pPr>
            <a:r>
              <a:rPr b="1" cap="all" sz="4000"/>
              <a:t>Title Text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One</a:t>
            </a:r>
            <a:endParaRPr sz="2000">
              <a:solidFill>
                <a:srgbClr val="88888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Two</a:t>
            </a:r>
            <a:endParaRPr sz="2000">
              <a:solidFill>
                <a:srgbClr val="88888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Three</a:t>
            </a:r>
            <a:endParaRPr sz="2000">
              <a:solidFill>
                <a:srgbClr val="88888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Four</a:t>
            </a:r>
            <a:endParaRPr sz="2000">
              <a:solidFill>
                <a:srgbClr val="88888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16" name="Shape 1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  <a:endParaRPr sz="2800"/>
          </a:p>
          <a:p>
            <a:pPr lvl="1">
              <a:defRPr sz="1800"/>
            </a:pPr>
            <a:r>
              <a:rPr sz="2800"/>
              <a:t>Body Level Two</a:t>
            </a:r>
            <a:endParaRPr sz="28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800"/>
              <a:t>Body Level Four</a:t>
            </a:r>
            <a:endParaRPr sz="28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20" name="Shape 2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 lvl="0">
              <a:defRPr b="0" sz="1800"/>
            </a:pPr>
            <a:r>
              <a:rPr b="1" sz="2400"/>
              <a:t>Body Level One</a:t>
            </a:r>
            <a:endParaRPr b="1" sz="2400"/>
          </a:p>
          <a:p>
            <a:pPr lvl="1">
              <a:defRPr b="0" sz="1800"/>
            </a:pPr>
            <a:r>
              <a:rPr b="1" sz="2400"/>
              <a:t>Body Level Two</a:t>
            </a:r>
            <a:endParaRPr b="1" sz="2400"/>
          </a:p>
          <a:p>
            <a:pPr lvl="2">
              <a:defRPr b="0" sz="1800"/>
            </a:pPr>
            <a:r>
              <a:rPr b="1" sz="2400"/>
              <a:t>Body Level Three</a:t>
            </a:r>
            <a:endParaRPr b="1" sz="2400"/>
          </a:p>
          <a:p>
            <a:pPr lvl="3">
              <a:defRPr b="0" sz="1800"/>
            </a:pPr>
            <a:r>
              <a:rPr b="1" sz="2400"/>
              <a:t>Body Level Four</a:t>
            </a:r>
            <a:endParaRPr b="1" sz="2400"/>
          </a:p>
          <a:p>
            <a:pPr lvl="4">
              <a:defRPr b="0" sz="1800"/>
            </a:pPr>
            <a:r>
              <a:rPr b="1" sz="2400"/>
              <a:t>Body Level Five</a:t>
            </a:r>
          </a:p>
        </p:txBody>
      </p:sp>
      <p:sp>
        <p:nvSpPr>
          <p:cNvPr id="24" name="Shape 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7" name="Shape 2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 lvl="0">
              <a:defRPr b="0" sz="1800"/>
            </a:pPr>
            <a:r>
              <a:rPr b="1" sz="2000"/>
              <a:t>Title Text</a:t>
            </a:r>
          </a:p>
        </p:txBody>
      </p:sp>
      <p:sp>
        <p:nvSpPr>
          <p:cNvPr id="32" name="Shape 32"/>
          <p:cNvSpPr/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33" name="Shape 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 lvl="0">
              <a:defRPr b="0" sz="1800"/>
            </a:pPr>
            <a:r>
              <a:rPr b="1" sz="2000"/>
              <a:t>Title Text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Body Level One</a:t>
            </a:r>
            <a:endParaRPr sz="1400"/>
          </a:p>
          <a:p>
            <a:pPr lvl="1">
              <a:defRPr sz="1800"/>
            </a:pPr>
            <a:r>
              <a:rPr sz="1400"/>
              <a:t>Body Level Two</a:t>
            </a:r>
            <a:endParaRPr sz="1400"/>
          </a:p>
          <a:p>
            <a:pPr lvl="2">
              <a:defRPr sz="1800"/>
            </a:pPr>
            <a:r>
              <a:rPr sz="1400"/>
              <a:t>Body Level Three</a:t>
            </a:r>
            <a:endParaRPr sz="1400"/>
          </a:p>
          <a:p>
            <a:pPr lvl="3">
              <a:defRPr sz="1800"/>
            </a:pPr>
            <a:r>
              <a:rPr sz="1400"/>
              <a:t>Body Level Four</a:t>
            </a:r>
            <a:endParaRPr sz="1400"/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37" name="Shape 3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57200" y="92076"/>
            <a:ext cx="8229600" cy="15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med" advClick="1"/>
  <p:txStyles>
    <p:titleStyle>
      <a:lvl1pPr algn="ctr">
        <a:defRPr sz="4400">
          <a:latin typeface="Calibri"/>
          <a:ea typeface="Calibri"/>
          <a:cs typeface="Calibri"/>
          <a:sym typeface="Calibri"/>
        </a:defRPr>
      </a:lvl1pPr>
      <a:lvl2pPr algn="ctr">
        <a:defRPr sz="4400">
          <a:latin typeface="Calibri"/>
          <a:ea typeface="Calibri"/>
          <a:cs typeface="Calibri"/>
          <a:sym typeface="Calibri"/>
        </a:defRPr>
      </a:lvl2pPr>
      <a:lvl3pPr algn="ctr">
        <a:defRPr sz="4400">
          <a:latin typeface="Calibri"/>
          <a:ea typeface="Calibri"/>
          <a:cs typeface="Calibri"/>
          <a:sym typeface="Calibri"/>
        </a:defRPr>
      </a:lvl3pPr>
      <a:lvl4pPr algn="ctr">
        <a:defRPr sz="4400">
          <a:latin typeface="Calibri"/>
          <a:ea typeface="Calibri"/>
          <a:cs typeface="Calibri"/>
          <a:sym typeface="Calibri"/>
        </a:defRPr>
      </a:lvl4pPr>
      <a:lvl5pPr algn="ctr">
        <a:defRPr sz="4400">
          <a:latin typeface="Calibri"/>
          <a:ea typeface="Calibri"/>
          <a:cs typeface="Calibri"/>
          <a:sym typeface="Calibri"/>
        </a:defRPr>
      </a:lvl5pPr>
      <a:lvl6pPr algn="ctr">
        <a:defRPr sz="4400">
          <a:latin typeface="Calibri"/>
          <a:ea typeface="Calibri"/>
          <a:cs typeface="Calibri"/>
          <a:sym typeface="Calibri"/>
        </a:defRPr>
      </a:lvl6pPr>
      <a:lvl7pPr algn="ctr">
        <a:defRPr sz="4400">
          <a:latin typeface="Calibri"/>
          <a:ea typeface="Calibri"/>
          <a:cs typeface="Calibri"/>
          <a:sym typeface="Calibri"/>
        </a:defRPr>
      </a:lvl7pPr>
      <a:lvl8pPr algn="ctr">
        <a:defRPr sz="4400">
          <a:latin typeface="Calibri"/>
          <a:ea typeface="Calibri"/>
          <a:cs typeface="Calibri"/>
          <a:sym typeface="Calibri"/>
        </a:defRPr>
      </a:lvl8pPr>
      <a:lvl9pPr algn="ctr"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342900" indent="-3429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1pPr>
      <a:lvl2pPr marL="783771" indent="-326571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2pPr>
      <a:lvl3pPr marL="1219200" indent="-3048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3pPr>
      <a:lvl4pPr marL="1737360" indent="-36576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4pPr>
      <a:lvl5pPr marL="2194560" indent="-36576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5pPr>
      <a:lvl6pPr marL="2651760" indent="-36576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6pPr>
      <a:lvl7pPr marL="3108960" indent="-36576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7pPr>
      <a:lvl8pPr marL="3566159" indent="-365759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8pPr>
      <a:lvl9pPr marL="4023359" indent="-365759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9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xfrm>
            <a:off x="571971" y="528762"/>
            <a:ext cx="8229601" cy="34208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500">
                <a:latin typeface="Times New Roman"/>
                <a:ea typeface="Times New Roman"/>
                <a:cs typeface="Times New Roman"/>
                <a:sym typeface="Times New Roman"/>
              </a:rPr>
              <a:t>Teoría de números </a:t>
            </a:r>
            <a:endParaRPr sz="3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defRPr sz="1800"/>
            </a:pPr>
            <a:r>
              <a:rPr sz="3500">
                <a:latin typeface="Times New Roman"/>
                <a:ea typeface="Times New Roman"/>
                <a:cs typeface="Times New Roman"/>
                <a:sym typeface="Times New Roman"/>
              </a:rPr>
              <a:t>y </a:t>
            </a:r>
            <a:endParaRPr sz="3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defRPr sz="1800"/>
            </a:pPr>
            <a:r>
              <a:rPr sz="3500">
                <a:latin typeface="Times New Roman"/>
                <a:ea typeface="Times New Roman"/>
                <a:cs typeface="Times New Roman"/>
                <a:sym typeface="Times New Roman"/>
              </a:rPr>
              <a:t>sistemas dinámicos</a:t>
            </a:r>
          </a:p>
        </p:txBody>
      </p:sp>
      <p:sp>
        <p:nvSpPr>
          <p:cNvPr id="50" name="Shape 5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  <p:sp>
        <p:nvSpPr>
          <p:cNvPr id="51" name="Shape 51"/>
          <p:cNvSpPr/>
          <p:nvPr/>
        </p:nvSpPr>
        <p:spPr>
          <a:xfrm>
            <a:off x="5953457" y="4480618"/>
            <a:ext cx="3333086" cy="839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2600">
                <a:latin typeface="Times New Roman"/>
                <a:ea typeface="Times New Roman"/>
                <a:cs typeface="Times New Roman"/>
                <a:sym typeface="Times New Roman"/>
              </a:rPr>
              <a:t>Gil Bor, CIMAT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/>
            <a:r>
              <a:rPr i="1" sz="2600">
                <a:latin typeface="Times New Roman"/>
                <a:ea typeface="Times New Roman"/>
                <a:cs typeface="Times New Roman"/>
                <a:sym typeface="Times New Roman"/>
              </a:rPr>
              <a:t>gil@cimat.mx</a:t>
            </a:r>
          </a:p>
        </p:txBody>
      </p:sp>
      <p:sp>
        <p:nvSpPr>
          <p:cNvPr id="52" name="Shape 52"/>
          <p:cNvSpPr/>
          <p:nvPr/>
        </p:nvSpPr>
        <p:spPr>
          <a:xfrm>
            <a:off x="571971" y="2864421"/>
            <a:ext cx="8229601" cy="15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>
              <a:defRPr sz="3100">
                <a:solidFill>
                  <a:srgbClr val="0433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0433FF"/>
                </a:solidFill>
              </a:rPr>
              <a:t>(Ley de Benford)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image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7181" y="1303019"/>
            <a:ext cx="8179620" cy="5295817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Shape 125"/>
          <p:cNvSpPr/>
          <p:nvPr/>
        </p:nvSpPr>
        <p:spPr>
          <a:xfrm>
            <a:off x="772949" y="498536"/>
            <a:ext cx="7598102" cy="433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2500"/>
              <a:t>Frecuencias del 1er dígito en las primeras N potencias de 2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age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3282" y="990600"/>
            <a:ext cx="8737436" cy="4724687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Shape 128"/>
          <p:cNvSpPr/>
          <p:nvPr/>
        </p:nvSpPr>
        <p:spPr>
          <a:xfrm>
            <a:off x="942998" y="5383954"/>
            <a:ext cx="7956559" cy="228601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9" name="Shape 129"/>
          <p:cNvSpPr/>
          <p:nvPr/>
        </p:nvSpPr>
        <p:spPr>
          <a:xfrm>
            <a:off x="772949" y="498536"/>
            <a:ext cx="7598102" cy="433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2500"/>
              <a:t>Frecuencias del 1er dígito en las primeras N potencias de 2</a:t>
            </a:r>
          </a:p>
        </p:txBody>
      </p:sp>
      <p:sp>
        <p:nvSpPr>
          <p:cNvPr id="130" name="Shape 130"/>
          <p:cNvSpPr/>
          <p:nvPr/>
        </p:nvSpPr>
        <p:spPr>
          <a:xfrm>
            <a:off x="3146345" y="5911669"/>
            <a:ext cx="2851310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>
                <a:solidFill>
                  <a:srgbClr val="FF26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2600"/>
                </a:solidFill>
              </a:rPr>
              <a:t>Ley de Benford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8" grpId="1"/>
      <p:bldP build="whole" bldLvl="1" animBg="1" rev="0" advAuto="0" spid="130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age9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9098" y="914400"/>
            <a:ext cx="8293396" cy="4953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image1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80446"/>
            <a:ext cx="9144000" cy="54971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image1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0559" y="502919"/>
            <a:ext cx="7802882" cy="58521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age1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0559" y="502919"/>
            <a:ext cx="7802882" cy="58521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image1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0559" y="502919"/>
            <a:ext cx="7802882" cy="58521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age1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400" y="560635"/>
            <a:ext cx="7467600" cy="56219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image1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0" y="685800"/>
            <a:ext cx="4910626" cy="5594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age15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91392" y="2702679"/>
            <a:ext cx="2335355" cy="2928268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Shape 146"/>
          <p:cNvSpPr/>
          <p:nvPr/>
        </p:nvSpPr>
        <p:spPr>
          <a:xfrm>
            <a:off x="6091392" y="5641052"/>
            <a:ext cx="2335355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b="1" sz="2000"/>
              <a:t>Frank Benford</a:t>
            </a:r>
            <a:endParaRPr b="1" sz="2000"/>
          </a:p>
          <a:p>
            <a:pPr lvl="0"/>
            <a:r>
              <a:rPr b="1" sz="2000"/>
              <a:t>1883-1948</a:t>
            </a:r>
          </a:p>
        </p:txBody>
      </p:sp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image1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8063" y="758190"/>
            <a:ext cx="8001077" cy="56426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  <p:pic>
        <p:nvPicPr>
          <p:cNvPr id="55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11038" y="518486"/>
            <a:ext cx="1817924" cy="5821028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Shape 56"/>
          <p:cNvSpPr/>
          <p:nvPr/>
        </p:nvSpPr>
        <p:spPr>
          <a:xfrm>
            <a:off x="851905" y="835793"/>
            <a:ext cx="3289621" cy="507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b="0" sz="1800"/>
            </a:pPr>
            <a:r>
              <a:rPr b="1" sz="3000"/>
              <a:t>Las Potencias de 2  </a:t>
            </a:r>
          </a:p>
        </p:txBody>
      </p:sp>
      <p:sp>
        <p:nvSpPr>
          <p:cNvPr id="57" name="Shape 57"/>
          <p:cNvSpPr/>
          <p:nvPr/>
        </p:nvSpPr>
        <p:spPr>
          <a:xfrm>
            <a:off x="851905" y="1999634"/>
            <a:ext cx="2813557" cy="507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El </a:t>
            </a:r>
            <a:r>
              <a:rPr sz="3000">
                <a:solidFill>
                  <a:srgbClr val="043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último</a:t>
            </a:r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 dígito:  </a:t>
            </a:r>
          </a:p>
        </p:txBody>
      </p:sp>
      <p:sp>
        <p:nvSpPr>
          <p:cNvPr id="58" name="Shape 58"/>
          <p:cNvSpPr/>
          <p:nvPr/>
        </p:nvSpPr>
        <p:spPr>
          <a:xfrm>
            <a:off x="851905" y="3767008"/>
            <a:ext cx="1627769" cy="507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000">
                <a:solidFill>
                  <a:srgbClr val="0433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0433FF"/>
                </a:solidFill>
              </a:rPr>
              <a:t>Aburrido!</a:t>
            </a:r>
          </a:p>
        </p:txBody>
      </p:sp>
      <p:sp>
        <p:nvSpPr>
          <p:cNvPr id="59" name="Shape 59"/>
          <p:cNvSpPr/>
          <p:nvPr/>
        </p:nvSpPr>
        <p:spPr>
          <a:xfrm>
            <a:off x="886054" y="2652792"/>
            <a:ext cx="4009391" cy="507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3000"/>
              <a:t>2,4,8,6,2,4,8,6,2,4,8,6,….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8" grpId="3"/>
      <p:bldP build="whole" bldLvl="1" animBg="1" rev="0" advAuto="0" spid="57" grpId="1"/>
      <p:bldP build="whole" bldLvl="1" animBg="1" rev="0" advAuto="0" spid="59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age19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1046" y="299350"/>
            <a:ext cx="5168507" cy="5932127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Shape 151"/>
          <p:cNvSpPr/>
          <p:nvPr/>
        </p:nvSpPr>
        <p:spPr>
          <a:xfrm>
            <a:off x="249986" y="6292303"/>
            <a:ext cx="5110626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b="1" sz="1500"/>
              <a:t>American Journal of Mathematics, Vol. 4, No. 1. (1881)</a:t>
            </a:r>
            <a:r>
              <a:rPr sz="1500"/>
              <a:t>.</a:t>
            </a:r>
          </a:p>
        </p:txBody>
      </p:sp>
      <p:pic>
        <p:nvPicPr>
          <p:cNvPr id="152" name="image18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75410" y="2441575"/>
            <a:ext cx="2526763" cy="3241060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Shape 153"/>
          <p:cNvSpPr/>
          <p:nvPr/>
        </p:nvSpPr>
        <p:spPr>
          <a:xfrm>
            <a:off x="6115507" y="5879162"/>
            <a:ext cx="2446569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b="1" sz="2000"/>
              <a:t>Simon Newcomb</a:t>
            </a:r>
            <a:r>
              <a:rPr sz="2000"/>
              <a:t> </a:t>
            </a:r>
            <a:endParaRPr sz="2000"/>
          </a:p>
          <a:p>
            <a:pPr lvl="0"/>
            <a:r>
              <a:rPr sz="2000"/>
              <a:t>1835 –1909</a:t>
            </a:r>
          </a:p>
        </p:txBody>
      </p:sp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6812" y="605902"/>
            <a:ext cx="7310376" cy="24833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47317" y="3841074"/>
            <a:ext cx="7249366" cy="6036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43050" y="5053970"/>
            <a:ext cx="5533900" cy="8803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7" grpId="2"/>
      <p:bldP build="whole" bldLvl="1" animBg="1" rev="0" advAuto="0" spid="15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4297" y="1008171"/>
            <a:ext cx="2354638" cy="3924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4297" y="3059645"/>
            <a:ext cx="2354638" cy="7387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74224" y="4071599"/>
            <a:ext cx="7780517" cy="3643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76169" y="1660874"/>
            <a:ext cx="6629662" cy="1195746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Shape 163"/>
          <p:cNvSpPr/>
          <p:nvPr/>
        </p:nvSpPr>
        <p:spPr>
          <a:xfrm>
            <a:off x="3859208" y="5370423"/>
            <a:ext cx="1810549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500"/>
            </a:lvl1pPr>
          </a:lstStyle>
          <a:p>
            <a:pPr lvl="0">
              <a:defRPr sz="1800"/>
            </a:pPr>
            <a:r>
              <a:rPr sz="2500"/>
              <a:t>[Animación]</a:t>
            </a:r>
          </a:p>
        </p:txBody>
      </p:sp>
      <p:sp>
        <p:nvSpPr>
          <p:cNvPr id="164" name="Shape 164"/>
          <p:cNvSpPr/>
          <p:nvPr/>
        </p:nvSpPr>
        <p:spPr>
          <a:xfrm>
            <a:off x="8063193" y="4709149"/>
            <a:ext cx="573955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/>
            <a:r>
              <a:t>QED</a:t>
            </a:r>
          </a:p>
        </p:txBody>
      </p:sp>
      <p:sp>
        <p:nvSpPr>
          <p:cNvPr id="165" name="Shape 165"/>
          <p:cNvSpPr/>
          <p:nvPr/>
        </p:nvSpPr>
        <p:spPr>
          <a:xfrm>
            <a:off x="1088937" y="4410174"/>
            <a:ext cx="3871241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/>
            <a:r>
              <a:t>(El teorema de equidistribución de Weyl)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0" grpId="2"/>
      <p:bldP build="whole" bldLvl="1" animBg="1" rev="0" advAuto="0" spid="165" grpId="4"/>
      <p:bldP build="whole" bldLvl="1" animBg="1" rev="0" advAuto="0" spid="163" grpId="6"/>
      <p:bldP build="whole" bldLvl="1" animBg="1" rev="0" advAuto="0" spid="162" grpId="1"/>
      <p:bldP build="whole" bldLvl="1" animBg="1" rev="0" advAuto="0" spid="164" grpId="5"/>
      <p:bldP build="whole" bldLvl="1" animBg="1" rev="0" advAuto="0" spid="161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  <p:pic>
        <p:nvPicPr>
          <p:cNvPr id="62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11038" y="518486"/>
            <a:ext cx="1817924" cy="5821028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Shape 63"/>
          <p:cNvSpPr/>
          <p:nvPr/>
        </p:nvSpPr>
        <p:spPr>
          <a:xfrm>
            <a:off x="851905" y="681041"/>
            <a:ext cx="3289621" cy="507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b="0" sz="1800"/>
            </a:pPr>
            <a:r>
              <a:rPr b="1" sz="3000"/>
              <a:t>Las Potencias de 2  </a:t>
            </a:r>
          </a:p>
        </p:txBody>
      </p:sp>
      <p:sp>
        <p:nvSpPr>
          <p:cNvPr id="64" name="Shape 64"/>
          <p:cNvSpPr/>
          <p:nvPr/>
        </p:nvSpPr>
        <p:spPr>
          <a:xfrm>
            <a:off x="851905" y="1427050"/>
            <a:ext cx="2834207" cy="507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El </a:t>
            </a:r>
            <a:r>
              <a:rPr sz="3000">
                <a:solidFill>
                  <a:srgbClr val="043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primer</a:t>
            </a:r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 dígito:  </a:t>
            </a:r>
          </a:p>
        </p:txBody>
      </p:sp>
      <p:sp>
        <p:nvSpPr>
          <p:cNvPr id="65" name="Shape 65"/>
          <p:cNvSpPr/>
          <p:nvPr/>
        </p:nvSpPr>
        <p:spPr>
          <a:xfrm>
            <a:off x="893842" y="3911767"/>
            <a:ext cx="1839105" cy="507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000">
                <a:solidFill>
                  <a:srgbClr val="0433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0433FF"/>
                </a:solidFill>
              </a:rPr>
              <a:t>Aburrido??</a:t>
            </a:r>
          </a:p>
        </p:txBody>
      </p:sp>
      <p:sp>
        <p:nvSpPr>
          <p:cNvPr id="66" name="Shape 66"/>
          <p:cNvSpPr/>
          <p:nvPr/>
        </p:nvSpPr>
        <p:spPr>
          <a:xfrm>
            <a:off x="825395" y="2173059"/>
            <a:ext cx="3056891" cy="938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3000"/>
              <a:t>2,4,8,1,3,6,1,2,5,1,</a:t>
            </a:r>
            <a:endParaRPr sz="3000"/>
          </a:p>
        </p:txBody>
      </p:sp>
      <p:sp>
        <p:nvSpPr>
          <p:cNvPr id="67" name="Shape 67"/>
          <p:cNvSpPr/>
          <p:nvPr/>
        </p:nvSpPr>
        <p:spPr>
          <a:xfrm>
            <a:off x="825395" y="2733366"/>
            <a:ext cx="3342641" cy="507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3000"/>
              <a:t>2,4,8,1,3,6,1,2,5,1,…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6" grpId="1"/>
      <p:bldP build="whole" bldLvl="1" animBg="1" rev="0" advAuto="0" spid="67" grpId="2"/>
      <p:bldP build="whole" bldLvl="1" animBg="1" rev="0" advAuto="0" spid="65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  <p:sp>
        <p:nvSpPr>
          <p:cNvPr id="70" name="Shape 70"/>
          <p:cNvSpPr/>
          <p:nvPr/>
        </p:nvSpPr>
        <p:spPr>
          <a:xfrm>
            <a:off x="851905" y="681041"/>
            <a:ext cx="3289621" cy="507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b="0" sz="1800"/>
            </a:pPr>
            <a:r>
              <a:rPr b="1" sz="3000"/>
              <a:t>Las Potencias de 2  </a:t>
            </a:r>
          </a:p>
        </p:txBody>
      </p:sp>
      <p:sp>
        <p:nvSpPr>
          <p:cNvPr id="71" name="Shape 71"/>
          <p:cNvSpPr/>
          <p:nvPr/>
        </p:nvSpPr>
        <p:spPr>
          <a:xfrm>
            <a:off x="851905" y="1427050"/>
            <a:ext cx="2834207" cy="507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El </a:t>
            </a:r>
            <a:r>
              <a:rPr sz="3000">
                <a:solidFill>
                  <a:srgbClr val="043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primer</a:t>
            </a:r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 dígito:  </a:t>
            </a:r>
          </a:p>
        </p:txBody>
      </p:sp>
      <p:sp>
        <p:nvSpPr>
          <p:cNvPr id="72" name="Shape 72"/>
          <p:cNvSpPr/>
          <p:nvPr/>
        </p:nvSpPr>
        <p:spPr>
          <a:xfrm>
            <a:off x="820955" y="5293691"/>
            <a:ext cx="1839105" cy="507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000">
                <a:solidFill>
                  <a:srgbClr val="0433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0433FF"/>
                </a:solidFill>
              </a:rPr>
              <a:t>Aburrido??</a:t>
            </a:r>
          </a:p>
        </p:txBody>
      </p:sp>
      <p:sp>
        <p:nvSpPr>
          <p:cNvPr id="73" name="Shape 73"/>
          <p:cNvSpPr/>
          <p:nvPr/>
        </p:nvSpPr>
        <p:spPr>
          <a:xfrm>
            <a:off x="825395" y="2173059"/>
            <a:ext cx="2961641" cy="507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3000"/>
              <a:t>2,4,8,1,3,6,1,2,5,1,</a:t>
            </a:r>
          </a:p>
        </p:txBody>
      </p:sp>
      <p:sp>
        <p:nvSpPr>
          <p:cNvPr id="74" name="Shape 74"/>
          <p:cNvSpPr/>
          <p:nvPr/>
        </p:nvSpPr>
        <p:spPr>
          <a:xfrm>
            <a:off x="825395" y="2733366"/>
            <a:ext cx="3342641" cy="507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3000"/>
              <a:t>2,4,8,1,3,6,1,2,5,1,…</a:t>
            </a:r>
          </a:p>
        </p:txBody>
      </p:sp>
      <p:pic>
        <p:nvPicPr>
          <p:cNvPr id="75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81282" y="379419"/>
            <a:ext cx="2597436" cy="6099162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Shape 76"/>
          <p:cNvSpPr/>
          <p:nvPr/>
        </p:nvSpPr>
        <p:spPr>
          <a:xfrm>
            <a:off x="825395" y="3293672"/>
            <a:ext cx="3342641" cy="507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3000"/>
              <a:t>2,4,8,1,3,6,1,2,5,1,…</a:t>
            </a:r>
          </a:p>
        </p:txBody>
      </p:sp>
      <p:sp>
        <p:nvSpPr>
          <p:cNvPr id="77" name="Shape 77"/>
          <p:cNvSpPr/>
          <p:nvPr/>
        </p:nvSpPr>
        <p:spPr>
          <a:xfrm>
            <a:off x="825395" y="3853979"/>
            <a:ext cx="3342641" cy="507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3000"/>
              <a:t>2,4,8,1,3,6,1,2,5,1,…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6" grpId="1"/>
      <p:bldP build="whole" bldLvl="1" animBg="1" rev="0" advAuto="0" spid="77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  <p:sp>
        <p:nvSpPr>
          <p:cNvPr id="80" name="Shape 80"/>
          <p:cNvSpPr/>
          <p:nvPr/>
        </p:nvSpPr>
        <p:spPr>
          <a:xfrm>
            <a:off x="851905" y="581793"/>
            <a:ext cx="3289621" cy="507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b="0" sz="1800"/>
            </a:pPr>
            <a:r>
              <a:rPr b="1" sz="3000"/>
              <a:t>Las Potencias de 2  </a:t>
            </a:r>
          </a:p>
        </p:txBody>
      </p:sp>
      <p:sp>
        <p:nvSpPr>
          <p:cNvPr id="81" name="Shape 81"/>
          <p:cNvSpPr/>
          <p:nvPr/>
        </p:nvSpPr>
        <p:spPr>
          <a:xfrm>
            <a:off x="851905" y="1250334"/>
            <a:ext cx="2834207" cy="507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El </a:t>
            </a:r>
            <a:r>
              <a:rPr sz="3000">
                <a:solidFill>
                  <a:srgbClr val="043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primer</a:t>
            </a:r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 dígito:  </a:t>
            </a:r>
          </a:p>
        </p:txBody>
      </p:sp>
      <p:sp>
        <p:nvSpPr>
          <p:cNvPr id="82" name="Shape 82"/>
          <p:cNvSpPr/>
          <p:nvPr/>
        </p:nvSpPr>
        <p:spPr>
          <a:xfrm>
            <a:off x="820955" y="5103531"/>
            <a:ext cx="2209501" cy="507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000">
                <a:solidFill>
                  <a:srgbClr val="0433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0433FF"/>
                </a:solidFill>
              </a:rPr>
              <a:t>No aburrido!!</a:t>
            </a:r>
          </a:p>
        </p:txBody>
      </p:sp>
      <p:sp>
        <p:nvSpPr>
          <p:cNvPr id="83" name="Shape 83"/>
          <p:cNvSpPr/>
          <p:nvPr/>
        </p:nvSpPr>
        <p:spPr>
          <a:xfrm>
            <a:off x="825395" y="1889574"/>
            <a:ext cx="3342641" cy="938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2,4,8,1,3,6,1,2,5,1,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/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2,4,8,1,3,6,1,2,5,1,…</a:t>
            </a:r>
          </a:p>
        </p:txBody>
      </p:sp>
      <p:sp>
        <p:nvSpPr>
          <p:cNvPr id="84" name="Shape 84"/>
          <p:cNvSpPr/>
          <p:nvPr/>
        </p:nvSpPr>
        <p:spPr>
          <a:xfrm>
            <a:off x="825395" y="2790335"/>
            <a:ext cx="3342641" cy="938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2,4,8,1,3,6,1,2,5,1,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/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2,4,8,1,3,6,1,2,5,1,…</a:t>
            </a:r>
          </a:p>
        </p:txBody>
      </p:sp>
      <p:pic>
        <p:nvPicPr>
          <p:cNvPr id="85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91490" y="363773"/>
            <a:ext cx="3306964" cy="6130454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Shape 86"/>
          <p:cNvSpPr/>
          <p:nvPr/>
        </p:nvSpPr>
        <p:spPr>
          <a:xfrm>
            <a:off x="825395" y="3736161"/>
            <a:ext cx="2961641" cy="507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2,4,8,1,3,</a:t>
            </a:r>
            <a:r>
              <a:rPr sz="3000">
                <a:solidFill>
                  <a:srgbClr val="FF2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,1,2,5,1,</a:t>
            </a:r>
          </a:p>
        </p:txBody>
      </p:sp>
      <p:sp>
        <p:nvSpPr>
          <p:cNvPr id="87" name="Shape 87"/>
          <p:cNvSpPr/>
          <p:nvPr/>
        </p:nvSpPr>
        <p:spPr>
          <a:xfrm>
            <a:off x="825395" y="4162833"/>
            <a:ext cx="3342641" cy="507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2,4,</a:t>
            </a:r>
            <a:r>
              <a:rPr sz="3000">
                <a:solidFill>
                  <a:srgbClr val="FF2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r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,1,3,</a:t>
            </a:r>
            <a:r>
              <a:rPr sz="3000">
                <a:solidFill>
                  <a:srgbClr val="FF2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,1,2,5,1,…</a:t>
            </a:r>
          </a:p>
        </p:txBody>
      </p:sp>
      <p:sp>
        <p:nvSpPr>
          <p:cNvPr id="88" name="Shape 88"/>
          <p:cNvSpPr/>
          <p:nvPr/>
        </p:nvSpPr>
        <p:spPr>
          <a:xfrm>
            <a:off x="6262514" y="2141180"/>
            <a:ext cx="286662" cy="3548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FF2600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89" name="Shape 89"/>
          <p:cNvSpPr/>
          <p:nvPr/>
        </p:nvSpPr>
        <p:spPr>
          <a:xfrm>
            <a:off x="6135514" y="4084280"/>
            <a:ext cx="286662" cy="3548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FF2600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90" name="Shape 90"/>
          <p:cNvSpPr/>
          <p:nvPr/>
        </p:nvSpPr>
        <p:spPr>
          <a:xfrm>
            <a:off x="6097414" y="4897080"/>
            <a:ext cx="286662" cy="3548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FF2600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/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8" grpId="1"/>
      <p:bldP build="whole" bldLvl="1" animBg="1" rev="0" advAuto="0" spid="90" grpId="4"/>
      <p:bldP build="whole" bldLvl="1" animBg="1" rev="0" advAuto="0" spid="82" grpId="6"/>
      <p:bldP build="whole" bldLvl="1" animBg="1" rev="0" advAuto="0" spid="87" grpId="5"/>
      <p:bldP build="whole" bldLvl="1" animBg="1" rev="0" advAuto="0" spid="86" grpId="2"/>
      <p:bldP build="whole" bldLvl="1" animBg="1" rev="0" advAuto="0" spid="89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  <p:sp>
        <p:nvSpPr>
          <p:cNvPr id="93" name="Shape 93"/>
          <p:cNvSpPr/>
          <p:nvPr/>
        </p:nvSpPr>
        <p:spPr>
          <a:xfrm>
            <a:off x="851905" y="581793"/>
            <a:ext cx="3289621" cy="507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b="0" sz="1800"/>
            </a:pPr>
            <a:r>
              <a:rPr b="1" sz="3000"/>
              <a:t>Las Potencias de 2  </a:t>
            </a:r>
          </a:p>
        </p:txBody>
      </p:sp>
      <p:sp>
        <p:nvSpPr>
          <p:cNvPr id="94" name="Shape 94"/>
          <p:cNvSpPr/>
          <p:nvPr/>
        </p:nvSpPr>
        <p:spPr>
          <a:xfrm>
            <a:off x="851905" y="1250334"/>
            <a:ext cx="2834207" cy="507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El </a:t>
            </a:r>
            <a:r>
              <a:rPr sz="3000">
                <a:solidFill>
                  <a:srgbClr val="043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primer</a:t>
            </a:r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 dígito:  </a:t>
            </a:r>
          </a:p>
        </p:txBody>
      </p:sp>
      <p:sp>
        <p:nvSpPr>
          <p:cNvPr id="95" name="Shape 95"/>
          <p:cNvSpPr/>
          <p:nvPr/>
        </p:nvSpPr>
        <p:spPr>
          <a:xfrm>
            <a:off x="825395" y="1889574"/>
            <a:ext cx="3342641" cy="938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2,4,8,1,3,6,1,2,5,1,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/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2,4,8,1,3,6,1,2,5,1,…</a:t>
            </a:r>
          </a:p>
        </p:txBody>
      </p:sp>
      <p:sp>
        <p:nvSpPr>
          <p:cNvPr id="96" name="Shape 96"/>
          <p:cNvSpPr/>
          <p:nvPr/>
        </p:nvSpPr>
        <p:spPr>
          <a:xfrm>
            <a:off x="825395" y="2790335"/>
            <a:ext cx="3342641" cy="938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2,4,8,1,3,6,1,2,5,1,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/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2,4,8,1,3,6,1,2,5,1,…</a:t>
            </a:r>
          </a:p>
        </p:txBody>
      </p:sp>
      <p:sp>
        <p:nvSpPr>
          <p:cNvPr id="97" name="Shape 97"/>
          <p:cNvSpPr/>
          <p:nvPr/>
        </p:nvSpPr>
        <p:spPr>
          <a:xfrm>
            <a:off x="825395" y="3736161"/>
            <a:ext cx="2961641" cy="507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2,4,8,1,3,</a:t>
            </a:r>
            <a:r>
              <a:rPr sz="3000">
                <a:solidFill>
                  <a:srgbClr val="FF2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,1,2,5,1,</a:t>
            </a:r>
          </a:p>
        </p:txBody>
      </p:sp>
      <p:sp>
        <p:nvSpPr>
          <p:cNvPr id="98" name="Shape 98"/>
          <p:cNvSpPr/>
          <p:nvPr/>
        </p:nvSpPr>
        <p:spPr>
          <a:xfrm>
            <a:off x="825395" y="4162833"/>
            <a:ext cx="3342641" cy="507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2,4,</a:t>
            </a:r>
            <a:r>
              <a:rPr sz="3000">
                <a:solidFill>
                  <a:srgbClr val="FF2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r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,1,3,</a:t>
            </a:r>
            <a:r>
              <a:rPr sz="3000">
                <a:solidFill>
                  <a:srgbClr val="FF2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,1,2,5,1,…</a:t>
            </a:r>
          </a:p>
        </p:txBody>
      </p:sp>
      <p:pic>
        <p:nvPicPr>
          <p:cNvPr id="99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89082" y="343743"/>
            <a:ext cx="3808305" cy="5832041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Shape 100"/>
          <p:cNvSpPr/>
          <p:nvPr/>
        </p:nvSpPr>
        <p:spPr>
          <a:xfrm>
            <a:off x="825395" y="4630288"/>
            <a:ext cx="3342641" cy="507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2,4,</a:t>
            </a:r>
            <a:r>
              <a:rPr sz="3000">
                <a:solidFill>
                  <a:srgbClr val="FF2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r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,1,3,</a:t>
            </a:r>
            <a:r>
              <a:rPr sz="3000">
                <a:solidFill>
                  <a:srgbClr val="FF2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,1,2,5,1,…</a:t>
            </a:r>
          </a:p>
        </p:txBody>
      </p:sp>
      <p:sp>
        <p:nvSpPr>
          <p:cNvPr id="101" name="Shape 101"/>
          <p:cNvSpPr/>
          <p:nvPr/>
        </p:nvSpPr>
        <p:spPr>
          <a:xfrm>
            <a:off x="825395" y="5103531"/>
            <a:ext cx="3342641" cy="507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2,4,</a:t>
            </a:r>
            <a:r>
              <a:rPr sz="3000">
                <a:solidFill>
                  <a:srgbClr val="FF2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r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,1,3,</a:t>
            </a:r>
            <a:r>
              <a:rPr sz="3000">
                <a:solidFill>
                  <a:srgbClr val="FF2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,1,</a:t>
            </a:r>
            <a:r>
              <a:rPr sz="3000">
                <a:solidFill>
                  <a:srgbClr val="FF2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sz="3000">
                <a:solidFill>
                  <a:srgbClr val="FF2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,1,…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  <p:sp>
        <p:nvSpPr>
          <p:cNvPr id="104" name="Shape 104"/>
          <p:cNvSpPr/>
          <p:nvPr/>
        </p:nvSpPr>
        <p:spPr>
          <a:xfrm>
            <a:off x="851905" y="581793"/>
            <a:ext cx="3289621" cy="507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b="0" sz="1800"/>
            </a:pPr>
            <a:r>
              <a:rPr b="1" sz="3000"/>
              <a:t>Las Potencias de 2  </a:t>
            </a:r>
          </a:p>
        </p:txBody>
      </p:sp>
      <p:sp>
        <p:nvSpPr>
          <p:cNvPr id="105" name="Shape 105"/>
          <p:cNvSpPr/>
          <p:nvPr/>
        </p:nvSpPr>
        <p:spPr>
          <a:xfrm>
            <a:off x="851905" y="1250334"/>
            <a:ext cx="2834207" cy="507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El </a:t>
            </a:r>
            <a:r>
              <a:rPr sz="3000">
                <a:solidFill>
                  <a:srgbClr val="043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primer</a:t>
            </a:r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 dígito:  </a:t>
            </a:r>
          </a:p>
        </p:txBody>
      </p:sp>
      <p:sp>
        <p:nvSpPr>
          <p:cNvPr id="106" name="Shape 106"/>
          <p:cNvSpPr/>
          <p:nvPr/>
        </p:nvSpPr>
        <p:spPr>
          <a:xfrm>
            <a:off x="825395" y="1889574"/>
            <a:ext cx="3342641" cy="938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2,4,8,1,3,6,1,2,5,1,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/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2,4,8,1,3,6,1,2,5,1,…</a:t>
            </a:r>
          </a:p>
        </p:txBody>
      </p:sp>
      <p:sp>
        <p:nvSpPr>
          <p:cNvPr id="107" name="Shape 107"/>
          <p:cNvSpPr/>
          <p:nvPr/>
        </p:nvSpPr>
        <p:spPr>
          <a:xfrm>
            <a:off x="825395" y="2790335"/>
            <a:ext cx="3342641" cy="938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2,4,8,1,3,6,1,2,5,1,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/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2,4,8,1,3,6,1,2,5,1,…</a:t>
            </a:r>
          </a:p>
        </p:txBody>
      </p:sp>
      <p:sp>
        <p:nvSpPr>
          <p:cNvPr id="108" name="Shape 108"/>
          <p:cNvSpPr/>
          <p:nvPr/>
        </p:nvSpPr>
        <p:spPr>
          <a:xfrm>
            <a:off x="825395" y="3736161"/>
            <a:ext cx="2961641" cy="507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2,4,8,1,3,</a:t>
            </a:r>
            <a:r>
              <a:rPr sz="3000">
                <a:solidFill>
                  <a:srgbClr val="FF2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,1,2,5,1,</a:t>
            </a:r>
          </a:p>
        </p:txBody>
      </p:sp>
      <p:sp>
        <p:nvSpPr>
          <p:cNvPr id="109" name="Shape 109"/>
          <p:cNvSpPr/>
          <p:nvPr/>
        </p:nvSpPr>
        <p:spPr>
          <a:xfrm>
            <a:off x="825395" y="4162833"/>
            <a:ext cx="3342641" cy="507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2,4,</a:t>
            </a:r>
            <a:r>
              <a:rPr sz="3000">
                <a:solidFill>
                  <a:srgbClr val="FF2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r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,1,3,</a:t>
            </a:r>
            <a:r>
              <a:rPr sz="3000">
                <a:solidFill>
                  <a:srgbClr val="FF2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,1,2,5,1,…</a:t>
            </a:r>
          </a:p>
        </p:txBody>
      </p:sp>
      <p:sp>
        <p:nvSpPr>
          <p:cNvPr id="110" name="Shape 110"/>
          <p:cNvSpPr/>
          <p:nvPr/>
        </p:nvSpPr>
        <p:spPr>
          <a:xfrm>
            <a:off x="825395" y="4630288"/>
            <a:ext cx="3342641" cy="507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2,4,</a:t>
            </a:r>
            <a:r>
              <a:rPr sz="3000">
                <a:solidFill>
                  <a:srgbClr val="FF2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r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,1,3,</a:t>
            </a:r>
            <a:r>
              <a:rPr sz="3000">
                <a:solidFill>
                  <a:srgbClr val="FF2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,1,2,5,1,…</a:t>
            </a:r>
          </a:p>
        </p:txBody>
      </p:sp>
      <p:sp>
        <p:nvSpPr>
          <p:cNvPr id="111" name="Shape 111"/>
          <p:cNvSpPr/>
          <p:nvPr/>
        </p:nvSpPr>
        <p:spPr>
          <a:xfrm>
            <a:off x="825395" y="5103531"/>
            <a:ext cx="3342641" cy="507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2,4,</a:t>
            </a:r>
            <a:r>
              <a:rPr sz="3000">
                <a:solidFill>
                  <a:srgbClr val="FF2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r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,1,3,</a:t>
            </a:r>
            <a:r>
              <a:rPr sz="3000">
                <a:solidFill>
                  <a:srgbClr val="FF2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,1,</a:t>
            </a:r>
            <a:r>
              <a:rPr sz="3000">
                <a:solidFill>
                  <a:srgbClr val="FF2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sz="3000">
                <a:solidFill>
                  <a:srgbClr val="FF2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,1,…</a:t>
            </a:r>
          </a:p>
        </p:txBody>
      </p:sp>
      <p:pic>
        <p:nvPicPr>
          <p:cNvPr id="112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33007" y="487138"/>
            <a:ext cx="4779546" cy="6109339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Shape 113"/>
          <p:cNvSpPr/>
          <p:nvPr/>
        </p:nvSpPr>
        <p:spPr>
          <a:xfrm>
            <a:off x="825395" y="5524416"/>
            <a:ext cx="3342641" cy="507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2,4,</a:t>
            </a:r>
            <a:r>
              <a:rPr sz="3000">
                <a:solidFill>
                  <a:srgbClr val="FF2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r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,1,3,</a:t>
            </a:r>
            <a:r>
              <a:rPr sz="3000">
                <a:solidFill>
                  <a:srgbClr val="FF2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,1,</a:t>
            </a:r>
            <a:r>
              <a:rPr sz="3000">
                <a:solidFill>
                  <a:srgbClr val="FF2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sz="3000">
                <a:solidFill>
                  <a:srgbClr val="FF2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,1,…</a:t>
            </a:r>
          </a:p>
        </p:txBody>
      </p:sp>
      <p:sp>
        <p:nvSpPr>
          <p:cNvPr id="114" name="Shape 114"/>
          <p:cNvSpPr/>
          <p:nvPr/>
        </p:nvSpPr>
        <p:spPr>
          <a:xfrm>
            <a:off x="825395" y="6004292"/>
            <a:ext cx="3342641" cy="507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2,4,</a:t>
            </a:r>
            <a:r>
              <a:rPr sz="3000">
                <a:solidFill>
                  <a:srgbClr val="FF2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r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,1,3,</a:t>
            </a:r>
            <a:r>
              <a:rPr sz="3000">
                <a:solidFill>
                  <a:srgbClr val="FF2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,1,</a:t>
            </a:r>
            <a:r>
              <a:rPr sz="3000">
                <a:solidFill>
                  <a:srgbClr val="FF2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sz="3000">
                <a:solidFill>
                  <a:srgbClr val="FF2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,1,…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  <p:sp>
        <p:nvSpPr>
          <p:cNvPr id="117" name="Shape 117"/>
          <p:cNvSpPr/>
          <p:nvPr/>
        </p:nvSpPr>
        <p:spPr>
          <a:xfrm>
            <a:off x="851905" y="581793"/>
            <a:ext cx="2065510" cy="507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b="0" sz="1800"/>
            </a:pPr>
            <a:r>
              <a:rPr b="1" sz="3000"/>
              <a:t>Preguntas:  </a:t>
            </a:r>
          </a:p>
        </p:txBody>
      </p:sp>
      <p:sp>
        <p:nvSpPr>
          <p:cNvPr id="118" name="Shape 118"/>
          <p:cNvSpPr/>
          <p:nvPr/>
        </p:nvSpPr>
        <p:spPr>
          <a:xfrm>
            <a:off x="851905" y="1226011"/>
            <a:ext cx="6612023" cy="1370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/>
            <a:r>
              <a:rPr b="1" sz="3000"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¿Aparecen todos los dígitos 1, 2, 3,…,9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/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una infinidad de veces como 1er dígito 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/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de potencias de 2?  </a:t>
            </a:r>
          </a:p>
        </p:txBody>
      </p:sp>
      <p:sp>
        <p:nvSpPr>
          <p:cNvPr id="119" name="Shape 119"/>
          <p:cNvSpPr/>
          <p:nvPr/>
        </p:nvSpPr>
        <p:spPr>
          <a:xfrm>
            <a:off x="851905" y="2733828"/>
            <a:ext cx="4864595" cy="507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/>
            <a:r>
              <a:rPr b="1" sz="3000"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¿Quién aparece más, 7 u 8?</a:t>
            </a:r>
            <a:r>
              <a:rPr b="1" sz="300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8" grpId="1"/>
      <p:bldP build="whole" bldLvl="1" animBg="1" rev="0" advAuto="0" spid="119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image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5208" y="1562100"/>
            <a:ext cx="8253584" cy="3733800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hape 122"/>
          <p:cNvSpPr/>
          <p:nvPr/>
        </p:nvSpPr>
        <p:spPr>
          <a:xfrm>
            <a:off x="772949" y="498536"/>
            <a:ext cx="7598102" cy="433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2500"/>
              <a:t>Frecuencias del 1er dígito en las primeras N potencias de 2</a:t>
            </a:r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