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759" r:id="rId2"/>
    <p:sldId id="2757" r:id="rId3"/>
    <p:sldId id="2758" r:id="rId4"/>
    <p:sldId id="2565" r:id="rId5"/>
    <p:sldId id="529" r:id="rId6"/>
    <p:sldId id="798" r:id="rId7"/>
    <p:sldId id="799" r:id="rId8"/>
    <p:sldId id="800" r:id="rId9"/>
    <p:sldId id="801" r:id="rId10"/>
    <p:sldId id="802" r:id="rId11"/>
    <p:sldId id="803" r:id="rId12"/>
    <p:sldId id="804" r:id="rId13"/>
    <p:sldId id="805" r:id="rId14"/>
    <p:sldId id="806" r:id="rId15"/>
    <p:sldId id="807" r:id="rId16"/>
    <p:sldId id="904" r:id="rId17"/>
    <p:sldId id="2610" r:id="rId18"/>
    <p:sldId id="1855" r:id="rId19"/>
    <p:sldId id="809" r:id="rId20"/>
    <p:sldId id="810" r:id="rId21"/>
    <p:sldId id="811" r:id="rId22"/>
    <p:sldId id="812" r:id="rId23"/>
    <p:sldId id="814" r:id="rId24"/>
    <p:sldId id="1785" r:id="rId25"/>
    <p:sldId id="1786" r:id="rId26"/>
    <p:sldId id="815" r:id="rId27"/>
    <p:sldId id="816" r:id="rId28"/>
    <p:sldId id="906" r:id="rId29"/>
    <p:sldId id="907" r:id="rId30"/>
    <p:sldId id="908" r:id="rId31"/>
    <p:sldId id="817" r:id="rId32"/>
    <p:sldId id="818" r:id="rId33"/>
    <p:sldId id="820" r:id="rId34"/>
    <p:sldId id="821" r:id="rId35"/>
    <p:sldId id="1580" r:id="rId36"/>
    <p:sldId id="905" r:id="rId37"/>
    <p:sldId id="823" r:id="rId38"/>
    <p:sldId id="824" r:id="rId39"/>
    <p:sldId id="825" r:id="rId40"/>
    <p:sldId id="826" r:id="rId41"/>
    <p:sldId id="1447" r:id="rId42"/>
    <p:sldId id="827" r:id="rId43"/>
    <p:sldId id="2381" r:id="rId44"/>
    <p:sldId id="828" r:id="rId45"/>
    <p:sldId id="829" r:id="rId46"/>
    <p:sldId id="910" r:id="rId47"/>
    <p:sldId id="913" r:id="rId48"/>
    <p:sldId id="2092" r:id="rId49"/>
    <p:sldId id="2093" r:id="rId50"/>
    <p:sldId id="2094" r:id="rId51"/>
    <p:sldId id="834" r:id="rId52"/>
    <p:sldId id="1957" r:id="rId53"/>
    <p:sldId id="2290" r:id="rId54"/>
    <p:sldId id="1959" r:id="rId55"/>
    <p:sldId id="835" r:id="rId56"/>
    <p:sldId id="836" r:id="rId57"/>
    <p:sldId id="837" r:id="rId58"/>
    <p:sldId id="1279" r:id="rId59"/>
    <p:sldId id="1277" r:id="rId60"/>
    <p:sldId id="1278" r:id="rId61"/>
    <p:sldId id="1280" r:id="rId62"/>
    <p:sldId id="1281" r:id="rId63"/>
    <p:sldId id="1282" r:id="rId64"/>
    <p:sldId id="1283" r:id="rId65"/>
    <p:sldId id="1284" r:id="rId66"/>
    <p:sldId id="1285" r:id="rId67"/>
    <p:sldId id="1287" r:id="rId68"/>
    <p:sldId id="2501" r:id="rId69"/>
    <p:sldId id="2502" r:id="rId70"/>
    <p:sldId id="1292" r:id="rId71"/>
    <p:sldId id="1388" r:id="rId72"/>
    <p:sldId id="2097" r:id="rId73"/>
    <p:sldId id="839" r:id="rId74"/>
    <p:sldId id="914" r:id="rId75"/>
    <p:sldId id="1295" r:id="rId76"/>
    <p:sldId id="2288" r:id="rId77"/>
    <p:sldId id="2752" r:id="rId78"/>
    <p:sldId id="1391" r:id="rId79"/>
    <p:sldId id="2580" r:id="rId80"/>
    <p:sldId id="1756" r:id="rId81"/>
    <p:sldId id="2601" r:id="rId82"/>
    <p:sldId id="1902" r:id="rId83"/>
    <p:sldId id="1716" r:id="rId84"/>
    <p:sldId id="1955" r:id="rId85"/>
    <p:sldId id="2631" r:id="rId86"/>
    <p:sldId id="2611" r:id="rId87"/>
    <p:sldId id="2612" r:id="rId88"/>
    <p:sldId id="2613" r:id="rId89"/>
    <p:sldId id="2751" r:id="rId90"/>
    <p:sldId id="2753" r:id="rId91"/>
    <p:sldId id="2750" r:id="rId92"/>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FF5757"/>
    <a:srgbClr val="C9F1FF"/>
    <a:srgbClr val="D9FFDB"/>
    <a:srgbClr val="B9FFC0"/>
    <a:srgbClr val="008000"/>
    <a:srgbClr val="CCFFCC"/>
    <a:srgbClr val="B4FEC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69" autoAdjust="0"/>
    <p:restoredTop sz="99184" autoAdjust="0"/>
  </p:normalViewPr>
  <p:slideViewPr>
    <p:cSldViewPr>
      <p:cViewPr varScale="1">
        <p:scale>
          <a:sx n="55" d="100"/>
          <a:sy n="55" d="100"/>
        </p:scale>
        <p:origin x="-1134" y="-78"/>
      </p:cViewPr>
      <p:guideLst>
        <p:guide orient="horz" pos="2160"/>
        <p:guide pos="2880"/>
      </p:guideLst>
    </p:cSldViewPr>
  </p:slideViewPr>
  <p:notesTextViewPr>
    <p:cViewPr>
      <p:scale>
        <a:sx n="3" d="2"/>
        <a:sy n="3" d="2"/>
      </p:scale>
      <p:origin x="0" y="0"/>
    </p:cViewPr>
  </p:notesTextViewPr>
  <p:sorterViewPr>
    <p:cViewPr>
      <p:scale>
        <a:sx n="146" d="100"/>
        <a:sy n="146" d="100"/>
      </p:scale>
      <p:origin x="0" y="79908"/>
    </p:cViewPr>
  </p:sorterViewPr>
  <p:notesViewPr>
    <p:cSldViewPr>
      <p:cViewPr>
        <p:scale>
          <a:sx n="100" d="100"/>
          <a:sy n="100" d="100"/>
        </p:scale>
        <p:origin x="3552"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B78E44-3926-432A-B8C6-E78432D493E5}" type="slidenum">
              <a:rPr lang="es-MX"/>
              <a:pPr/>
              <a:t>‹Nº›</a:t>
            </a:fld>
            <a:endParaRPr lang="es-MX"/>
          </a:p>
        </p:txBody>
      </p:sp>
    </p:spTree>
    <p:extLst>
      <p:ext uri="{BB962C8B-B14F-4D97-AF65-F5344CB8AC3E}">
        <p14:creationId xmlns:p14="http://schemas.microsoft.com/office/powerpoint/2010/main" val="38212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C2DE6C-50A4-462C-A80D-140BECDE5033}" type="slidenum">
              <a:rPr lang="es-MX"/>
              <a:pPr/>
              <a:t>‹Nº›</a:t>
            </a:fld>
            <a:endParaRPr lang="es-MX"/>
          </a:p>
        </p:txBody>
      </p:sp>
    </p:spTree>
    <p:extLst>
      <p:ext uri="{BB962C8B-B14F-4D97-AF65-F5344CB8AC3E}">
        <p14:creationId xmlns:p14="http://schemas.microsoft.com/office/powerpoint/2010/main" val="1513266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Gigahertz" TargetMode="External"/><Relationship Id="rId3" Type="http://schemas.openxmlformats.org/officeDocument/2006/relationships/hyperlink" Target="http://en.wikipedia.org/wiki/Radio_frequency" TargetMode="External"/><Relationship Id="rId7" Type="http://schemas.openxmlformats.org/officeDocument/2006/relationships/hyperlink" Target="http://en.wikipedia.org/wiki/Frequency"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en.wikipedia.org/wiki/Wave" TargetMode="External"/><Relationship Id="rId5" Type="http://schemas.openxmlformats.org/officeDocument/2006/relationships/hyperlink" Target="http://en.wikipedia.org/wiki/Electromagnetic_radiation" TargetMode="External"/><Relationship Id="rId4" Type="http://schemas.openxmlformats.org/officeDocument/2006/relationships/hyperlink" Target="http://en.wikipedia.org/wiki/Megahertz" TargetMode="External"/><Relationship Id="rId9" Type="http://schemas.openxmlformats.org/officeDocument/2006/relationships/hyperlink" Target="http://en.wikipedia.org/wiki/Decimetr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Gigahertz" TargetMode="External"/><Relationship Id="rId3" Type="http://schemas.openxmlformats.org/officeDocument/2006/relationships/hyperlink" Target="http://en.wikipedia.org/wiki/Radio_frequency" TargetMode="External"/><Relationship Id="rId7" Type="http://schemas.openxmlformats.org/officeDocument/2006/relationships/hyperlink" Target="http://en.wikipedia.org/wiki/Frequency"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en.wikipedia.org/wiki/Wave" TargetMode="External"/><Relationship Id="rId5" Type="http://schemas.openxmlformats.org/officeDocument/2006/relationships/hyperlink" Target="http://en.wikipedia.org/wiki/Electromagnetic_radiation" TargetMode="External"/><Relationship Id="rId4" Type="http://schemas.openxmlformats.org/officeDocument/2006/relationships/hyperlink" Target="http://en.wikipedia.org/wiki/Megahertz" TargetMode="External"/><Relationship Id="rId9" Type="http://schemas.openxmlformats.org/officeDocument/2006/relationships/hyperlink" Target="http://en.wikipedia.org/wiki/Decimetr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4</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981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6F99A-B656-475A-980B-AF7CA76F3694}" type="slidenum">
              <a:rPr lang="es-MX"/>
              <a:pPr/>
              <a:t>71</a:t>
            </a:fld>
            <a:endParaRPr lang="es-MX"/>
          </a:p>
        </p:txBody>
      </p:sp>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35664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6F99A-B656-475A-980B-AF7CA76F3694}" type="slidenum">
              <a:rPr lang="es-MX"/>
              <a:pPr/>
              <a:t>72</a:t>
            </a:fld>
            <a:endParaRPr lang="es-MX"/>
          </a:p>
        </p:txBody>
      </p:sp>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61136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77</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981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79</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96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80</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207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81</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238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BA8F-D05E-4045-BE5B-02C85DF3B536}" type="slidenum">
              <a:rPr lang="es-MX"/>
              <a:pPr/>
              <a:t>82</a:t>
            </a:fld>
            <a:endParaRPr lang="es-MX"/>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r>
              <a:rPr lang="es-MX"/>
              <a:t>Laplace went in state to beg Napoleon to accept a copy of his work, and the following account of the interview is well authenticated, and so characteristic of all the parties concerned that I quote it in full. Someone had told Napoleon that the book contained no mention of the name of God; Napoleon, who was fond of putting embarrassing questions, received it with the remark, "M. Laplace, they tell me you have written this large book on the system of the universe, and have never even mentioned its Creator." Laplace, who, though the most supple of politicians, was as stiff as a martyr on every point of his philosophy, drew himself up and answered bluntly, "Je n'avais pas besoin de cette hypothèse-là (I did not need to make such an assumption)." Napoleon, greatly amused, told this reply to Lagrange, who exclaimed, "Ah! c'est une belle hypothèse; ça explique beaucoup de choses (Ah! that is a beautiful assumption; it explains many things)." </a:t>
            </a:r>
          </a:p>
          <a:p>
            <a:r>
              <a:rPr lang="es-MX"/>
              <a:t>Sacado del artículo sobre Laplace en la Wikipideia</a:t>
            </a:r>
          </a:p>
        </p:txBody>
      </p:sp>
    </p:spTree>
    <p:extLst>
      <p:ext uri="{BB962C8B-B14F-4D97-AF65-F5344CB8AC3E}">
        <p14:creationId xmlns:p14="http://schemas.microsoft.com/office/powerpoint/2010/main" val="399862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83</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348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84</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7670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85</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143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C9CEB-EB33-4D50-9011-F286647B770A}" type="slidenum">
              <a:rPr lang="es-MX"/>
              <a:pPr/>
              <a:t>23</a:t>
            </a:fld>
            <a:endParaRPr lang="es-MX"/>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86369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86</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143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87</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5264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685C8-E8CC-4F0D-B7C8-C71B52ABEC0E}" type="slidenum">
              <a:rPr lang="es-MX"/>
              <a:pPr/>
              <a:t>88</a:t>
            </a:fld>
            <a:endParaRPr lang="es-MX"/>
          </a:p>
        </p:txBody>
      </p:sp>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347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89</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981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C9CEB-EB33-4D50-9011-F286647B770A}" type="slidenum">
              <a:rPr lang="es-MX"/>
              <a:pPr/>
              <a:t>24</a:t>
            </a:fld>
            <a:endParaRPr lang="es-MX"/>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86369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C9CEB-EB33-4D50-9011-F286647B770A}" type="slidenum">
              <a:rPr lang="es-MX"/>
              <a:pPr/>
              <a:t>25</a:t>
            </a:fld>
            <a:endParaRPr lang="es-MX"/>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a:xfrm>
            <a:off x="914400" y="4343400"/>
            <a:ext cx="5029200" cy="4114800"/>
          </a:xfrm>
        </p:spPr>
        <p:txBody>
          <a:bodyPr/>
          <a:lstStyle/>
          <a:p>
            <a:r>
              <a:rPr lang="en-US" dirty="0" smtClean="0"/>
              <a:t>Ese </a:t>
            </a:r>
            <a:r>
              <a:rPr lang="en-US" dirty="0" err="1" smtClean="0"/>
              <a:t>oscuro</a:t>
            </a:r>
            <a:r>
              <a:rPr lang="en-US" dirty="0" smtClean="0"/>
              <a:t> </a:t>
            </a:r>
            <a:r>
              <a:rPr lang="en-US" dirty="0" err="1" smtClean="0"/>
              <a:t>objeto</a:t>
            </a:r>
            <a:r>
              <a:rPr lang="en-US" dirty="0" smtClean="0"/>
              <a:t> del </a:t>
            </a:r>
            <a:r>
              <a:rPr lang="en-US" dirty="0" err="1" smtClean="0"/>
              <a:t>deseo</a:t>
            </a:r>
            <a:r>
              <a:rPr lang="en-US" dirty="0" smtClean="0"/>
              <a:t>. Maria Schneider-&gt;Carole Bouquet y </a:t>
            </a:r>
            <a:r>
              <a:rPr lang="en-US" dirty="0" err="1" smtClean="0"/>
              <a:t>Ángela</a:t>
            </a:r>
            <a:r>
              <a:rPr lang="en-US" dirty="0" smtClean="0"/>
              <a:t> Molina</a:t>
            </a:r>
            <a:endParaRPr lang="en-US" dirty="0"/>
          </a:p>
        </p:txBody>
      </p:sp>
    </p:spTree>
    <p:extLst>
      <p:ext uri="{BB962C8B-B14F-4D97-AF65-F5344CB8AC3E}">
        <p14:creationId xmlns:p14="http://schemas.microsoft.com/office/powerpoint/2010/main" val="186369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VHF (Very high frequency)</a:t>
            </a:r>
            <a:r>
              <a:rPr lang="en-US" dirty="0" smtClean="0"/>
              <a:t> is the </a:t>
            </a:r>
            <a:r>
              <a:rPr lang="en-US" dirty="0" smtClean="0">
                <a:hlinkClick r:id="rId3" action="ppaction://hlinkfile" tooltip="Radio frequency"/>
              </a:rPr>
              <a:t>radio frequency</a:t>
            </a:r>
            <a:r>
              <a:rPr lang="en-US" dirty="0" smtClean="0"/>
              <a:t> range from 30 </a:t>
            </a:r>
            <a:r>
              <a:rPr lang="en-US" dirty="0" smtClean="0">
                <a:hlinkClick r:id="rId4" action="ppaction://hlinkfile" tooltip="Megahertz"/>
              </a:rPr>
              <a:t>MHz</a:t>
            </a:r>
            <a:r>
              <a:rPr lang="en-US" dirty="0" smtClean="0"/>
              <a:t> to 300 </a:t>
            </a:r>
            <a:r>
              <a:rPr lang="en-US" dirty="0" err="1" smtClean="0">
                <a:hlinkClick r:id="rId4" action="ppaction://hlinkfile" tooltip="Megahertz"/>
              </a:rPr>
              <a:t>MHz</a:t>
            </a:r>
            <a:r>
              <a:rPr lang="en-US" dirty="0" err="1" smtClean="0"/>
              <a:t>.</a:t>
            </a:r>
            <a:endParaRPr lang="en-US" dirty="0" smtClean="0"/>
          </a:p>
          <a:p>
            <a:r>
              <a:rPr lang="en-US" b="1" dirty="0" smtClean="0"/>
              <a:t>Ultra high frequency (UHF)</a:t>
            </a:r>
            <a:r>
              <a:rPr lang="en-US" dirty="0" smtClean="0"/>
              <a:t> designates a range of </a:t>
            </a:r>
            <a:r>
              <a:rPr lang="en-US" dirty="0" smtClean="0">
                <a:hlinkClick r:id="rId5" action="ppaction://hlinkfile" tooltip="Electromagnetic radiation"/>
              </a:rPr>
              <a:t>electromagnetic</a:t>
            </a:r>
            <a:r>
              <a:rPr lang="en-US" dirty="0" smtClean="0"/>
              <a:t> </a:t>
            </a:r>
            <a:r>
              <a:rPr lang="en-US" dirty="0" smtClean="0">
                <a:hlinkClick r:id="rId6" action="ppaction://hlinkfile" tooltip="Wave"/>
              </a:rPr>
              <a:t>waves</a:t>
            </a:r>
            <a:r>
              <a:rPr lang="en-US" dirty="0" smtClean="0"/>
              <a:t> with </a:t>
            </a:r>
            <a:r>
              <a:rPr lang="en-US" dirty="0" smtClean="0">
                <a:hlinkClick r:id="rId7" action="ppaction://hlinkfile" tooltip="Frequency"/>
              </a:rPr>
              <a:t>frequencies</a:t>
            </a:r>
            <a:r>
              <a:rPr lang="en-US" dirty="0" smtClean="0"/>
              <a:t> between 300 </a:t>
            </a:r>
            <a:r>
              <a:rPr lang="en-US" dirty="0" smtClean="0">
                <a:hlinkClick r:id="rId4" action="ppaction://hlinkfile" tooltip="Megahertz"/>
              </a:rPr>
              <a:t>MHz</a:t>
            </a:r>
            <a:r>
              <a:rPr lang="en-US" dirty="0" smtClean="0"/>
              <a:t> and 3 </a:t>
            </a:r>
            <a:r>
              <a:rPr lang="en-US" dirty="0" smtClean="0">
                <a:hlinkClick r:id="rId8" action="ppaction://hlinkfile" tooltip="Gigahertz"/>
              </a:rPr>
              <a:t>GHz</a:t>
            </a:r>
            <a:r>
              <a:rPr lang="en-US" dirty="0" smtClean="0"/>
              <a:t> (3,000 MHz). Also known as the </a:t>
            </a:r>
            <a:r>
              <a:rPr lang="en-US" b="1" dirty="0" err="1" smtClean="0"/>
              <a:t>decimetre</a:t>
            </a:r>
            <a:r>
              <a:rPr lang="en-US" b="1" dirty="0" smtClean="0"/>
              <a:t> band</a:t>
            </a:r>
            <a:r>
              <a:rPr lang="en-US" dirty="0" smtClean="0"/>
              <a:t> or </a:t>
            </a:r>
            <a:r>
              <a:rPr lang="en-US" b="1" dirty="0" err="1" smtClean="0"/>
              <a:t>decimetre</a:t>
            </a:r>
            <a:r>
              <a:rPr lang="en-US" b="1" dirty="0" smtClean="0"/>
              <a:t> wave</a:t>
            </a:r>
            <a:r>
              <a:rPr lang="en-US" dirty="0" smtClean="0"/>
              <a:t> as the wavelengths range from one to ten </a:t>
            </a:r>
            <a:r>
              <a:rPr lang="en-US" dirty="0" err="1" smtClean="0">
                <a:hlinkClick r:id="rId9" action="ppaction://hlinkfile" tooltip="Decimetre"/>
              </a:rPr>
              <a:t>decimetres</a:t>
            </a:r>
            <a:r>
              <a:rPr lang="en-US" dirty="0" smtClean="0"/>
              <a:t> (10 cm to 1 </a:t>
            </a:r>
            <a:r>
              <a:rPr lang="en-US" dirty="0" err="1" smtClean="0"/>
              <a:t>metre</a:t>
            </a:r>
            <a:r>
              <a:rPr lang="en-US" dirty="0" smtClean="0"/>
              <a:t>).</a:t>
            </a:r>
            <a:endParaRPr lang="es-MX" dirty="0"/>
          </a:p>
        </p:txBody>
      </p:sp>
      <p:sp>
        <p:nvSpPr>
          <p:cNvPr id="4" name="Slide Number Placeholder 3"/>
          <p:cNvSpPr>
            <a:spLocks noGrp="1"/>
          </p:cNvSpPr>
          <p:nvPr>
            <p:ph type="sldNum" sz="quarter" idx="10"/>
          </p:nvPr>
        </p:nvSpPr>
        <p:spPr/>
        <p:txBody>
          <a:bodyPr/>
          <a:lstStyle/>
          <a:p>
            <a:fld id="{4EC2DE6C-50A4-462C-A80D-140BECDE5033}" type="slidenum">
              <a:rPr lang="es-MX" smtClean="0"/>
              <a:pPr/>
              <a:t>60</a:t>
            </a:fld>
            <a:endParaRPr lang="es-MX"/>
          </a:p>
        </p:txBody>
      </p:sp>
    </p:spTree>
    <p:extLst>
      <p:ext uri="{BB962C8B-B14F-4D97-AF65-F5344CB8AC3E}">
        <p14:creationId xmlns:p14="http://schemas.microsoft.com/office/powerpoint/2010/main" val="310619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VHF (Very high frequency)</a:t>
            </a:r>
            <a:r>
              <a:rPr lang="en-US" dirty="0" smtClean="0"/>
              <a:t> is the </a:t>
            </a:r>
            <a:r>
              <a:rPr lang="en-US" dirty="0" smtClean="0">
                <a:hlinkClick r:id="rId3" action="ppaction://hlinkfile" tooltip="Radio frequency"/>
              </a:rPr>
              <a:t>radio frequency</a:t>
            </a:r>
            <a:r>
              <a:rPr lang="en-US" dirty="0" smtClean="0"/>
              <a:t> range from 30 </a:t>
            </a:r>
            <a:r>
              <a:rPr lang="en-US" dirty="0" smtClean="0">
                <a:hlinkClick r:id="rId4" action="ppaction://hlinkfile" tooltip="Megahertz"/>
              </a:rPr>
              <a:t>MHz</a:t>
            </a:r>
            <a:r>
              <a:rPr lang="en-US" dirty="0" smtClean="0"/>
              <a:t> to 300 </a:t>
            </a:r>
            <a:r>
              <a:rPr lang="en-US" dirty="0" err="1" smtClean="0">
                <a:hlinkClick r:id="rId4" action="ppaction://hlinkfile" tooltip="Megahertz"/>
              </a:rPr>
              <a:t>MHz</a:t>
            </a:r>
            <a:r>
              <a:rPr lang="en-US" dirty="0" err="1" smtClean="0"/>
              <a:t>.</a:t>
            </a:r>
            <a:endParaRPr lang="en-US" dirty="0" smtClean="0"/>
          </a:p>
          <a:p>
            <a:r>
              <a:rPr lang="en-US" b="1" dirty="0" smtClean="0"/>
              <a:t>Ultra high frequency (UHF)</a:t>
            </a:r>
            <a:r>
              <a:rPr lang="en-US" dirty="0" smtClean="0"/>
              <a:t> designates a range of </a:t>
            </a:r>
            <a:r>
              <a:rPr lang="en-US" dirty="0" smtClean="0">
                <a:hlinkClick r:id="rId5" action="ppaction://hlinkfile" tooltip="Electromagnetic radiation"/>
              </a:rPr>
              <a:t>electromagnetic</a:t>
            </a:r>
            <a:r>
              <a:rPr lang="en-US" dirty="0" smtClean="0"/>
              <a:t> </a:t>
            </a:r>
            <a:r>
              <a:rPr lang="en-US" dirty="0" smtClean="0">
                <a:hlinkClick r:id="rId6" action="ppaction://hlinkfile" tooltip="Wave"/>
              </a:rPr>
              <a:t>waves</a:t>
            </a:r>
            <a:r>
              <a:rPr lang="en-US" dirty="0" smtClean="0"/>
              <a:t> with </a:t>
            </a:r>
            <a:r>
              <a:rPr lang="en-US" dirty="0" smtClean="0">
                <a:hlinkClick r:id="rId7" action="ppaction://hlinkfile" tooltip="Frequency"/>
              </a:rPr>
              <a:t>frequencies</a:t>
            </a:r>
            <a:r>
              <a:rPr lang="en-US" dirty="0" smtClean="0"/>
              <a:t> between 300 </a:t>
            </a:r>
            <a:r>
              <a:rPr lang="en-US" dirty="0" smtClean="0">
                <a:hlinkClick r:id="rId4" action="ppaction://hlinkfile" tooltip="Megahertz"/>
              </a:rPr>
              <a:t>MHz</a:t>
            </a:r>
            <a:r>
              <a:rPr lang="en-US" dirty="0" smtClean="0"/>
              <a:t> and 3 </a:t>
            </a:r>
            <a:r>
              <a:rPr lang="en-US" dirty="0" smtClean="0">
                <a:hlinkClick r:id="rId8" action="ppaction://hlinkfile" tooltip="Gigahertz"/>
              </a:rPr>
              <a:t>GHz</a:t>
            </a:r>
            <a:r>
              <a:rPr lang="en-US" dirty="0" smtClean="0"/>
              <a:t> (3,000 MHz). Also known as the </a:t>
            </a:r>
            <a:r>
              <a:rPr lang="en-US" b="1" dirty="0" err="1" smtClean="0"/>
              <a:t>decimetre</a:t>
            </a:r>
            <a:r>
              <a:rPr lang="en-US" b="1" dirty="0" smtClean="0"/>
              <a:t> band</a:t>
            </a:r>
            <a:r>
              <a:rPr lang="en-US" dirty="0" smtClean="0"/>
              <a:t> or </a:t>
            </a:r>
            <a:r>
              <a:rPr lang="en-US" b="1" dirty="0" err="1" smtClean="0"/>
              <a:t>decimetre</a:t>
            </a:r>
            <a:r>
              <a:rPr lang="en-US" b="1" dirty="0" smtClean="0"/>
              <a:t> wave</a:t>
            </a:r>
            <a:r>
              <a:rPr lang="en-US" dirty="0" smtClean="0"/>
              <a:t> as the wavelengths range from one to ten </a:t>
            </a:r>
            <a:r>
              <a:rPr lang="en-US" dirty="0" err="1" smtClean="0">
                <a:hlinkClick r:id="rId9" action="ppaction://hlinkfile" tooltip="Decimetre"/>
              </a:rPr>
              <a:t>decimetres</a:t>
            </a:r>
            <a:r>
              <a:rPr lang="en-US" dirty="0" smtClean="0"/>
              <a:t> (10 cm to 1 </a:t>
            </a:r>
            <a:r>
              <a:rPr lang="en-US" dirty="0" err="1" smtClean="0"/>
              <a:t>metre</a:t>
            </a:r>
            <a:r>
              <a:rPr lang="en-US" dirty="0" smtClean="0"/>
              <a:t>).</a:t>
            </a:r>
            <a:endParaRPr lang="es-MX" dirty="0"/>
          </a:p>
        </p:txBody>
      </p:sp>
      <p:sp>
        <p:nvSpPr>
          <p:cNvPr id="4" name="Slide Number Placeholder 3"/>
          <p:cNvSpPr>
            <a:spLocks noGrp="1"/>
          </p:cNvSpPr>
          <p:nvPr>
            <p:ph type="sldNum" sz="quarter" idx="10"/>
          </p:nvPr>
        </p:nvSpPr>
        <p:spPr/>
        <p:txBody>
          <a:bodyPr/>
          <a:lstStyle/>
          <a:p>
            <a:fld id="{4EC2DE6C-50A4-462C-A80D-140BECDE5033}" type="slidenum">
              <a:rPr lang="es-MX" smtClean="0"/>
              <a:pPr/>
              <a:t>61</a:t>
            </a:fld>
            <a:endParaRPr lang="es-MX"/>
          </a:p>
        </p:txBody>
      </p:sp>
    </p:spTree>
    <p:extLst>
      <p:ext uri="{BB962C8B-B14F-4D97-AF65-F5344CB8AC3E}">
        <p14:creationId xmlns:p14="http://schemas.microsoft.com/office/powerpoint/2010/main" val="418338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EECC1-D417-47E2-9994-A55D6FE85058}" type="slidenum">
              <a:rPr lang="es-MX"/>
              <a:pPr/>
              <a:t>68</a:t>
            </a:fld>
            <a:endParaRPr lang="es-MX"/>
          </a:p>
        </p:txBody>
      </p:sp>
      <p:sp>
        <p:nvSpPr>
          <p:cNvPr id="1444866" name="Rectangle 2"/>
          <p:cNvSpPr>
            <a:spLocks noGrp="1" noRot="1" noChangeAspect="1" noChangeArrowheads="1" noTextEdit="1"/>
          </p:cNvSpPr>
          <p:nvPr>
            <p:ph type="sldImg"/>
          </p:nvPr>
        </p:nvSpPr>
        <p:spPr>
          <a:ln/>
        </p:spPr>
      </p:sp>
      <p:sp>
        <p:nvSpPr>
          <p:cNvPr id="144486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04459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21FFC-F458-478E-8C81-552CCF6A9032}" type="slidenum">
              <a:rPr lang="es-MX"/>
              <a:pPr/>
              <a:t>69</a:t>
            </a:fld>
            <a:endParaRPr lang="es-MX"/>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8501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6F99A-B656-475A-980B-AF7CA76F3694}" type="slidenum">
              <a:rPr lang="es-MX"/>
              <a:pPr/>
              <a:t>70</a:t>
            </a:fld>
            <a:endParaRPr lang="es-MX"/>
          </a:p>
        </p:txBody>
      </p:sp>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63642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45235A95-46DB-4447-B859-4EA5D4489A46}" type="slidenum">
              <a:rPr lang="es-MX"/>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51484CCB-6C1A-494E-A075-18516A185022}"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AC16DB-AED8-4067-94C2-70585C02F696}" type="slidenum">
              <a:rPr lang="es-MX"/>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s-MX"/>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s-MX"/>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8831-AD1B-47C5-A9B3-A941209F098F}" type="slidenum">
              <a:rPr lang="es-MX"/>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s-MX"/>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s-MX"/>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E7724BE-12EF-4DBF-8C38-B3D3877A3439}" type="slidenum">
              <a:rPr lang="es-MX"/>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ED1F02-94CF-4760-A13F-988EC557929B}" type="slidenum">
              <a:rPr lang="es-MX"/>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F15509-B639-4E50-BA85-B2E7D6459064}"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0E8F41-65E5-4379-9182-16FF4112EB2D}"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D747FFA-E82C-49F1-B152-799CC5ACF053}"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7E4F8C64-BFF3-44E0-B3B6-2E15256ABE02}"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lvl1pPr>
              <a:defRPr/>
            </a:lvl1pPr>
          </a:lstStyle>
          <a:p>
            <a:endParaRPr lang="es-MX"/>
          </a:p>
        </p:txBody>
      </p:sp>
      <p:sp>
        <p:nvSpPr>
          <p:cNvPr id="8" name="Footer Placeholder 7"/>
          <p:cNvSpPr>
            <a:spLocks noGrp="1"/>
          </p:cNvSpPr>
          <p:nvPr>
            <p:ph type="ftr" sz="quarter" idx="11"/>
          </p:nvPr>
        </p:nvSpPr>
        <p:spPr/>
        <p:txBody>
          <a:bodyPr/>
          <a:lstStyle>
            <a:lvl1pPr>
              <a:defRPr/>
            </a:lvl1pPr>
          </a:lstStyle>
          <a:p>
            <a:endParaRPr lang="es-MX"/>
          </a:p>
        </p:txBody>
      </p:sp>
      <p:sp>
        <p:nvSpPr>
          <p:cNvPr id="9" name="Slide Number Placeholder 8"/>
          <p:cNvSpPr>
            <a:spLocks noGrp="1"/>
          </p:cNvSpPr>
          <p:nvPr>
            <p:ph type="sldNum" sz="quarter" idx="12"/>
          </p:nvPr>
        </p:nvSpPr>
        <p:spPr/>
        <p:txBody>
          <a:bodyPr/>
          <a:lstStyle>
            <a:lvl1pPr>
              <a:defRPr/>
            </a:lvl1pPr>
          </a:lstStyle>
          <a:p>
            <a:fld id="{67A14E36-59EA-4258-A03C-FA173F9F282E}"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lvl1pPr>
              <a:defRPr/>
            </a:lvl1pPr>
          </a:lstStyle>
          <a:p>
            <a:endParaRPr lang="es-MX"/>
          </a:p>
        </p:txBody>
      </p:sp>
      <p:sp>
        <p:nvSpPr>
          <p:cNvPr id="4" name="Footer Placeholder 3"/>
          <p:cNvSpPr>
            <a:spLocks noGrp="1"/>
          </p:cNvSpPr>
          <p:nvPr>
            <p:ph type="ftr" sz="quarter" idx="11"/>
          </p:nvPr>
        </p:nvSpPr>
        <p:spPr/>
        <p:txBody>
          <a:bodyPr/>
          <a:lstStyle>
            <a:lvl1pPr>
              <a:defRPr/>
            </a:lvl1pPr>
          </a:lstStyle>
          <a:p>
            <a:endParaRPr lang="es-MX"/>
          </a:p>
        </p:txBody>
      </p:sp>
      <p:sp>
        <p:nvSpPr>
          <p:cNvPr id="5" name="Slide Number Placeholder 4"/>
          <p:cNvSpPr>
            <a:spLocks noGrp="1"/>
          </p:cNvSpPr>
          <p:nvPr>
            <p:ph type="sldNum" sz="quarter" idx="12"/>
          </p:nvPr>
        </p:nvSpPr>
        <p:spPr/>
        <p:txBody>
          <a:bodyPr/>
          <a:lstStyle>
            <a:lvl1pPr>
              <a:defRPr/>
            </a:lvl1pPr>
          </a:lstStyle>
          <a:p>
            <a:fld id="{09C4B9F6-0475-48FA-8275-3D42E2017F49}"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MX"/>
          </a:p>
        </p:txBody>
      </p:sp>
      <p:sp>
        <p:nvSpPr>
          <p:cNvPr id="3" name="Footer Placeholder 2"/>
          <p:cNvSpPr>
            <a:spLocks noGrp="1"/>
          </p:cNvSpPr>
          <p:nvPr>
            <p:ph type="ftr" sz="quarter" idx="11"/>
          </p:nvPr>
        </p:nvSpPr>
        <p:spPr/>
        <p:txBody>
          <a:bodyPr/>
          <a:lstStyle>
            <a:lvl1pPr>
              <a:defRPr/>
            </a:lvl1pPr>
          </a:lstStyle>
          <a:p>
            <a:endParaRPr lang="es-MX"/>
          </a:p>
        </p:txBody>
      </p:sp>
      <p:sp>
        <p:nvSpPr>
          <p:cNvPr id="4" name="Slide Number Placeholder 3"/>
          <p:cNvSpPr>
            <a:spLocks noGrp="1"/>
          </p:cNvSpPr>
          <p:nvPr>
            <p:ph type="sldNum" sz="quarter" idx="12"/>
          </p:nvPr>
        </p:nvSpPr>
        <p:spPr/>
        <p:txBody>
          <a:bodyPr/>
          <a:lstStyle>
            <a:lvl1pPr>
              <a:defRPr/>
            </a:lvl1pPr>
          </a:lstStyle>
          <a:p>
            <a:fld id="{FD091101-63FB-4387-AD0A-403422DC0D28}"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6252E0D9-6208-48E5-8BAE-547B0E401D67}"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C3F1E773-8828-4642-948E-1057AA4AB5C0}"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E84F38-6419-48A0-8130-60BA477591C3}"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en.wikipedia.org/wiki/Image:Standing_wave.gi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oleObject" Target="../embeddings/oleObject18.bin"/><Relationship Id="rId3" Type="http://schemas.openxmlformats.org/officeDocument/2006/relationships/oleObject" Target="../embeddings/oleObject5.bin"/><Relationship Id="rId21" Type="http://schemas.openxmlformats.org/officeDocument/2006/relationships/oleObject" Target="../embeddings/oleObject21.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7.bin"/><Relationship Id="rId25" Type="http://schemas.openxmlformats.org/officeDocument/2006/relationships/oleObject" Target="../embeddings/oleObject25.bin"/><Relationship Id="rId2" Type="http://schemas.openxmlformats.org/officeDocument/2006/relationships/slideLayout" Target="../slideLayouts/slideLayout7.xml"/><Relationship Id="rId16" Type="http://schemas.openxmlformats.org/officeDocument/2006/relationships/oleObject" Target="../embeddings/oleObject16.bin"/><Relationship Id="rId20"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1.bin"/><Relationship Id="rId24" Type="http://schemas.openxmlformats.org/officeDocument/2006/relationships/oleObject" Target="../embeddings/oleObject24.bin"/><Relationship Id="rId5" Type="http://schemas.openxmlformats.org/officeDocument/2006/relationships/oleObject" Target="../embeddings/oleObject6.bin"/><Relationship Id="rId15" Type="http://schemas.openxmlformats.org/officeDocument/2006/relationships/oleObject" Target="../embeddings/oleObject15.bin"/><Relationship Id="rId23" Type="http://schemas.openxmlformats.org/officeDocument/2006/relationships/oleObject" Target="../embeddings/oleObject23.bin"/><Relationship Id="rId10" Type="http://schemas.openxmlformats.org/officeDocument/2006/relationships/oleObject" Target="../embeddings/oleObject10.bin"/><Relationship Id="rId19" Type="http://schemas.openxmlformats.org/officeDocument/2006/relationships/oleObject" Target="../embeddings/oleObject19.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oleObject" Target="../embeddings/oleObject14.bin"/><Relationship Id="rId22"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26.bin"/><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commons/1/10/Reflection_angles.svg"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en.wikipedia.org/wiki/Image:MtHood_TrilliumLake.jp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es.wikipedia.org/wiki/Imagen:Refracao.pn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en.wikipedia.org/wiki/Image:Refraction-with-soda-straw.jpg" TargetMode="External"/><Relationship Id="rId1" Type="http://schemas.openxmlformats.org/officeDocument/2006/relationships/slideLayout" Target="../slideLayouts/slideLayout7.xml"/><Relationship Id="rId6" Type="http://schemas.openxmlformats.org/officeDocument/2006/relationships/hyperlink" Target="http://en.wikipedia.org/wiki/Image:Refraction.jpg" TargetMode="External"/><Relationship Id="rId5" Type="http://schemas.openxmlformats.org/officeDocument/2006/relationships/image" Target="../media/image26.png"/><Relationship Id="rId4" Type="http://schemas.openxmlformats.org/officeDocument/2006/relationships/hyperlink" Target="http://en.wikipedia.org/wiki/Image:Pencil_in_a_bowl_of_water.png"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Image:Calcite.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oleObject" Target="../embeddings/oleObject27.bin"/><Relationship Id="rId7"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28.bin"/><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hyperlink" Target="http://en.wikipedia.org/wiki/Image:Diffraction_pattern_in_spiderweb.JPG" TargetMode="External"/><Relationship Id="rId1" Type="http://schemas.openxmlformats.org/officeDocument/2006/relationships/slideLayout" Target="../slideLayouts/slideLayout7.xml"/><Relationship Id="rId6" Type="http://schemas.openxmlformats.org/officeDocument/2006/relationships/hyperlink" Target="http://en.wikipedia.org/wiki/Image:Lunarcorona.jpg" TargetMode="External"/><Relationship Id="rId5" Type="http://schemas.openxmlformats.org/officeDocument/2006/relationships/image" Target="../media/image44.jpeg"/><Relationship Id="rId4" Type="http://schemas.openxmlformats.org/officeDocument/2006/relationships/hyperlink" Target="http://en.wikipedia.org/wiki/Image:SolarDiffractionCorona.jp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7.w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8.wmf"/><Relationship Id="rId5" Type="http://schemas.openxmlformats.org/officeDocument/2006/relationships/oleObject" Target="../embeddings/oleObject31.bin"/><Relationship Id="rId4" Type="http://schemas.openxmlformats.org/officeDocument/2006/relationships/image" Target="../media/image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image" Target="../media/image7.wmf"/><Relationship Id="rId4" Type="http://schemas.openxmlformats.org/officeDocument/2006/relationships/oleObject" Target="../embeddings/oleObject32.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7.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7.wmf"/></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en.wikipedia.org/wiki/Image:Hermann_von_Helmholtz.jpg" TargetMode="Externa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hyperlink" Target="http://en.wikipedia.org/wiki/Image:Heinrich_Rudolf_Hertz.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file:///G:\clones\assb\custom%20lectures\jpegs\chapter%2003\01.jpg" TargetMode="Externa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3.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5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upload.wikimedia.org/wikipedia/commons/8/83/Atmospheric_electromagnetic_transmittance_or_opacity.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upload.wikimedia.org/wikipedia/commons/5/50/Heinrich_Rudolf_Hertz.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upload.wikimedia.org/wikipedia/commons/0/0d/Guglielmo_Marconi.jpg" TargetMode="External"/><Relationship Id="rId7" Type="http://schemas.openxmlformats.org/officeDocument/2006/relationships/hyperlink" Target="http://upload.wikimedia.org/wikipedia/commons/d/d4/N.Tesla.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en.wikipedia.org/wiki/File:Popov.jpg" TargetMode="External"/><Relationship Id="rId10" Type="http://schemas.openxmlformats.org/officeDocument/2006/relationships/image" Target="../media/image59.jpeg"/><Relationship Id="rId4" Type="http://schemas.openxmlformats.org/officeDocument/2006/relationships/image" Target="../media/image60.jpeg"/><Relationship Id="rId9" Type="http://schemas.openxmlformats.org/officeDocument/2006/relationships/hyperlink" Target="http://upload.wikimedia.org/wikipedia/commons/5/50/Heinrich_Rudolf_Hertz.jp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611956" y="1124694"/>
            <a:ext cx="8064500" cy="36004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La Revolución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spTree>
    <p:extLst>
      <p:ext uri="{BB962C8B-B14F-4D97-AF65-F5344CB8AC3E}">
        <p14:creationId xmlns:p14="http://schemas.microsoft.com/office/powerpoint/2010/main" val="32635172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WordArt 2"/>
          <p:cNvSpPr>
            <a:spLocks noChangeArrowheads="1" noChangeShapeType="1" noTextEdit="1"/>
          </p:cNvSpPr>
          <p:nvPr/>
        </p:nvSpPr>
        <p:spPr bwMode="auto">
          <a:xfrm>
            <a:off x="3563938" y="115888"/>
            <a:ext cx="1571625"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a:t>
            </a:r>
          </a:p>
        </p:txBody>
      </p:sp>
      <p:pic>
        <p:nvPicPr>
          <p:cNvPr id="988163" name="Picture 3" descr="peoplewave"/>
          <p:cNvPicPr>
            <a:picLocks noChangeAspect="1" noChangeArrowheads="1"/>
          </p:cNvPicPr>
          <p:nvPr/>
        </p:nvPicPr>
        <p:blipFill>
          <a:blip r:embed="rId2" cstate="print"/>
          <a:srcRect/>
          <a:stretch>
            <a:fillRect/>
          </a:stretch>
        </p:blipFill>
        <p:spPr bwMode="auto">
          <a:xfrm>
            <a:off x="395288" y="2249488"/>
            <a:ext cx="8280400" cy="18510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WordArt 2"/>
          <p:cNvSpPr>
            <a:spLocks noChangeArrowheads="1" noChangeShapeType="1" noTextEdit="1"/>
          </p:cNvSpPr>
          <p:nvPr/>
        </p:nvSpPr>
        <p:spPr bwMode="auto">
          <a:xfrm>
            <a:off x="3563938" y="115888"/>
            <a:ext cx="1571625"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a:t>
            </a:r>
          </a:p>
        </p:txBody>
      </p:sp>
      <p:pic>
        <p:nvPicPr>
          <p:cNvPr id="989187" name="Picture 3" descr="wavepulse"/>
          <p:cNvPicPr>
            <a:picLocks noChangeAspect="1" noChangeArrowheads="1"/>
          </p:cNvPicPr>
          <p:nvPr/>
        </p:nvPicPr>
        <p:blipFill>
          <a:blip r:embed="rId2" cstate="print"/>
          <a:srcRect/>
          <a:stretch>
            <a:fillRect/>
          </a:stretch>
        </p:blipFill>
        <p:spPr bwMode="auto">
          <a:xfrm>
            <a:off x="322263" y="2187575"/>
            <a:ext cx="8497887" cy="244157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WordArt 2"/>
          <p:cNvSpPr>
            <a:spLocks noChangeArrowheads="1" noChangeShapeType="1" noTextEdit="1"/>
          </p:cNvSpPr>
          <p:nvPr/>
        </p:nvSpPr>
        <p:spPr bwMode="auto">
          <a:xfrm>
            <a:off x="3563938" y="115888"/>
            <a:ext cx="1571625"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a:t>
            </a:r>
          </a:p>
        </p:txBody>
      </p:sp>
      <p:pic>
        <p:nvPicPr>
          <p:cNvPr id="990211" name="Picture 3" descr="stringpulse"/>
          <p:cNvPicPr>
            <a:picLocks noChangeAspect="1" noChangeArrowheads="1"/>
          </p:cNvPicPr>
          <p:nvPr/>
        </p:nvPicPr>
        <p:blipFill>
          <a:blip r:embed="rId2" cstate="print"/>
          <a:srcRect/>
          <a:stretch>
            <a:fillRect/>
          </a:stretch>
        </p:blipFill>
        <p:spPr bwMode="auto">
          <a:xfrm>
            <a:off x="323850" y="2260600"/>
            <a:ext cx="8496300" cy="22479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WordArt 2"/>
          <p:cNvSpPr>
            <a:spLocks noChangeArrowheads="1" noChangeShapeType="1" noTextEdit="1"/>
          </p:cNvSpPr>
          <p:nvPr/>
        </p:nvSpPr>
        <p:spPr bwMode="auto">
          <a:xfrm>
            <a:off x="3563938" y="115888"/>
            <a:ext cx="1571625"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a:t>
            </a:r>
          </a:p>
        </p:txBody>
      </p:sp>
      <p:pic>
        <p:nvPicPr>
          <p:cNvPr id="991235" name="Picture 3" descr="Simple_harmonic_motion_animation"/>
          <p:cNvPicPr>
            <a:picLocks noChangeAspect="1" noChangeArrowheads="1" noCrop="1"/>
          </p:cNvPicPr>
          <p:nvPr/>
        </p:nvPicPr>
        <p:blipFill>
          <a:blip r:embed="rId2" cstate="print"/>
          <a:srcRect/>
          <a:stretch>
            <a:fillRect/>
          </a:stretch>
        </p:blipFill>
        <p:spPr bwMode="auto">
          <a:xfrm>
            <a:off x="179388" y="1268413"/>
            <a:ext cx="8820150" cy="5113337"/>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58" name="Picture 2"/>
          <p:cNvPicPr>
            <a:picLocks noChangeAspect="1" noChangeArrowheads="1"/>
          </p:cNvPicPr>
          <p:nvPr/>
        </p:nvPicPr>
        <p:blipFill>
          <a:blip r:embed="rId3" cstate="print"/>
          <a:srcRect/>
          <a:stretch>
            <a:fillRect/>
          </a:stretch>
        </p:blipFill>
        <p:spPr bwMode="auto">
          <a:xfrm>
            <a:off x="179388" y="1081088"/>
            <a:ext cx="8785225" cy="4435475"/>
          </a:xfrm>
          <a:prstGeom prst="rect">
            <a:avLst/>
          </a:prstGeom>
          <a:noFill/>
        </p:spPr>
      </p:pic>
      <p:graphicFrame>
        <p:nvGraphicFramePr>
          <p:cNvPr id="99225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93015" name="Equation" r:id="rId4" imgW="114151" imgH="215619" progId="Equation.3">
                  <p:embed/>
                </p:oleObj>
              </mc:Choice>
              <mc:Fallback>
                <p:oleObj name="Equation" r:id="rId4" imgW="114151" imgH="215619" progId="Equation.3">
                  <p:embed/>
                  <p:pic>
                    <p:nvPicPr>
                      <p:cNvPr id="0" name="Picture 7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2260" name="Object 4"/>
          <p:cNvGraphicFramePr>
            <a:graphicFrameLocks noChangeAspect="1"/>
          </p:cNvGraphicFramePr>
          <p:nvPr/>
        </p:nvGraphicFramePr>
        <p:xfrm>
          <a:off x="323850" y="5805488"/>
          <a:ext cx="8415338" cy="576262"/>
        </p:xfrm>
        <a:graphic>
          <a:graphicData uri="http://schemas.openxmlformats.org/presentationml/2006/ole">
            <mc:AlternateContent xmlns:mc="http://schemas.openxmlformats.org/markup-compatibility/2006">
              <mc:Choice xmlns:v="urn:schemas-microsoft-com:vml" Requires="v">
                <p:oleObj spid="_x0000_s993016" name="Equation" r:id="rId6" imgW="3225800" imgH="203200" progId="Equation.DSMT4">
                  <p:embed/>
                </p:oleObj>
              </mc:Choice>
              <mc:Fallback>
                <p:oleObj name="Equation" r:id="rId6" imgW="3225800" imgH="203200" progId="Equation.DSMT4">
                  <p:embed/>
                  <p:pic>
                    <p:nvPicPr>
                      <p:cNvPr id="0" name="Picture 7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805488"/>
                        <a:ext cx="8415338"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2261" name="Text Box 5"/>
          <p:cNvSpPr txBox="1">
            <a:spLocks noChangeArrowheads="1"/>
          </p:cNvSpPr>
          <p:nvPr/>
        </p:nvSpPr>
        <p:spPr bwMode="auto">
          <a:xfrm>
            <a:off x="3844925" y="5157788"/>
            <a:ext cx="1087438" cy="336550"/>
          </a:xfrm>
          <a:prstGeom prst="rect">
            <a:avLst/>
          </a:prstGeom>
          <a:noFill/>
          <a:ln w="9525">
            <a:noFill/>
            <a:miter lim="800000"/>
            <a:headEnd/>
            <a:tailEnd/>
          </a:ln>
          <a:effectLst/>
        </p:spPr>
        <p:txBody>
          <a:bodyPr wrap="none">
            <a:spAutoFit/>
          </a:bodyPr>
          <a:lstStyle/>
          <a:p>
            <a:pPr eaLnBrk="0" hangingPunct="0"/>
            <a:r>
              <a:rPr lang="es-MX" sz="1600" b="1"/>
              <a:t>Distancia</a:t>
            </a:r>
            <a:endParaRPr lang="en-US" sz="1600" b="1"/>
          </a:p>
        </p:txBody>
      </p:sp>
      <p:sp>
        <p:nvSpPr>
          <p:cNvPr id="992262" name="WordArt 6"/>
          <p:cNvSpPr>
            <a:spLocks noChangeArrowheads="1" noChangeShapeType="1" noTextEdit="1"/>
          </p:cNvSpPr>
          <p:nvPr/>
        </p:nvSpPr>
        <p:spPr bwMode="auto">
          <a:xfrm>
            <a:off x="1062038" y="188913"/>
            <a:ext cx="70389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Características de una onda</a:t>
            </a:r>
          </a:p>
        </p:txBody>
      </p:sp>
      <p:sp>
        <p:nvSpPr>
          <p:cNvPr id="992263" name="Text Box 7"/>
          <p:cNvSpPr txBox="1">
            <a:spLocks noChangeArrowheads="1"/>
          </p:cNvSpPr>
          <p:nvPr/>
        </p:nvSpPr>
        <p:spPr bwMode="auto">
          <a:xfrm rot="16200000">
            <a:off x="-373063" y="3262313"/>
            <a:ext cx="1730375" cy="336550"/>
          </a:xfrm>
          <a:prstGeom prst="rect">
            <a:avLst/>
          </a:prstGeom>
          <a:noFill/>
          <a:ln w="9525">
            <a:noFill/>
            <a:miter lim="800000"/>
            <a:headEnd/>
            <a:tailEnd/>
          </a:ln>
          <a:effectLst/>
        </p:spPr>
        <p:txBody>
          <a:bodyPr wrap="none">
            <a:spAutoFit/>
          </a:bodyPr>
          <a:lstStyle/>
          <a:p>
            <a:pPr eaLnBrk="0" hangingPunct="0"/>
            <a:r>
              <a:rPr lang="es-MX" sz="1600" b="1"/>
              <a:t>Desplazamiento</a:t>
            </a:r>
            <a:endParaRPr lang="en-US" sz="1600" b="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82" name="Picture 2" descr="Simple_harmonic_motion_animation"/>
          <p:cNvPicPr>
            <a:picLocks noChangeAspect="1" noChangeArrowheads="1" noCrop="1"/>
          </p:cNvPicPr>
          <p:nvPr/>
        </p:nvPicPr>
        <p:blipFill>
          <a:blip r:embed="rId2" cstate="print"/>
          <a:srcRect/>
          <a:stretch>
            <a:fillRect/>
          </a:stretch>
        </p:blipFill>
        <p:spPr bwMode="auto">
          <a:xfrm>
            <a:off x="684213" y="1052513"/>
            <a:ext cx="7740650" cy="3816350"/>
          </a:xfrm>
          <a:prstGeom prst="rect">
            <a:avLst/>
          </a:prstGeom>
          <a:noFill/>
        </p:spPr>
      </p:pic>
      <p:sp>
        <p:nvSpPr>
          <p:cNvPr id="993283" name="WordArt 3"/>
          <p:cNvSpPr>
            <a:spLocks noChangeArrowheads="1" noChangeShapeType="1" noTextEdit="1"/>
          </p:cNvSpPr>
          <p:nvPr/>
        </p:nvSpPr>
        <p:spPr bwMode="auto">
          <a:xfrm>
            <a:off x="1062038" y="188913"/>
            <a:ext cx="70389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Características de una onda</a:t>
            </a:r>
          </a:p>
        </p:txBody>
      </p:sp>
      <p:sp>
        <p:nvSpPr>
          <p:cNvPr id="993284" name="Text Box 4"/>
          <p:cNvSpPr txBox="1">
            <a:spLocks noChangeArrowheads="1"/>
          </p:cNvSpPr>
          <p:nvPr/>
        </p:nvSpPr>
        <p:spPr bwMode="auto">
          <a:xfrm>
            <a:off x="214313" y="5478463"/>
            <a:ext cx="8750300" cy="1190625"/>
          </a:xfrm>
          <a:prstGeom prst="rect">
            <a:avLst/>
          </a:prstGeom>
          <a:noFill/>
          <a:ln w="9525">
            <a:noFill/>
            <a:miter lim="800000"/>
            <a:headEnd/>
            <a:tailEnd/>
          </a:ln>
          <a:effectLst/>
        </p:spPr>
        <p:txBody>
          <a:bodyPr>
            <a:spAutoFit/>
          </a:bodyPr>
          <a:lstStyle/>
          <a:p>
            <a:pPr eaLnBrk="0" hangingPunct="0"/>
            <a:r>
              <a:rPr lang="es-MX" sz="3600"/>
              <a:t>La frecuencia: El número de veces que oscila por segundo</a:t>
            </a:r>
            <a:endParaRPr lang="en-US" sz="36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3333" name="Picture 5" descr="Standing wave in stationary medium. The red dots represent the wave nodes">
            <a:hlinkClick r:id="rId2" tooltip="Standing wave in stationary medium. The red dots represent the wave nodes"/>
          </p:cNvPr>
          <p:cNvPicPr>
            <a:picLocks noChangeAspect="1" noChangeArrowheads="1" noCrop="1"/>
          </p:cNvPicPr>
          <p:nvPr/>
        </p:nvPicPr>
        <p:blipFill>
          <a:blip r:embed="rId3" cstate="print"/>
          <a:srcRect/>
          <a:stretch>
            <a:fillRect/>
          </a:stretch>
        </p:blipFill>
        <p:spPr bwMode="auto">
          <a:xfrm>
            <a:off x="684213" y="1628775"/>
            <a:ext cx="7920037" cy="388778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WordArt 2"/>
          <p:cNvSpPr>
            <a:spLocks noChangeArrowheads="1" noChangeShapeType="1" noTextEdit="1"/>
          </p:cNvSpPr>
          <p:nvPr/>
        </p:nvSpPr>
        <p:spPr bwMode="auto">
          <a:xfrm>
            <a:off x="323850" y="115888"/>
            <a:ext cx="8424614" cy="57626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energía en una onda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2" name="Object 1"/>
          <p:cNvGraphicFramePr>
            <a:graphicFrameLocks noChangeAspect="1"/>
          </p:cNvGraphicFramePr>
          <p:nvPr>
            <p:extLst/>
          </p:nvPr>
        </p:nvGraphicFramePr>
        <p:xfrm>
          <a:off x="179512" y="1052736"/>
          <a:ext cx="8784976" cy="2592288"/>
        </p:xfrm>
        <a:graphic>
          <a:graphicData uri="http://schemas.openxmlformats.org/presentationml/2006/ole">
            <mc:AlternateContent xmlns:mc="http://schemas.openxmlformats.org/markup-compatibility/2006">
              <mc:Choice xmlns:v="urn:schemas-microsoft-com:vml" Requires="v">
                <p:oleObj spid="_x0000_s4702222" name="Equation" r:id="rId3" imgW="3441600" imgH="990360" progId="Equation.DSMT4">
                  <p:embed/>
                </p:oleObj>
              </mc:Choice>
              <mc:Fallback>
                <p:oleObj name="Equation" r:id="rId3" imgW="3441600" imgH="990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52736"/>
                        <a:ext cx="8784976" cy="259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54405" name="Picture 5" descr="https://encrypted-tbn3.gstatic.com/images?q=tbn:ANd9GcRQsrIY-v66RXSXsurQKu4l_UKOWCSvATrz54zuN6mgfyCYIQ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077072"/>
            <a:ext cx="295232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454407" name="Picture 7" descr="http://static.ddmcdn.com/gif/wave-energy-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371" y="4077072"/>
            <a:ext cx="38100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674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WordArt 2"/>
          <p:cNvSpPr>
            <a:spLocks noChangeArrowheads="1" noChangeShapeType="1" noTextEdit="1"/>
          </p:cNvSpPr>
          <p:nvPr/>
        </p:nvSpPr>
        <p:spPr bwMode="auto">
          <a:xfrm>
            <a:off x="467544" y="1844675"/>
            <a:ext cx="8425631" cy="2808461"/>
          </a:xfrm>
          <a:prstGeom prst="rect">
            <a:avLst/>
          </a:prstGeom>
        </p:spPr>
        <p:txBody>
          <a:bodyPr wrap="none" fromWordArt="1">
            <a:prstTxWarp prst="textPlain">
              <a:avLst>
                <a:gd name="adj" fmla="val 50000"/>
              </a:avLst>
            </a:prstTxWarp>
          </a:bodyPr>
          <a:lstStyle/>
          <a:p>
            <a:pPr algn="ctr"/>
            <a:r>
              <a:rPr lang="es-MX" sz="36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la luz?</a:t>
            </a:r>
          </a:p>
        </p:txBody>
      </p:sp>
    </p:spTree>
    <p:extLst>
      <p:ext uri="{BB962C8B-B14F-4D97-AF65-F5344CB8AC3E}">
        <p14:creationId xmlns:p14="http://schemas.microsoft.com/office/powerpoint/2010/main" val="15186145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WordArt 2"/>
          <p:cNvSpPr>
            <a:spLocks noChangeArrowheads="1" noChangeShapeType="1" noTextEdit="1"/>
          </p:cNvSpPr>
          <p:nvPr/>
        </p:nvSpPr>
        <p:spPr bwMode="auto">
          <a:xfrm>
            <a:off x="886624" y="257170"/>
            <a:ext cx="7372126" cy="1227614"/>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son partículas</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Newton, 1704</a:t>
            </a:r>
          </a:p>
        </p:txBody>
      </p:sp>
      <p:pic>
        <p:nvPicPr>
          <p:cNvPr id="995331" name="Picture 3" descr="180px-GodfreyKneller-IsaacNewton-1689"/>
          <p:cNvPicPr>
            <a:picLocks noChangeAspect="1" noChangeArrowheads="1"/>
          </p:cNvPicPr>
          <p:nvPr/>
        </p:nvPicPr>
        <p:blipFill>
          <a:blip r:embed="rId2" cstate="print"/>
          <a:srcRect/>
          <a:stretch>
            <a:fillRect/>
          </a:stretch>
        </p:blipFill>
        <p:spPr bwMode="auto">
          <a:xfrm>
            <a:off x="2987675" y="1773238"/>
            <a:ext cx="3254375" cy="446563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82408" y="260648"/>
            <a:ext cx="8980672" cy="1728192"/>
          </a:xfrm>
          <a:prstGeom prst="rect">
            <a:avLst/>
          </a:prstGeom>
        </p:spPr>
        <p:txBody>
          <a:bodyPr wrap="none" fromWordArt="1">
            <a:prstTxWarp prst="textPlain">
              <a:avLst>
                <a:gd name="adj" fmla="val 50000"/>
              </a:avLst>
            </a:prstTxWarp>
          </a:bodyPr>
          <a:lstStyle/>
          <a:p>
            <a:pPr algn="ct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a:t>
            </a:r>
            <a:b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a:t>
            </a:r>
            <a:endParaRPr lang="es-MX" sz="105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57123" name="Text Box 3"/>
          <p:cNvSpPr txBox="1">
            <a:spLocks noChangeArrowheads="1"/>
          </p:cNvSpPr>
          <p:nvPr/>
        </p:nvSpPr>
        <p:spPr bwMode="auto">
          <a:xfrm>
            <a:off x="179512" y="2452821"/>
            <a:ext cx="8784976" cy="4216539"/>
          </a:xfrm>
          <a:prstGeom prst="rect">
            <a:avLst/>
          </a:prstGeom>
          <a:noFill/>
          <a:ln w="9525">
            <a:noFill/>
            <a:miter lim="800000"/>
            <a:headEnd/>
            <a:tailEnd/>
          </a:ln>
          <a:effectLst/>
        </p:spPr>
        <p:txBody>
          <a:bodyPr wrap="square">
            <a:spAutoFit/>
          </a:bodyPr>
          <a:lstStyle/>
          <a:p>
            <a:pPr algn="ctr">
              <a:spcBef>
                <a:spcPts val="1200"/>
              </a:spcBef>
            </a:pPr>
            <a:r>
              <a:rPr lang="es-MX" sz="4800" b="1" dirty="0" smtClean="0"/>
              <a:t>Francisco Soto Eguibar</a:t>
            </a:r>
            <a:endParaRPr lang="es-MX" sz="3600" b="1" dirty="0" smtClean="0"/>
          </a:p>
          <a:p>
            <a:pPr algn="ctr">
              <a:spcBef>
                <a:spcPts val="1200"/>
              </a:spcBef>
            </a:pPr>
            <a:r>
              <a:rPr lang="es-MX" sz="3600" b="1" dirty="0" smtClean="0"/>
              <a:t>Grupo de Óptica Cuántica</a:t>
            </a:r>
          </a:p>
          <a:p>
            <a:pPr algn="ctr">
              <a:spcBef>
                <a:spcPts val="1200"/>
              </a:spcBef>
            </a:pPr>
            <a:r>
              <a:rPr lang="es-MX" sz="3600" b="1" dirty="0" smtClean="0"/>
              <a:t>Coordinación de Óptica</a:t>
            </a:r>
          </a:p>
          <a:p>
            <a:pPr algn="ctr">
              <a:spcBef>
                <a:spcPts val="1200"/>
              </a:spcBef>
            </a:pPr>
            <a:r>
              <a:rPr lang="es-MX" sz="3600" b="1" dirty="0" smtClean="0"/>
              <a:t>Instituto Nacional de Astrofísica, Óptica y Electrónica</a:t>
            </a:r>
          </a:p>
          <a:p>
            <a:pPr algn="ctr">
              <a:spcBef>
                <a:spcPts val="1200"/>
              </a:spcBef>
            </a:pPr>
            <a:r>
              <a:rPr lang="es-MX" sz="3600" b="1" dirty="0" smtClean="0"/>
              <a:t>INAOE</a:t>
            </a:r>
            <a:endParaRPr lang="es-MX" sz="3600" b="1" dirty="0"/>
          </a:p>
        </p:txBody>
      </p:sp>
    </p:spTree>
    <p:extLst>
      <p:ext uri="{BB962C8B-B14F-4D97-AF65-F5344CB8AC3E}">
        <p14:creationId xmlns:p14="http://schemas.microsoft.com/office/powerpoint/2010/main" val="40638027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WordArt 2"/>
          <p:cNvSpPr>
            <a:spLocks noChangeArrowheads="1" noChangeShapeType="1" noTextEdit="1"/>
          </p:cNvSpPr>
          <p:nvPr/>
        </p:nvSpPr>
        <p:spPr bwMode="auto">
          <a:xfrm>
            <a:off x="1763713" y="333375"/>
            <a:ext cx="5538787" cy="111601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son partículas</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Newton, 1704</a:t>
            </a:r>
          </a:p>
        </p:txBody>
      </p:sp>
      <p:pic>
        <p:nvPicPr>
          <p:cNvPr id="996355" name="Picture 3" descr="180px-GodfreyKneller-IsaacNewton-1689"/>
          <p:cNvPicPr>
            <a:picLocks noChangeAspect="1" noChangeArrowheads="1"/>
          </p:cNvPicPr>
          <p:nvPr/>
        </p:nvPicPr>
        <p:blipFill>
          <a:blip r:embed="rId2" cstate="print"/>
          <a:srcRect/>
          <a:stretch>
            <a:fillRect/>
          </a:stretch>
        </p:blipFill>
        <p:spPr bwMode="auto">
          <a:xfrm>
            <a:off x="3276600" y="1628775"/>
            <a:ext cx="2676525" cy="3673475"/>
          </a:xfrm>
          <a:prstGeom prst="rect">
            <a:avLst/>
          </a:prstGeom>
          <a:noFill/>
        </p:spPr>
      </p:pic>
      <p:sp>
        <p:nvSpPr>
          <p:cNvPr id="996356" name="Text Box 4"/>
          <p:cNvSpPr txBox="1">
            <a:spLocks noChangeArrowheads="1"/>
          </p:cNvSpPr>
          <p:nvPr/>
        </p:nvSpPr>
        <p:spPr bwMode="auto">
          <a:xfrm>
            <a:off x="2339975" y="5729288"/>
            <a:ext cx="4422775" cy="579437"/>
          </a:xfrm>
          <a:prstGeom prst="rect">
            <a:avLst/>
          </a:prstGeom>
          <a:noFill/>
          <a:ln w="9525">
            <a:noFill/>
            <a:miter lim="800000"/>
            <a:headEnd/>
            <a:tailEnd/>
          </a:ln>
          <a:effectLst/>
        </p:spPr>
        <p:txBody>
          <a:bodyPr wrap="none">
            <a:spAutoFit/>
          </a:bodyPr>
          <a:lstStyle/>
          <a:p>
            <a:pPr eaLnBrk="0" hangingPunct="0"/>
            <a:r>
              <a:rPr lang="es-MX" sz="3200"/>
              <a:t>¿Qué es una partícula?</a:t>
            </a:r>
            <a:endParaRPr lang="en-US" sz="32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7379" name="Picture 3" descr="PARTICLE"/>
          <p:cNvPicPr>
            <a:picLocks noChangeAspect="1" noChangeArrowheads="1"/>
          </p:cNvPicPr>
          <p:nvPr/>
        </p:nvPicPr>
        <p:blipFill>
          <a:blip r:embed="rId3" cstate="print"/>
          <a:srcRect/>
          <a:stretch>
            <a:fillRect/>
          </a:stretch>
        </p:blipFill>
        <p:spPr bwMode="auto">
          <a:xfrm>
            <a:off x="4776539" y="1988840"/>
            <a:ext cx="3971925" cy="2894013"/>
          </a:xfrm>
          <a:prstGeom prst="rect">
            <a:avLst/>
          </a:prstGeom>
          <a:noFill/>
        </p:spPr>
      </p:pic>
      <p:sp>
        <p:nvSpPr>
          <p:cNvPr id="997380" name="WordArt 4"/>
          <p:cNvSpPr>
            <a:spLocks noChangeArrowheads="1" noChangeShapeType="1" noTextEdit="1"/>
          </p:cNvSpPr>
          <p:nvPr/>
        </p:nvSpPr>
        <p:spPr bwMode="auto">
          <a:xfrm>
            <a:off x="3276600" y="333375"/>
            <a:ext cx="222885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Particulas</a:t>
            </a:r>
          </a:p>
        </p:txBody>
      </p:sp>
      <p:sp>
        <p:nvSpPr>
          <p:cNvPr id="997381" name="Text Box 5"/>
          <p:cNvSpPr txBox="1">
            <a:spLocks noChangeArrowheads="1"/>
          </p:cNvSpPr>
          <p:nvPr/>
        </p:nvSpPr>
        <p:spPr bwMode="auto">
          <a:xfrm>
            <a:off x="251520" y="1700808"/>
            <a:ext cx="4943982" cy="584775"/>
          </a:xfrm>
          <a:prstGeom prst="rect">
            <a:avLst/>
          </a:prstGeom>
          <a:noFill/>
          <a:ln w="3175">
            <a:solidFill>
              <a:srgbClr val="0000FF"/>
            </a:solidFill>
            <a:miter lim="800000"/>
            <a:headEnd/>
            <a:tailEnd/>
          </a:ln>
          <a:effectLst/>
        </p:spPr>
        <p:txBody>
          <a:bodyPr wrap="none">
            <a:spAutoFit/>
          </a:bodyPr>
          <a:lstStyle/>
          <a:p>
            <a:pPr eaLnBrk="0" hangingPunct="0"/>
            <a:r>
              <a:rPr lang="es-MX" sz="3200" dirty="0">
                <a:solidFill>
                  <a:srgbClr val="0000FF"/>
                </a:solidFill>
              </a:rPr>
              <a:t>Las partículas son pelotas</a:t>
            </a:r>
            <a:endParaRPr lang="en-US" sz="3200" dirty="0">
              <a:solidFill>
                <a:srgbClr val="0000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49241412"/>
              </p:ext>
            </p:extLst>
          </p:nvPr>
        </p:nvGraphicFramePr>
        <p:xfrm>
          <a:off x="323528" y="3573016"/>
          <a:ext cx="3757727" cy="2740009"/>
        </p:xfrm>
        <a:graphic>
          <a:graphicData uri="http://schemas.openxmlformats.org/presentationml/2006/ole">
            <mc:AlternateContent xmlns:mc="http://schemas.openxmlformats.org/markup-compatibility/2006">
              <mc:Choice xmlns:v="urn:schemas-microsoft-com:vml" Requires="v">
                <p:oleObj spid="_x0000_s4456733" name="Equation" r:id="rId4" imgW="1218960" imgH="888840" progId="Equation.DSMT4">
                  <p:embed/>
                </p:oleObj>
              </mc:Choice>
              <mc:Fallback>
                <p:oleObj name="Equation" r:id="rId4" imgW="1218960" imgH="88884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573016"/>
                        <a:ext cx="3757727" cy="2740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WordArt 2"/>
          <p:cNvSpPr>
            <a:spLocks noChangeArrowheads="1" noChangeShapeType="1" noTextEdit="1"/>
          </p:cNvSpPr>
          <p:nvPr/>
        </p:nvSpPr>
        <p:spPr bwMode="auto">
          <a:xfrm>
            <a:off x="1763713" y="333375"/>
            <a:ext cx="5538787"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son partículas</a:t>
            </a:r>
          </a:p>
        </p:txBody>
      </p:sp>
      <p:graphicFrame>
        <p:nvGraphicFramePr>
          <p:cNvPr id="998403" name="Object 3"/>
          <p:cNvGraphicFramePr>
            <a:graphicFrameLocks noChangeAspect="1"/>
          </p:cNvGraphicFramePr>
          <p:nvPr/>
        </p:nvGraphicFramePr>
        <p:xfrm>
          <a:off x="395288" y="3357563"/>
          <a:ext cx="696912" cy="334962"/>
        </p:xfrm>
        <a:graphic>
          <a:graphicData uri="http://schemas.openxmlformats.org/presentationml/2006/ole">
            <mc:AlternateContent xmlns:mc="http://schemas.openxmlformats.org/markup-compatibility/2006">
              <mc:Choice xmlns:v="urn:schemas-microsoft-com:vml" Requires="v">
                <p:oleObj spid="_x0000_s4691718" name="Equation" r:id="rId3" imgW="291973" imgH="139639" progId="Equation.DSMT4">
                  <p:embed/>
                </p:oleObj>
              </mc:Choice>
              <mc:Fallback>
                <p:oleObj name="Equation" r:id="rId3" imgW="291973" imgH="139639" progId="Equation.DSMT4">
                  <p:embed/>
                  <p:pic>
                    <p:nvPicPr>
                      <p:cNvPr id="0" name="Picture 77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57563"/>
                        <a:ext cx="6969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98404" name="Group 4"/>
          <p:cNvGrpSpPr>
            <a:grpSpLocks/>
          </p:cNvGrpSpPr>
          <p:nvPr/>
        </p:nvGrpSpPr>
        <p:grpSpPr bwMode="auto">
          <a:xfrm>
            <a:off x="250825" y="2636838"/>
            <a:ext cx="8547100" cy="982662"/>
            <a:chOff x="158" y="1661"/>
            <a:chExt cx="5384" cy="619"/>
          </a:xfrm>
        </p:grpSpPr>
        <p:graphicFrame>
          <p:nvGraphicFramePr>
            <p:cNvPr id="998405" name="Object 5"/>
            <p:cNvGraphicFramePr>
              <a:graphicFrameLocks noChangeAspect="1"/>
            </p:cNvGraphicFramePr>
            <p:nvPr/>
          </p:nvGraphicFramePr>
          <p:xfrm>
            <a:off x="431" y="1888"/>
            <a:ext cx="439" cy="211"/>
          </p:xfrm>
          <a:graphic>
            <a:graphicData uri="http://schemas.openxmlformats.org/presentationml/2006/ole">
              <mc:AlternateContent xmlns:mc="http://schemas.openxmlformats.org/markup-compatibility/2006">
                <mc:Choice xmlns:v="urn:schemas-microsoft-com:vml" Requires="v">
                  <p:oleObj spid="_x0000_s4691719" name="Equation" r:id="rId5" imgW="291973" imgH="139639" progId="Equation.DSMT4">
                    <p:embed/>
                  </p:oleObj>
                </mc:Choice>
                <mc:Fallback>
                  <p:oleObj name="Equation" r:id="rId5" imgW="291973" imgH="139639" progId="Equation.DSMT4">
                    <p:embed/>
                    <p:pic>
                      <p:nvPicPr>
                        <p:cNvPr id="0" name="Picture 77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 y="1888"/>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06" name="Object 6"/>
            <p:cNvGraphicFramePr>
              <a:graphicFrameLocks noChangeAspect="1"/>
            </p:cNvGraphicFramePr>
            <p:nvPr/>
          </p:nvGraphicFramePr>
          <p:xfrm>
            <a:off x="929" y="1661"/>
            <a:ext cx="439" cy="211"/>
          </p:xfrm>
          <a:graphic>
            <a:graphicData uri="http://schemas.openxmlformats.org/presentationml/2006/ole">
              <mc:AlternateContent xmlns:mc="http://schemas.openxmlformats.org/markup-compatibility/2006">
                <mc:Choice xmlns:v="urn:schemas-microsoft-com:vml" Requires="v">
                  <p:oleObj spid="_x0000_s4691720" name="Equation" r:id="rId7" imgW="291973" imgH="139639" progId="Equation.DSMT4">
                    <p:embed/>
                  </p:oleObj>
                </mc:Choice>
                <mc:Fallback>
                  <p:oleObj name="Equation" r:id="rId7" imgW="291973" imgH="139639" progId="Equation.DSMT4">
                    <p:embed/>
                    <p:pic>
                      <p:nvPicPr>
                        <p:cNvPr id="0" name="Picture 77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661"/>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07" name="Object 7"/>
            <p:cNvGraphicFramePr>
              <a:graphicFrameLocks noChangeAspect="1"/>
            </p:cNvGraphicFramePr>
            <p:nvPr/>
          </p:nvGraphicFramePr>
          <p:xfrm>
            <a:off x="1020" y="2024"/>
            <a:ext cx="439" cy="211"/>
          </p:xfrm>
          <a:graphic>
            <a:graphicData uri="http://schemas.openxmlformats.org/presentationml/2006/ole">
              <mc:AlternateContent xmlns:mc="http://schemas.openxmlformats.org/markup-compatibility/2006">
                <mc:Choice xmlns:v="urn:schemas-microsoft-com:vml" Requires="v">
                  <p:oleObj spid="_x0000_s4691721" name="Equation" r:id="rId8" imgW="291973" imgH="139639" progId="Equation.DSMT4">
                    <p:embed/>
                  </p:oleObj>
                </mc:Choice>
                <mc:Fallback>
                  <p:oleObj name="Equation" r:id="rId8" imgW="291973" imgH="139639" progId="Equation.DSMT4">
                    <p:embed/>
                    <p:pic>
                      <p:nvPicPr>
                        <p:cNvPr id="0" name="Picture 77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 y="2024"/>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08" name="Object 8"/>
            <p:cNvGraphicFramePr>
              <a:graphicFrameLocks noChangeAspect="1"/>
            </p:cNvGraphicFramePr>
            <p:nvPr/>
          </p:nvGraphicFramePr>
          <p:xfrm>
            <a:off x="2018" y="1933"/>
            <a:ext cx="439" cy="211"/>
          </p:xfrm>
          <a:graphic>
            <a:graphicData uri="http://schemas.openxmlformats.org/presentationml/2006/ole">
              <mc:AlternateContent xmlns:mc="http://schemas.openxmlformats.org/markup-compatibility/2006">
                <mc:Choice xmlns:v="urn:schemas-microsoft-com:vml" Requires="v">
                  <p:oleObj spid="_x0000_s4691722" name="Equation" r:id="rId9" imgW="291973" imgH="139639" progId="Equation.DSMT4">
                    <p:embed/>
                  </p:oleObj>
                </mc:Choice>
                <mc:Fallback>
                  <p:oleObj name="Equation" r:id="rId9" imgW="291973" imgH="139639" progId="Equation.DSMT4">
                    <p:embed/>
                    <p:pic>
                      <p:nvPicPr>
                        <p:cNvPr id="0" name="Picture 77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 y="1933"/>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09" name="Object 9"/>
            <p:cNvGraphicFramePr>
              <a:graphicFrameLocks noChangeAspect="1"/>
            </p:cNvGraphicFramePr>
            <p:nvPr/>
          </p:nvGraphicFramePr>
          <p:xfrm>
            <a:off x="1337" y="1933"/>
            <a:ext cx="439" cy="211"/>
          </p:xfrm>
          <a:graphic>
            <a:graphicData uri="http://schemas.openxmlformats.org/presentationml/2006/ole">
              <mc:AlternateContent xmlns:mc="http://schemas.openxmlformats.org/markup-compatibility/2006">
                <mc:Choice xmlns:v="urn:schemas-microsoft-com:vml" Requires="v">
                  <p:oleObj spid="_x0000_s4691723" name="Equation" r:id="rId10" imgW="291973" imgH="139639" progId="Equation.DSMT4">
                    <p:embed/>
                  </p:oleObj>
                </mc:Choice>
                <mc:Fallback>
                  <p:oleObj name="Equation" r:id="rId10" imgW="291973" imgH="139639" progId="Equation.DSMT4">
                    <p:embed/>
                    <p:pic>
                      <p:nvPicPr>
                        <p:cNvPr id="0" name="Picture 77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 y="1933"/>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0" name="Object 10"/>
            <p:cNvGraphicFramePr>
              <a:graphicFrameLocks noChangeAspect="1"/>
            </p:cNvGraphicFramePr>
            <p:nvPr/>
          </p:nvGraphicFramePr>
          <p:xfrm>
            <a:off x="3515" y="1888"/>
            <a:ext cx="439" cy="211"/>
          </p:xfrm>
          <a:graphic>
            <a:graphicData uri="http://schemas.openxmlformats.org/presentationml/2006/ole">
              <mc:AlternateContent xmlns:mc="http://schemas.openxmlformats.org/markup-compatibility/2006">
                <mc:Choice xmlns:v="urn:schemas-microsoft-com:vml" Requires="v">
                  <p:oleObj spid="_x0000_s4691724" name="Equation" r:id="rId11" imgW="291973" imgH="139639" progId="Equation.DSMT4">
                    <p:embed/>
                  </p:oleObj>
                </mc:Choice>
                <mc:Fallback>
                  <p:oleObj name="Equation" r:id="rId11" imgW="291973" imgH="139639" progId="Equation.DSMT4">
                    <p:embed/>
                    <p:pic>
                      <p:nvPicPr>
                        <p:cNvPr id="0" name="Picture 77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 y="1888"/>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1" name="Object 11"/>
            <p:cNvGraphicFramePr>
              <a:graphicFrameLocks noChangeAspect="1"/>
            </p:cNvGraphicFramePr>
            <p:nvPr/>
          </p:nvGraphicFramePr>
          <p:xfrm>
            <a:off x="1474" y="1661"/>
            <a:ext cx="439" cy="211"/>
          </p:xfrm>
          <a:graphic>
            <a:graphicData uri="http://schemas.openxmlformats.org/presentationml/2006/ole">
              <mc:AlternateContent xmlns:mc="http://schemas.openxmlformats.org/markup-compatibility/2006">
                <mc:Choice xmlns:v="urn:schemas-microsoft-com:vml" Requires="v">
                  <p:oleObj spid="_x0000_s4691725" name="Equation" r:id="rId12" imgW="291973" imgH="139639" progId="Equation.DSMT4">
                    <p:embed/>
                  </p:oleObj>
                </mc:Choice>
                <mc:Fallback>
                  <p:oleObj name="Equation" r:id="rId12" imgW="291973" imgH="139639" progId="Equation.DSMT4">
                    <p:embed/>
                    <p:pic>
                      <p:nvPicPr>
                        <p:cNvPr id="0" name="Picture 77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 y="1661"/>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2" name="Object 12"/>
            <p:cNvGraphicFramePr>
              <a:graphicFrameLocks noChangeAspect="1"/>
            </p:cNvGraphicFramePr>
            <p:nvPr/>
          </p:nvGraphicFramePr>
          <p:xfrm>
            <a:off x="2562" y="1752"/>
            <a:ext cx="439" cy="211"/>
          </p:xfrm>
          <a:graphic>
            <a:graphicData uri="http://schemas.openxmlformats.org/presentationml/2006/ole">
              <mc:AlternateContent xmlns:mc="http://schemas.openxmlformats.org/markup-compatibility/2006">
                <mc:Choice xmlns:v="urn:schemas-microsoft-com:vml" Requires="v">
                  <p:oleObj spid="_x0000_s4691726" name="Equation" r:id="rId13" imgW="291973" imgH="139639" progId="Equation.DSMT4">
                    <p:embed/>
                  </p:oleObj>
                </mc:Choice>
                <mc:Fallback>
                  <p:oleObj name="Equation" r:id="rId13" imgW="291973" imgH="139639" progId="Equation.DSMT4">
                    <p:embed/>
                    <p:pic>
                      <p:nvPicPr>
                        <p:cNvPr id="0" name="Picture 77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 y="1752"/>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3" name="Object 13"/>
            <p:cNvGraphicFramePr>
              <a:graphicFrameLocks noChangeAspect="1"/>
            </p:cNvGraphicFramePr>
            <p:nvPr/>
          </p:nvGraphicFramePr>
          <p:xfrm>
            <a:off x="2789" y="1888"/>
            <a:ext cx="439" cy="211"/>
          </p:xfrm>
          <a:graphic>
            <a:graphicData uri="http://schemas.openxmlformats.org/presentationml/2006/ole">
              <mc:AlternateContent xmlns:mc="http://schemas.openxmlformats.org/markup-compatibility/2006">
                <mc:Choice xmlns:v="urn:schemas-microsoft-com:vml" Requires="v">
                  <p:oleObj spid="_x0000_s4691727" name="Equation" r:id="rId14" imgW="291973" imgH="139639" progId="Equation.DSMT4">
                    <p:embed/>
                  </p:oleObj>
                </mc:Choice>
                <mc:Fallback>
                  <p:oleObj name="Equation" r:id="rId14" imgW="291973" imgH="139639" progId="Equation.DSMT4">
                    <p:embed/>
                    <p:pic>
                      <p:nvPicPr>
                        <p:cNvPr id="0" name="Picture 77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1888"/>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4" name="Object 14"/>
            <p:cNvGraphicFramePr>
              <a:graphicFrameLocks noChangeAspect="1"/>
            </p:cNvGraphicFramePr>
            <p:nvPr/>
          </p:nvGraphicFramePr>
          <p:xfrm>
            <a:off x="3198" y="1706"/>
            <a:ext cx="439" cy="211"/>
          </p:xfrm>
          <a:graphic>
            <a:graphicData uri="http://schemas.openxmlformats.org/presentationml/2006/ole">
              <mc:AlternateContent xmlns:mc="http://schemas.openxmlformats.org/markup-compatibility/2006">
                <mc:Choice xmlns:v="urn:schemas-microsoft-com:vml" Requires="v">
                  <p:oleObj spid="_x0000_s4691728" name="Equation" r:id="rId15" imgW="291973" imgH="139639" progId="Equation.DSMT4">
                    <p:embed/>
                  </p:oleObj>
                </mc:Choice>
                <mc:Fallback>
                  <p:oleObj name="Equation" r:id="rId15" imgW="291973" imgH="139639" progId="Equation.DSMT4">
                    <p:embed/>
                    <p:pic>
                      <p:nvPicPr>
                        <p:cNvPr id="0" name="Picture 77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1706"/>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5" name="Object 15"/>
            <p:cNvGraphicFramePr>
              <a:graphicFrameLocks noChangeAspect="1"/>
            </p:cNvGraphicFramePr>
            <p:nvPr/>
          </p:nvGraphicFramePr>
          <p:xfrm>
            <a:off x="3198" y="2024"/>
            <a:ext cx="439" cy="211"/>
          </p:xfrm>
          <a:graphic>
            <a:graphicData uri="http://schemas.openxmlformats.org/presentationml/2006/ole">
              <mc:AlternateContent xmlns:mc="http://schemas.openxmlformats.org/markup-compatibility/2006">
                <mc:Choice xmlns:v="urn:schemas-microsoft-com:vml" Requires="v">
                  <p:oleObj spid="_x0000_s4691729" name="Equation" r:id="rId16" imgW="291973" imgH="139639" progId="Equation.DSMT4">
                    <p:embed/>
                  </p:oleObj>
                </mc:Choice>
                <mc:Fallback>
                  <p:oleObj name="Equation" r:id="rId16" imgW="291973" imgH="139639" progId="Equation.DSMT4">
                    <p:embed/>
                    <p:pic>
                      <p:nvPicPr>
                        <p:cNvPr id="0" name="Picture 77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2024"/>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6" name="Object 16"/>
            <p:cNvGraphicFramePr>
              <a:graphicFrameLocks noChangeAspect="1"/>
            </p:cNvGraphicFramePr>
            <p:nvPr/>
          </p:nvGraphicFramePr>
          <p:xfrm>
            <a:off x="2154" y="2069"/>
            <a:ext cx="439" cy="211"/>
          </p:xfrm>
          <a:graphic>
            <a:graphicData uri="http://schemas.openxmlformats.org/presentationml/2006/ole">
              <mc:AlternateContent xmlns:mc="http://schemas.openxmlformats.org/markup-compatibility/2006">
                <mc:Choice xmlns:v="urn:schemas-microsoft-com:vml" Requires="v">
                  <p:oleObj spid="_x0000_s4691730" name="Equation" r:id="rId17" imgW="291973" imgH="139639" progId="Equation.DSMT4">
                    <p:embed/>
                  </p:oleObj>
                </mc:Choice>
                <mc:Fallback>
                  <p:oleObj name="Equation" r:id="rId17" imgW="291973" imgH="139639" progId="Equation.DSMT4">
                    <p:embed/>
                    <p:pic>
                      <p:nvPicPr>
                        <p:cNvPr id="0" name="Picture 77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 y="2069"/>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7" name="Object 17"/>
            <p:cNvGraphicFramePr>
              <a:graphicFrameLocks noChangeAspect="1"/>
            </p:cNvGraphicFramePr>
            <p:nvPr/>
          </p:nvGraphicFramePr>
          <p:xfrm>
            <a:off x="3787" y="1752"/>
            <a:ext cx="439" cy="211"/>
          </p:xfrm>
          <a:graphic>
            <a:graphicData uri="http://schemas.openxmlformats.org/presentationml/2006/ole">
              <mc:AlternateContent xmlns:mc="http://schemas.openxmlformats.org/markup-compatibility/2006">
                <mc:Choice xmlns:v="urn:schemas-microsoft-com:vml" Requires="v">
                  <p:oleObj spid="_x0000_s4691731" name="Equation" r:id="rId18" imgW="291973" imgH="139639" progId="Equation.DSMT4">
                    <p:embed/>
                  </p:oleObj>
                </mc:Choice>
                <mc:Fallback>
                  <p:oleObj name="Equation" r:id="rId18" imgW="291973" imgH="139639" progId="Equation.DSMT4">
                    <p:embed/>
                    <p:pic>
                      <p:nvPicPr>
                        <p:cNvPr id="0" name="Picture 77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1752"/>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8" name="Object 18"/>
            <p:cNvGraphicFramePr>
              <a:graphicFrameLocks noChangeAspect="1"/>
            </p:cNvGraphicFramePr>
            <p:nvPr/>
          </p:nvGraphicFramePr>
          <p:xfrm>
            <a:off x="3923" y="1979"/>
            <a:ext cx="439" cy="211"/>
          </p:xfrm>
          <a:graphic>
            <a:graphicData uri="http://schemas.openxmlformats.org/presentationml/2006/ole">
              <mc:AlternateContent xmlns:mc="http://schemas.openxmlformats.org/markup-compatibility/2006">
                <mc:Choice xmlns:v="urn:schemas-microsoft-com:vml" Requires="v">
                  <p:oleObj spid="_x0000_s4691732" name="Equation" r:id="rId19" imgW="291973" imgH="139639" progId="Equation.DSMT4">
                    <p:embed/>
                  </p:oleObj>
                </mc:Choice>
                <mc:Fallback>
                  <p:oleObj name="Equation" r:id="rId19" imgW="291973" imgH="139639" progId="Equation.DSMT4">
                    <p:embed/>
                    <p:pic>
                      <p:nvPicPr>
                        <p:cNvPr id="0" name="Picture 77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1979"/>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19" name="Object 19"/>
            <p:cNvGraphicFramePr>
              <a:graphicFrameLocks noChangeAspect="1"/>
            </p:cNvGraphicFramePr>
            <p:nvPr/>
          </p:nvGraphicFramePr>
          <p:xfrm>
            <a:off x="4468" y="1752"/>
            <a:ext cx="439" cy="211"/>
          </p:xfrm>
          <a:graphic>
            <a:graphicData uri="http://schemas.openxmlformats.org/presentationml/2006/ole">
              <mc:AlternateContent xmlns:mc="http://schemas.openxmlformats.org/markup-compatibility/2006">
                <mc:Choice xmlns:v="urn:schemas-microsoft-com:vml" Requires="v">
                  <p:oleObj spid="_x0000_s4691733" name="Equation" r:id="rId20" imgW="291973" imgH="139639" progId="Equation.DSMT4">
                    <p:embed/>
                  </p:oleObj>
                </mc:Choice>
                <mc:Fallback>
                  <p:oleObj name="Equation" r:id="rId20" imgW="291973" imgH="139639" progId="Equation.DSMT4">
                    <p:embed/>
                    <p:pic>
                      <p:nvPicPr>
                        <p:cNvPr id="0" name="Picture 77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 y="1752"/>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20" name="Object 20"/>
            <p:cNvGraphicFramePr>
              <a:graphicFrameLocks noChangeAspect="1"/>
            </p:cNvGraphicFramePr>
            <p:nvPr/>
          </p:nvGraphicFramePr>
          <p:xfrm>
            <a:off x="4513" y="1979"/>
            <a:ext cx="439" cy="211"/>
          </p:xfrm>
          <a:graphic>
            <a:graphicData uri="http://schemas.openxmlformats.org/presentationml/2006/ole">
              <mc:AlternateContent xmlns:mc="http://schemas.openxmlformats.org/markup-compatibility/2006">
                <mc:Choice xmlns:v="urn:schemas-microsoft-com:vml" Requires="v">
                  <p:oleObj spid="_x0000_s4691734" name="Equation" r:id="rId21" imgW="291973" imgH="139639" progId="Equation.DSMT4">
                    <p:embed/>
                  </p:oleObj>
                </mc:Choice>
                <mc:Fallback>
                  <p:oleObj name="Equation" r:id="rId21" imgW="291973" imgH="139639" progId="Equation.DSMT4">
                    <p:embed/>
                    <p:pic>
                      <p:nvPicPr>
                        <p:cNvPr id="0" name="Picture 77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 y="1979"/>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21" name="Object 21"/>
            <p:cNvGraphicFramePr>
              <a:graphicFrameLocks noChangeAspect="1"/>
            </p:cNvGraphicFramePr>
            <p:nvPr/>
          </p:nvGraphicFramePr>
          <p:xfrm>
            <a:off x="158" y="1661"/>
            <a:ext cx="439" cy="211"/>
          </p:xfrm>
          <a:graphic>
            <a:graphicData uri="http://schemas.openxmlformats.org/presentationml/2006/ole">
              <mc:AlternateContent xmlns:mc="http://schemas.openxmlformats.org/markup-compatibility/2006">
                <mc:Choice xmlns:v="urn:schemas-microsoft-com:vml" Requires="v">
                  <p:oleObj spid="_x0000_s4691735" name="Equation" r:id="rId22" imgW="291973" imgH="139639" progId="Equation.DSMT4">
                    <p:embed/>
                  </p:oleObj>
                </mc:Choice>
                <mc:Fallback>
                  <p:oleObj name="Equation" r:id="rId22" imgW="291973" imgH="139639" progId="Equation.DSMT4">
                    <p:embed/>
                    <p:pic>
                      <p:nvPicPr>
                        <p:cNvPr id="0" name="Picture 77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661"/>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22" name="Object 22"/>
            <p:cNvGraphicFramePr>
              <a:graphicFrameLocks noChangeAspect="1"/>
            </p:cNvGraphicFramePr>
            <p:nvPr/>
          </p:nvGraphicFramePr>
          <p:xfrm>
            <a:off x="5057" y="1661"/>
            <a:ext cx="439" cy="211"/>
          </p:xfrm>
          <a:graphic>
            <a:graphicData uri="http://schemas.openxmlformats.org/presentationml/2006/ole">
              <mc:AlternateContent xmlns:mc="http://schemas.openxmlformats.org/markup-compatibility/2006">
                <mc:Choice xmlns:v="urn:schemas-microsoft-com:vml" Requires="v">
                  <p:oleObj spid="_x0000_s4691736" name="Equation" r:id="rId23" imgW="291973" imgH="139639" progId="Equation.DSMT4">
                    <p:embed/>
                  </p:oleObj>
                </mc:Choice>
                <mc:Fallback>
                  <p:oleObj name="Equation" r:id="rId23" imgW="291973" imgH="139639" progId="Equation.DSMT4">
                    <p:embed/>
                    <p:pic>
                      <p:nvPicPr>
                        <p:cNvPr id="0" name="Picture 7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 y="1661"/>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23" name="Object 23"/>
            <p:cNvGraphicFramePr>
              <a:graphicFrameLocks noChangeAspect="1"/>
            </p:cNvGraphicFramePr>
            <p:nvPr/>
          </p:nvGraphicFramePr>
          <p:xfrm>
            <a:off x="5103" y="1979"/>
            <a:ext cx="439" cy="211"/>
          </p:xfrm>
          <a:graphic>
            <a:graphicData uri="http://schemas.openxmlformats.org/presentationml/2006/ole">
              <mc:AlternateContent xmlns:mc="http://schemas.openxmlformats.org/markup-compatibility/2006">
                <mc:Choice xmlns:v="urn:schemas-microsoft-com:vml" Requires="v">
                  <p:oleObj spid="_x0000_s4691737" name="Equation" r:id="rId24" imgW="291973" imgH="139639" progId="Equation.DSMT4">
                    <p:embed/>
                  </p:oleObj>
                </mc:Choice>
                <mc:Fallback>
                  <p:oleObj name="Equation" r:id="rId24" imgW="291973" imgH="139639" progId="Equation.DSMT4">
                    <p:embed/>
                    <p:pic>
                      <p:nvPicPr>
                        <p:cNvPr id="0" name="Picture 7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 y="1979"/>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8424" name="Object 24"/>
            <p:cNvGraphicFramePr>
              <a:graphicFrameLocks noChangeAspect="1"/>
            </p:cNvGraphicFramePr>
            <p:nvPr/>
          </p:nvGraphicFramePr>
          <p:xfrm>
            <a:off x="4967" y="1842"/>
            <a:ext cx="439" cy="211"/>
          </p:xfrm>
          <a:graphic>
            <a:graphicData uri="http://schemas.openxmlformats.org/presentationml/2006/ole">
              <mc:AlternateContent xmlns:mc="http://schemas.openxmlformats.org/markup-compatibility/2006">
                <mc:Choice xmlns:v="urn:schemas-microsoft-com:vml" Requires="v">
                  <p:oleObj spid="_x0000_s4691738" name="Equation" r:id="rId25" imgW="291973" imgH="139639" progId="Equation.DSMT4">
                    <p:embed/>
                  </p:oleObj>
                </mc:Choice>
                <mc:Fallback>
                  <p:oleObj name="Equation" r:id="rId25" imgW="291973" imgH="139639" progId="Equation.DSMT4">
                    <p:embed/>
                    <p:pic>
                      <p:nvPicPr>
                        <p:cNvPr id="0" name="Picture 7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 y="1842"/>
                          <a:ext cx="43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0450" name="Text Box 2"/>
          <p:cNvSpPr txBox="1">
            <a:spLocks noChangeArrowheads="1"/>
          </p:cNvSpPr>
          <p:nvPr/>
        </p:nvSpPr>
        <p:spPr bwMode="auto">
          <a:xfrm>
            <a:off x="323850" y="908050"/>
            <a:ext cx="8569325" cy="1576394"/>
          </a:xfrm>
          <a:prstGeom prst="rect">
            <a:avLst/>
          </a:prstGeom>
          <a:noFill/>
          <a:ln w="9525">
            <a:noFill/>
            <a:miter lim="800000"/>
            <a:headEnd/>
            <a:tailEnd/>
          </a:ln>
          <a:effectLst/>
        </p:spPr>
        <p:txBody>
          <a:bodyPr>
            <a:spAutoFit/>
          </a:bodyPr>
          <a:lstStyle/>
          <a:p>
            <a:pPr eaLnBrk="0" hangingPunct="0">
              <a:lnSpc>
                <a:spcPct val="110000"/>
              </a:lnSpc>
              <a:spcBef>
                <a:spcPct val="50000"/>
              </a:spcBef>
            </a:pPr>
            <a:r>
              <a:rPr lang="es-MX" sz="3000" dirty="0"/>
              <a:t>Una partícula está localizada en el espacio y tiene propiedades físicas discretas, tales como la </a:t>
            </a:r>
            <a:r>
              <a:rPr lang="es-MX" sz="3000" dirty="0" smtClean="0"/>
              <a:t>masa</a:t>
            </a:r>
            <a:endParaRPr lang="es-MX" sz="3000" dirty="0"/>
          </a:p>
        </p:txBody>
      </p:sp>
      <p:sp>
        <p:nvSpPr>
          <p:cNvPr id="1000451" name="WordArt 3"/>
          <p:cNvSpPr>
            <a:spLocks noChangeArrowheads="1" noChangeShapeType="1" noTextEdit="1"/>
          </p:cNvSpPr>
          <p:nvPr/>
        </p:nvSpPr>
        <p:spPr bwMode="auto">
          <a:xfrm>
            <a:off x="1476375" y="115888"/>
            <a:ext cx="6048375" cy="5048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 versus Partículas</a:t>
            </a:r>
          </a:p>
        </p:txBody>
      </p:sp>
      <p:pic>
        <p:nvPicPr>
          <p:cNvPr id="4" name="Picture 3" descr="PARTICLE"/>
          <p:cNvPicPr>
            <a:picLocks noChangeAspect="1" noChangeArrowheads="1"/>
          </p:cNvPicPr>
          <p:nvPr/>
        </p:nvPicPr>
        <p:blipFill>
          <a:blip r:embed="rId4" cstate="print"/>
          <a:srcRect/>
          <a:stretch>
            <a:fillRect/>
          </a:stretch>
        </p:blipFill>
        <p:spPr bwMode="auto">
          <a:xfrm>
            <a:off x="4507612" y="3068960"/>
            <a:ext cx="3971925" cy="2894013"/>
          </a:xfrm>
          <a:prstGeom prst="rect">
            <a:avLst/>
          </a:prstGeom>
          <a:noFill/>
        </p:spPr>
      </p:pic>
      <p:graphicFrame>
        <p:nvGraphicFramePr>
          <p:cNvPr id="2" name="Object 1"/>
          <p:cNvGraphicFramePr>
            <a:graphicFrameLocks noChangeAspect="1"/>
          </p:cNvGraphicFramePr>
          <p:nvPr>
            <p:extLst>
              <p:ext uri="{D42A27DB-BD31-4B8C-83A1-F6EECF244321}">
                <p14:modId xmlns:p14="http://schemas.microsoft.com/office/powerpoint/2010/main" val="1261770603"/>
              </p:ext>
            </p:extLst>
          </p:nvPr>
        </p:nvGraphicFramePr>
        <p:xfrm>
          <a:off x="1187624" y="3429000"/>
          <a:ext cx="2533477" cy="1794886"/>
        </p:xfrm>
        <a:graphic>
          <a:graphicData uri="http://schemas.openxmlformats.org/presentationml/2006/ole">
            <mc:AlternateContent xmlns:mc="http://schemas.openxmlformats.org/markup-compatibility/2006">
              <mc:Choice xmlns:v="urn:schemas-microsoft-com:vml" Requires="v">
                <p:oleObj spid="_x0000_s4457758" name="Equation" r:id="rId5" imgW="1218960" imgH="888840" progId="Equation.DSMT4">
                  <p:embed/>
                </p:oleObj>
              </mc:Choice>
              <mc:Fallback>
                <p:oleObj name="Equation" r:id="rId5" imgW="1218960" imgH="888840" progId="Equation.DSMT4">
                  <p:embed/>
                  <p:pic>
                    <p:nvPicPr>
                      <p:cNvPr id="0" name="Picture 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429000"/>
                        <a:ext cx="2533477" cy="1794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0450" name="Text Box 2"/>
          <p:cNvSpPr txBox="1">
            <a:spLocks noChangeArrowheads="1"/>
          </p:cNvSpPr>
          <p:nvPr/>
        </p:nvSpPr>
        <p:spPr bwMode="auto">
          <a:xfrm>
            <a:off x="275796" y="859498"/>
            <a:ext cx="8569325" cy="2123658"/>
          </a:xfrm>
          <a:prstGeom prst="rect">
            <a:avLst/>
          </a:prstGeom>
          <a:noFill/>
          <a:ln w="9525">
            <a:noFill/>
            <a:miter lim="800000"/>
            <a:headEnd/>
            <a:tailEnd/>
          </a:ln>
          <a:effectLst/>
        </p:spPr>
        <p:txBody>
          <a:bodyPr>
            <a:spAutoFit/>
          </a:bodyPr>
          <a:lstStyle/>
          <a:p>
            <a:pPr eaLnBrk="0" hangingPunct="0">
              <a:lnSpc>
                <a:spcPct val="110000"/>
              </a:lnSpc>
              <a:spcBef>
                <a:spcPct val="50000"/>
              </a:spcBef>
            </a:pPr>
            <a:r>
              <a:rPr lang="es-MX" sz="3000" dirty="0" smtClean="0"/>
              <a:t>Una </a:t>
            </a:r>
            <a:r>
              <a:rPr lang="es-MX" sz="3000" dirty="0"/>
              <a:t>onda está inherentemente extendida sobre una región del espacio de varias longitudes de onda y puede tener amplitudes en un rango continuo de </a:t>
            </a:r>
            <a:r>
              <a:rPr lang="es-MX" sz="3000" dirty="0" smtClean="0"/>
              <a:t>valores</a:t>
            </a:r>
            <a:endParaRPr lang="es-MX" sz="3000" dirty="0"/>
          </a:p>
        </p:txBody>
      </p:sp>
      <p:sp>
        <p:nvSpPr>
          <p:cNvPr id="1000451" name="WordArt 3"/>
          <p:cNvSpPr>
            <a:spLocks noChangeArrowheads="1" noChangeShapeType="1" noTextEdit="1"/>
          </p:cNvSpPr>
          <p:nvPr/>
        </p:nvSpPr>
        <p:spPr bwMode="auto">
          <a:xfrm>
            <a:off x="1476375" y="115888"/>
            <a:ext cx="6048375" cy="5048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 versus Partículas</a:t>
            </a:r>
          </a:p>
        </p:txBody>
      </p:sp>
      <p:pic>
        <p:nvPicPr>
          <p:cNvPr id="4" name="Picture 2" descr="http://hyperphysics.phy-astr.gsu.edu/hbase/waves/imgwav/tsudec2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556" y="3212976"/>
            <a:ext cx="6336705"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059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0450" name="Text Box 2"/>
          <p:cNvSpPr txBox="1">
            <a:spLocks noChangeArrowheads="1"/>
          </p:cNvSpPr>
          <p:nvPr/>
        </p:nvSpPr>
        <p:spPr bwMode="auto">
          <a:xfrm>
            <a:off x="58076" y="700478"/>
            <a:ext cx="9036496" cy="1615827"/>
          </a:xfrm>
          <a:prstGeom prst="rect">
            <a:avLst/>
          </a:prstGeom>
          <a:noFill/>
          <a:ln w="9525">
            <a:noFill/>
            <a:miter lim="800000"/>
            <a:headEnd/>
            <a:tailEnd/>
          </a:ln>
          <a:effectLst/>
        </p:spPr>
        <p:txBody>
          <a:bodyPr wrap="square">
            <a:spAutoFit/>
          </a:bodyPr>
          <a:lstStyle/>
          <a:p>
            <a:pPr eaLnBrk="0" hangingPunct="0">
              <a:lnSpc>
                <a:spcPct val="110000"/>
              </a:lnSpc>
              <a:spcBef>
                <a:spcPct val="50000"/>
              </a:spcBef>
            </a:pPr>
            <a:r>
              <a:rPr lang="es-MX" sz="3000" dirty="0" smtClean="0"/>
              <a:t>Las </a:t>
            </a:r>
            <a:r>
              <a:rPr lang="es-MX" sz="3000" dirty="0"/>
              <a:t>ondas se superponen y pasan unas a través de las otras, mientras que las partículas colisionan y rebotan alejándose unas de otras</a:t>
            </a:r>
            <a:endParaRPr lang="en-US" sz="3000" dirty="0"/>
          </a:p>
        </p:txBody>
      </p:sp>
      <p:sp>
        <p:nvSpPr>
          <p:cNvPr id="1000451" name="WordArt 3"/>
          <p:cNvSpPr>
            <a:spLocks noChangeArrowheads="1" noChangeShapeType="1" noTextEdit="1"/>
          </p:cNvSpPr>
          <p:nvPr/>
        </p:nvSpPr>
        <p:spPr bwMode="auto">
          <a:xfrm>
            <a:off x="2078924" y="44624"/>
            <a:ext cx="4998657" cy="50482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 versus Partículas</a:t>
            </a:r>
          </a:p>
        </p:txBody>
      </p:sp>
      <p:pic>
        <p:nvPicPr>
          <p:cNvPr id="4" name="Picture 4" descr="http://images.tutorvista.com/cms/images/95/wave-interfer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13" y="2304314"/>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458502" name="Picture 6" descr="File:Translational motion.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564904"/>
            <a:ext cx="3505572" cy="30732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terferencia en el agu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242377"/>
            <a:ext cx="2507457" cy="257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059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WordArt 2"/>
          <p:cNvSpPr>
            <a:spLocks noChangeArrowheads="1" noChangeShapeType="1" noTextEdit="1"/>
          </p:cNvSpPr>
          <p:nvPr/>
        </p:nvSpPr>
        <p:spPr bwMode="auto">
          <a:xfrm>
            <a:off x="283888" y="228356"/>
            <a:ext cx="8568951" cy="720824"/>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 versus Partículas</a:t>
            </a:r>
          </a:p>
        </p:txBody>
      </p:sp>
      <p:sp>
        <p:nvSpPr>
          <p:cNvPr id="1002499" name="Text Box 3"/>
          <p:cNvSpPr txBox="1">
            <a:spLocks noChangeArrowheads="1"/>
          </p:cNvSpPr>
          <p:nvPr/>
        </p:nvSpPr>
        <p:spPr bwMode="auto">
          <a:xfrm>
            <a:off x="187604" y="1340768"/>
            <a:ext cx="8752608" cy="4893647"/>
          </a:xfrm>
          <a:prstGeom prst="rect">
            <a:avLst/>
          </a:prstGeom>
          <a:solidFill>
            <a:srgbClr val="FFFF00"/>
          </a:solidFill>
          <a:ln w="9525">
            <a:noFill/>
            <a:miter lim="800000"/>
            <a:headEnd/>
            <a:tailEnd/>
          </a:ln>
          <a:effectLst/>
        </p:spPr>
        <p:txBody>
          <a:bodyPr wrap="square">
            <a:spAutoFit/>
          </a:bodyPr>
          <a:lstStyle/>
          <a:p>
            <a:pPr eaLnBrk="0" hangingPunct="0">
              <a:lnSpc>
                <a:spcPct val="120000"/>
              </a:lnSpc>
              <a:spcBef>
                <a:spcPct val="50000"/>
              </a:spcBef>
              <a:buFontTx/>
              <a:buChar char="•"/>
            </a:pPr>
            <a:r>
              <a:rPr lang="es-MX" sz="4800" dirty="0"/>
              <a:t>Son cosas totalmente diferentes</a:t>
            </a:r>
          </a:p>
          <a:p>
            <a:pPr eaLnBrk="0" hangingPunct="0">
              <a:lnSpc>
                <a:spcPct val="120000"/>
              </a:lnSpc>
              <a:spcBef>
                <a:spcPct val="50000"/>
              </a:spcBef>
              <a:buFontTx/>
              <a:buChar char="•"/>
            </a:pPr>
            <a:r>
              <a:rPr lang="es-MX" sz="4800" b="1" dirty="0"/>
              <a:t>No sólo son diferentes, son contradictorias</a:t>
            </a:r>
            <a:r>
              <a:rPr lang="es-MX" sz="4800" dirty="0"/>
              <a:t>: Un objeto es onda o es partícula</a:t>
            </a:r>
            <a:endParaRPr lang="en-US" sz="4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03523" name="Text Box 3"/>
          <p:cNvSpPr txBox="1">
            <a:spLocks noChangeArrowheads="1"/>
          </p:cNvSpPr>
          <p:nvPr/>
        </p:nvSpPr>
        <p:spPr bwMode="auto">
          <a:xfrm>
            <a:off x="571920" y="1268760"/>
            <a:ext cx="7993063" cy="4723537"/>
          </a:xfrm>
          <a:prstGeom prst="rect">
            <a:avLst/>
          </a:prstGeom>
          <a:noFill/>
          <a:ln w="9525">
            <a:noFill/>
            <a:miter lim="800000"/>
            <a:headEnd/>
            <a:tailEnd/>
          </a:ln>
          <a:effectLst/>
        </p:spPr>
        <p:txBody>
          <a:bodyPr>
            <a:spAutoFit/>
          </a:bodyPr>
          <a:lstStyle/>
          <a:p>
            <a:pPr eaLnBrk="0" hangingPunct="0">
              <a:lnSpc>
                <a:spcPct val="140000"/>
              </a:lnSpc>
            </a:pPr>
            <a:r>
              <a:rPr lang="es-MX" sz="4400" u="sng" dirty="0">
                <a:solidFill>
                  <a:schemeClr val="accent2"/>
                </a:solidFill>
              </a:rPr>
              <a:t>¿Cuál es la teoría correcta?</a:t>
            </a:r>
          </a:p>
          <a:p>
            <a:pPr eaLnBrk="0" hangingPunct="0">
              <a:lnSpc>
                <a:spcPct val="140000"/>
              </a:lnSpc>
            </a:pPr>
            <a:r>
              <a:rPr lang="es-MX" sz="4400" dirty="0"/>
              <a:t>Aquella que esté de acuerdo con las observaciones experimentales, la que concuerde con los hechos</a:t>
            </a:r>
            <a:endParaRPr lang="en-US" sz="44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WordArt 2"/>
          <p:cNvSpPr>
            <a:spLocks noChangeArrowheads="1" noChangeShapeType="1" noTextEdit="1"/>
          </p:cNvSpPr>
          <p:nvPr/>
        </p:nvSpPr>
        <p:spPr bwMode="auto">
          <a:xfrm>
            <a:off x="1979613" y="260350"/>
            <a:ext cx="54006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Reflexión</a:t>
            </a:r>
          </a:p>
        </p:txBody>
      </p:sp>
      <p:pic>
        <p:nvPicPr>
          <p:cNvPr id="1129477" name="Picture 5" descr="Image:Reflection angles.svg">
            <a:hlinkClick r:id="rId2"/>
          </p:cNvPr>
          <p:cNvPicPr>
            <a:picLocks noChangeAspect="1" noChangeArrowheads="1"/>
          </p:cNvPicPr>
          <p:nvPr/>
        </p:nvPicPr>
        <p:blipFill>
          <a:blip r:embed="rId3" cstate="print"/>
          <a:srcRect/>
          <a:stretch>
            <a:fillRect/>
          </a:stretch>
        </p:blipFill>
        <p:spPr bwMode="auto">
          <a:xfrm>
            <a:off x="468313" y="1773238"/>
            <a:ext cx="3719512" cy="4464050"/>
          </a:xfrm>
          <a:prstGeom prst="rect">
            <a:avLst/>
          </a:prstGeom>
          <a:noFill/>
        </p:spPr>
      </p:pic>
      <p:pic>
        <p:nvPicPr>
          <p:cNvPr id="1129479" name="Picture 7" descr="The reflection of Mount Hood in Trillium Lake.">
            <a:hlinkClick r:id="rId4" tooltip="The reflection of Mount Hood in Trillium Lake."/>
          </p:cNvPr>
          <p:cNvPicPr>
            <a:picLocks noChangeAspect="1" noChangeArrowheads="1"/>
          </p:cNvPicPr>
          <p:nvPr/>
        </p:nvPicPr>
        <p:blipFill>
          <a:blip r:embed="rId5" cstate="print"/>
          <a:srcRect/>
          <a:stretch>
            <a:fillRect/>
          </a:stretch>
        </p:blipFill>
        <p:spPr bwMode="auto">
          <a:xfrm>
            <a:off x="4859338" y="2349500"/>
            <a:ext cx="3671887" cy="291782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WordArt 2"/>
          <p:cNvSpPr>
            <a:spLocks noChangeArrowheads="1" noChangeShapeType="1" noTextEdit="1"/>
          </p:cNvSpPr>
          <p:nvPr/>
        </p:nvSpPr>
        <p:spPr bwMode="auto">
          <a:xfrm>
            <a:off x="2124075" y="188913"/>
            <a:ext cx="5256213"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Refracción</a:t>
            </a:r>
          </a:p>
        </p:txBody>
      </p:sp>
      <p:pic>
        <p:nvPicPr>
          <p:cNvPr id="1130501" name="Picture 5" descr="The straw seems to be broken, due to refraction of light as it emerges into the air.">
            <a:hlinkClick r:id="rId2" tooltip="The straw seems to be broken, due to refraction of light as it emerges into the air."/>
          </p:cNvPr>
          <p:cNvPicPr>
            <a:picLocks noChangeAspect="1" noChangeArrowheads="1"/>
          </p:cNvPicPr>
          <p:nvPr/>
        </p:nvPicPr>
        <p:blipFill>
          <a:blip r:embed="rId3" cstate="print"/>
          <a:srcRect/>
          <a:stretch>
            <a:fillRect/>
          </a:stretch>
        </p:blipFill>
        <p:spPr bwMode="auto">
          <a:xfrm>
            <a:off x="1187450" y="1052513"/>
            <a:ext cx="2474913" cy="2808287"/>
          </a:xfrm>
          <a:prstGeom prst="rect">
            <a:avLst/>
          </a:prstGeom>
          <a:noFill/>
        </p:spPr>
      </p:pic>
      <p:pic>
        <p:nvPicPr>
          <p:cNvPr id="1130503" name="Picture 7" descr="Refraction of light waves in water. The dark rectangle represents the actual position of a pencil sitting in a bowl of water. The light rectangle represents the apparent position of the pencil. Notice that the end (X) looks like it is at (Y), a position that is considerably shallower than (X).">
            <a:hlinkClick r:id="rId4" tooltip="Refraction of light waves in water. The dark rectangle represents the actual position of a pencil sitting in a bowl of water. The light rectangle represents the apparent position of the pencil. Notice that the end (X) looks like it is at (Y), a position that is considerably shallower than (X)."/>
          </p:cNvPr>
          <p:cNvPicPr>
            <a:picLocks noChangeAspect="1" noChangeArrowheads="1"/>
          </p:cNvPicPr>
          <p:nvPr/>
        </p:nvPicPr>
        <p:blipFill>
          <a:blip r:embed="rId5" cstate="print"/>
          <a:srcRect/>
          <a:stretch>
            <a:fillRect/>
          </a:stretch>
        </p:blipFill>
        <p:spPr bwMode="auto">
          <a:xfrm>
            <a:off x="5148263" y="1412875"/>
            <a:ext cx="3095625" cy="1963738"/>
          </a:xfrm>
          <a:prstGeom prst="rect">
            <a:avLst/>
          </a:prstGeom>
          <a:noFill/>
        </p:spPr>
      </p:pic>
      <p:pic>
        <p:nvPicPr>
          <p:cNvPr id="1130505" name="Picture 9" descr="Refraction in a Perspex (acrylic) block.">
            <a:hlinkClick r:id="rId6" tooltip="Refraction in a Perspex (acrylic) block."/>
          </p:cNvPr>
          <p:cNvPicPr>
            <a:picLocks noChangeAspect="1" noChangeArrowheads="1"/>
          </p:cNvPicPr>
          <p:nvPr/>
        </p:nvPicPr>
        <p:blipFill>
          <a:blip r:embed="rId7" cstate="print"/>
          <a:srcRect/>
          <a:stretch>
            <a:fillRect/>
          </a:stretch>
        </p:blipFill>
        <p:spPr bwMode="auto">
          <a:xfrm>
            <a:off x="468313" y="4149725"/>
            <a:ext cx="3673475" cy="2379663"/>
          </a:xfrm>
          <a:prstGeom prst="rect">
            <a:avLst/>
          </a:prstGeom>
          <a:noFill/>
        </p:spPr>
      </p:pic>
      <p:pic>
        <p:nvPicPr>
          <p:cNvPr id="1130507" name="Picture 11" descr="Refracción de la luz.">
            <a:hlinkClick r:id="rId8" tooltip="Refracción de la luz."/>
          </p:cNvPr>
          <p:cNvPicPr>
            <a:picLocks noChangeAspect="1" noChangeArrowheads="1"/>
          </p:cNvPicPr>
          <p:nvPr/>
        </p:nvPicPr>
        <p:blipFill>
          <a:blip r:embed="rId9" cstate="print"/>
          <a:srcRect/>
          <a:stretch>
            <a:fillRect/>
          </a:stretch>
        </p:blipFill>
        <p:spPr bwMode="auto">
          <a:xfrm>
            <a:off x="5508625" y="4076700"/>
            <a:ext cx="2374900" cy="23749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503238" y="1831975"/>
            <a:ext cx="8172450" cy="4117975"/>
          </a:xfrm>
          <a:prstGeom prst="rect">
            <a:avLst/>
          </a:prstGeom>
          <a:solidFill>
            <a:srgbClr val="FFFF00"/>
          </a:solidFill>
          <a:ln w="9525">
            <a:noFill/>
            <a:miter lim="800000"/>
            <a:headEnd/>
            <a:tailEnd/>
          </a:ln>
          <a:effectLst/>
        </p:spPr>
        <p:txBody>
          <a:bodyPr>
            <a:spAutoFit/>
          </a:bodyPr>
          <a:lstStyle/>
          <a:p>
            <a:pPr algn="ctr">
              <a:spcBef>
                <a:spcPct val="50000"/>
              </a:spcBef>
            </a:pPr>
            <a:r>
              <a:rPr lang="es-MX" sz="4800" dirty="0">
                <a:solidFill>
                  <a:schemeClr val="accent2"/>
                </a:solidFill>
                <a:latin typeface="Arial Black" pitchFamily="34" charset="0"/>
              </a:rPr>
              <a:t>1900-1928</a:t>
            </a:r>
          </a:p>
          <a:p>
            <a:pPr algn="ctr">
              <a:spcBef>
                <a:spcPct val="50000"/>
              </a:spcBef>
            </a:pPr>
            <a:r>
              <a:rPr lang="es-MX" sz="4800" dirty="0">
                <a:latin typeface="Arial Black" pitchFamily="34" charset="0"/>
              </a:rPr>
              <a:t>La mayor aventura del pensamiento de la historia de la humanidad</a:t>
            </a:r>
          </a:p>
        </p:txBody>
      </p:sp>
      <p:sp>
        <p:nvSpPr>
          <p:cNvPr id="1149955" name="WordArt 3"/>
          <p:cNvSpPr>
            <a:spLocks noChangeArrowheads="1" noChangeShapeType="1" noTextEdit="1"/>
          </p:cNvSpPr>
          <p:nvPr/>
        </p:nvSpPr>
        <p:spPr bwMode="auto">
          <a:xfrm>
            <a:off x="690840" y="332705"/>
            <a:ext cx="7777608" cy="100806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p:txBody>
      </p:sp>
    </p:spTree>
    <p:extLst>
      <p:ext uri="{BB962C8B-B14F-4D97-AF65-F5344CB8AC3E}">
        <p14:creationId xmlns:p14="http://schemas.microsoft.com/office/powerpoint/2010/main" val="35051958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WordArt 2"/>
          <p:cNvSpPr>
            <a:spLocks noChangeArrowheads="1" noChangeShapeType="1" noTextEdit="1"/>
          </p:cNvSpPr>
          <p:nvPr/>
        </p:nvSpPr>
        <p:spPr bwMode="auto">
          <a:xfrm>
            <a:off x="468313" y="406400"/>
            <a:ext cx="8351837" cy="71913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Doble refracción ó birrefringencia</a:t>
            </a:r>
          </a:p>
        </p:txBody>
      </p:sp>
      <p:pic>
        <p:nvPicPr>
          <p:cNvPr id="1131527" name="Picture 7" descr="A calcite crystal laid upon a paper with some letters showing the double refraction">
            <a:hlinkClick r:id="rId2" tooltip="A calcite crystal laid upon a paper with some letters showing the double refraction"/>
          </p:cNvPr>
          <p:cNvPicPr>
            <a:picLocks noChangeAspect="1" noChangeArrowheads="1"/>
          </p:cNvPicPr>
          <p:nvPr/>
        </p:nvPicPr>
        <p:blipFill>
          <a:blip r:embed="rId3" cstate="print"/>
          <a:srcRect/>
          <a:stretch>
            <a:fillRect/>
          </a:stretch>
        </p:blipFill>
        <p:spPr bwMode="auto">
          <a:xfrm>
            <a:off x="395288" y="1989138"/>
            <a:ext cx="8424862" cy="368617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04547" name="Text Box 3"/>
          <p:cNvSpPr txBox="1">
            <a:spLocks noChangeArrowheads="1"/>
          </p:cNvSpPr>
          <p:nvPr/>
        </p:nvSpPr>
        <p:spPr bwMode="auto">
          <a:xfrm>
            <a:off x="376238" y="1268413"/>
            <a:ext cx="8372475" cy="4930775"/>
          </a:xfrm>
          <a:prstGeom prst="rect">
            <a:avLst/>
          </a:prstGeom>
          <a:noFill/>
          <a:ln w="9525">
            <a:noFill/>
            <a:miter lim="800000"/>
            <a:headEnd/>
            <a:tailEnd/>
          </a:ln>
          <a:effectLst/>
        </p:spPr>
        <p:txBody>
          <a:bodyPr>
            <a:spAutoFit/>
          </a:bodyPr>
          <a:lstStyle/>
          <a:p>
            <a:pPr eaLnBrk="0" hangingPunct="0">
              <a:lnSpc>
                <a:spcPct val="110000"/>
              </a:lnSpc>
              <a:buFontTx/>
              <a:buChar char="•"/>
            </a:pPr>
            <a:r>
              <a:rPr lang="es-MX" sz="3600">
                <a:solidFill>
                  <a:srgbClr val="FF0000"/>
                </a:solidFill>
              </a:rPr>
              <a:t>La reflexión</a:t>
            </a:r>
            <a:br>
              <a:rPr lang="es-MX" sz="3600">
                <a:solidFill>
                  <a:srgbClr val="FF0000"/>
                </a:solidFill>
              </a:rPr>
            </a:br>
            <a:r>
              <a:rPr lang="es-MX" sz="3600"/>
              <a:t>Ambas teorías podían explicarla</a:t>
            </a:r>
          </a:p>
          <a:p>
            <a:pPr eaLnBrk="0" hangingPunct="0">
              <a:lnSpc>
                <a:spcPct val="110000"/>
              </a:lnSpc>
              <a:buFontTx/>
              <a:buChar char="•"/>
            </a:pPr>
            <a:r>
              <a:rPr lang="es-MX" sz="3600">
                <a:solidFill>
                  <a:srgbClr val="FF0000"/>
                </a:solidFill>
              </a:rPr>
              <a:t>La refracción</a:t>
            </a:r>
            <a:r>
              <a:rPr lang="es-MX" sz="3600"/>
              <a:t/>
            </a:r>
            <a:br>
              <a:rPr lang="es-MX" sz="3600"/>
            </a:br>
            <a:r>
              <a:rPr lang="es-MX" sz="3600"/>
              <a:t>Ambas teorías podían explicarla</a:t>
            </a:r>
          </a:p>
          <a:p>
            <a:pPr eaLnBrk="0" hangingPunct="0">
              <a:lnSpc>
                <a:spcPct val="110000"/>
              </a:lnSpc>
              <a:buFontTx/>
              <a:buChar char="•"/>
            </a:pPr>
            <a:r>
              <a:rPr lang="es-MX" sz="3600">
                <a:solidFill>
                  <a:srgbClr val="FF0000"/>
                </a:solidFill>
              </a:rPr>
              <a:t>La doble refracción</a:t>
            </a:r>
            <a:r>
              <a:rPr lang="es-MX" sz="3600"/>
              <a:t/>
            </a:r>
            <a:br>
              <a:rPr lang="es-MX" sz="3600"/>
            </a:br>
            <a:r>
              <a:rPr lang="es-MX" sz="3600"/>
              <a:t>La explicación de la teoría ondulatoria era muy complicada, poco convincente. Muy “ad-hoc”</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05571" name="Text Box 3"/>
          <p:cNvSpPr txBox="1">
            <a:spLocks noChangeArrowheads="1"/>
          </p:cNvSpPr>
          <p:nvPr/>
        </p:nvSpPr>
        <p:spPr bwMode="auto">
          <a:xfrm>
            <a:off x="376238" y="1262980"/>
            <a:ext cx="8372475" cy="4708981"/>
          </a:xfrm>
          <a:prstGeom prst="rect">
            <a:avLst/>
          </a:prstGeom>
          <a:noFill/>
          <a:ln w="9525">
            <a:noFill/>
            <a:miter lim="800000"/>
            <a:headEnd/>
            <a:tailEnd/>
          </a:ln>
          <a:effectLst/>
        </p:spPr>
        <p:txBody>
          <a:bodyPr>
            <a:spAutoFit/>
          </a:bodyPr>
          <a:lstStyle/>
          <a:p>
            <a:pPr eaLnBrk="0" hangingPunct="0">
              <a:lnSpc>
                <a:spcPct val="150000"/>
              </a:lnSpc>
            </a:pPr>
            <a:r>
              <a:rPr lang="es-MX" sz="4000" dirty="0"/>
              <a:t>Dados los hechos expuestos, y por la enorme influencia de Newton, </a:t>
            </a:r>
            <a:r>
              <a:rPr lang="es-MX" sz="4000" b="1" dirty="0">
                <a:solidFill>
                  <a:srgbClr val="FF0000"/>
                </a:solidFill>
              </a:rPr>
              <a:t>la teoría corpuscular fue aceptada</a:t>
            </a:r>
            <a:r>
              <a:rPr lang="es-MX" sz="4000" dirty="0"/>
              <a:t> y dejo de ser cuestionada durante todo el siglo XVIII</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WordArt 2"/>
          <p:cNvSpPr>
            <a:spLocks noChangeArrowheads="1" noChangeShapeType="1" noTextEdit="1"/>
          </p:cNvSpPr>
          <p:nvPr/>
        </p:nvSpPr>
        <p:spPr bwMode="auto">
          <a:xfrm>
            <a:off x="971550" y="260350"/>
            <a:ext cx="6985000" cy="9366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07619" name="Text Box 3"/>
          <p:cNvSpPr txBox="1">
            <a:spLocks noChangeArrowheads="1"/>
          </p:cNvSpPr>
          <p:nvPr/>
        </p:nvSpPr>
        <p:spPr bwMode="auto">
          <a:xfrm>
            <a:off x="671710" y="1916113"/>
            <a:ext cx="7788275" cy="3989490"/>
          </a:xfrm>
          <a:prstGeom prst="rect">
            <a:avLst/>
          </a:prstGeom>
          <a:noFill/>
          <a:ln w="9525">
            <a:noFill/>
            <a:miter lim="800000"/>
            <a:headEnd/>
            <a:tailEnd/>
          </a:ln>
          <a:effectLst/>
        </p:spPr>
        <p:txBody>
          <a:bodyPr>
            <a:spAutoFit/>
          </a:bodyPr>
          <a:lstStyle/>
          <a:p>
            <a:pPr eaLnBrk="0" hangingPunct="0">
              <a:lnSpc>
                <a:spcPct val="120000"/>
              </a:lnSpc>
            </a:pPr>
            <a:r>
              <a:rPr lang="es-MX" sz="5400" dirty="0"/>
              <a:t>Pero aún había mucho por descubrir, nuevos fenómenos que nadie </a:t>
            </a:r>
            <a:r>
              <a:rPr lang="es-MX" sz="5400" dirty="0" smtClean="0"/>
              <a:t>imaginaba…..</a:t>
            </a:r>
            <a:endParaRPr lang="es-MX" sz="5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8642" name="Picture 2" descr="Thomas_Young_(scientist)"/>
          <p:cNvPicPr>
            <a:picLocks noChangeAspect="1" noChangeArrowheads="1"/>
          </p:cNvPicPr>
          <p:nvPr/>
        </p:nvPicPr>
        <p:blipFill>
          <a:blip r:embed="rId2" cstate="print"/>
          <a:srcRect/>
          <a:stretch>
            <a:fillRect/>
          </a:stretch>
        </p:blipFill>
        <p:spPr bwMode="auto">
          <a:xfrm>
            <a:off x="323850" y="1628775"/>
            <a:ext cx="3951288" cy="4941888"/>
          </a:xfrm>
          <a:prstGeom prst="rect">
            <a:avLst/>
          </a:prstGeom>
          <a:noFill/>
        </p:spPr>
      </p:pic>
      <p:sp>
        <p:nvSpPr>
          <p:cNvPr id="1008643" name="WordArt 3"/>
          <p:cNvSpPr>
            <a:spLocks noChangeArrowheads="1" noChangeShapeType="1" noTextEdit="1"/>
          </p:cNvSpPr>
          <p:nvPr/>
        </p:nvSpPr>
        <p:spPr bwMode="auto">
          <a:xfrm>
            <a:off x="1114425" y="188913"/>
            <a:ext cx="6913563" cy="12954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difracción y la interferencia de la luz</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Thomas Young, 1801-1803</a:t>
            </a:r>
          </a:p>
        </p:txBody>
      </p:sp>
      <p:pic>
        <p:nvPicPr>
          <p:cNvPr id="1008645" name="Picture 5" descr="NewtRefract"/>
          <p:cNvPicPr>
            <a:picLocks noChangeAspect="1" noChangeArrowheads="1"/>
          </p:cNvPicPr>
          <p:nvPr/>
        </p:nvPicPr>
        <p:blipFill>
          <a:blip r:embed="rId3" cstate="print">
            <a:lum contrast="12000"/>
          </a:blip>
          <a:srcRect/>
          <a:stretch>
            <a:fillRect/>
          </a:stretch>
        </p:blipFill>
        <p:spPr bwMode="auto">
          <a:xfrm>
            <a:off x="5076825" y="1773238"/>
            <a:ext cx="3251200" cy="4248150"/>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771800" y="116632"/>
            <a:ext cx="0" cy="6624736"/>
            <a:chOff x="2123728" y="116632"/>
            <a:chExt cx="0" cy="6624736"/>
          </a:xfrm>
        </p:grpSpPr>
        <p:cxnSp>
          <p:nvCxnSpPr>
            <p:cNvPr id="3" name="Straight Connector 2"/>
            <p:cNvCxnSpPr/>
            <p:nvPr/>
          </p:nvCxnSpPr>
          <p:spPr>
            <a:xfrm>
              <a:off x="2123728" y="116632"/>
              <a:ext cx="0" cy="28803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123728" y="3140968"/>
              <a:ext cx="0" cy="3600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220072" y="116632"/>
            <a:ext cx="0" cy="6624736"/>
            <a:chOff x="3995936" y="116632"/>
            <a:chExt cx="0" cy="6624736"/>
          </a:xfrm>
        </p:grpSpPr>
        <p:cxnSp>
          <p:nvCxnSpPr>
            <p:cNvPr id="5" name="Straight Connector 4"/>
            <p:cNvCxnSpPr/>
            <p:nvPr/>
          </p:nvCxnSpPr>
          <p:spPr>
            <a:xfrm>
              <a:off x="3995936" y="116632"/>
              <a:ext cx="0" cy="2448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95936" y="2717304"/>
              <a:ext cx="0" cy="8557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95936" y="3789040"/>
              <a:ext cx="0" cy="29523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8388424" y="80628"/>
            <a:ext cx="0" cy="66607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2" descr="C:\Users\feguibar\AppData\Local\Microsoft\Windows\Temporary Internet Files\Content.IE5\KETRP7PR\MC90043261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0" y="2420888"/>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5518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4356" name="Picture 4"/>
          <p:cNvPicPr>
            <a:picLocks noChangeAspect="1" noChangeArrowheads="1"/>
          </p:cNvPicPr>
          <p:nvPr/>
        </p:nvPicPr>
        <p:blipFill>
          <a:blip r:embed="rId2" cstate="print"/>
          <a:srcRect/>
          <a:stretch>
            <a:fillRect/>
          </a:stretch>
        </p:blipFill>
        <p:spPr bwMode="auto">
          <a:xfrm>
            <a:off x="142875" y="1052513"/>
            <a:ext cx="8893175" cy="5545137"/>
          </a:xfrm>
          <a:prstGeom prst="rect">
            <a:avLst/>
          </a:prstGeom>
          <a:noFill/>
          <a:ln w="9525">
            <a:noFill/>
            <a:miter lim="800000"/>
            <a:headEnd/>
            <a:tailEnd/>
          </a:ln>
          <a:effectLst/>
        </p:spPr>
      </p:pic>
      <p:sp>
        <p:nvSpPr>
          <p:cNvPr id="1124357" name="WordArt 5"/>
          <p:cNvSpPr>
            <a:spLocks noChangeArrowheads="1" noChangeShapeType="1" noTextEdit="1"/>
          </p:cNvSpPr>
          <p:nvPr/>
        </p:nvSpPr>
        <p:spPr bwMode="auto">
          <a:xfrm>
            <a:off x="1258888" y="333375"/>
            <a:ext cx="626745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experimento de Young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0690" name="Picture 2" descr="SGT_GUNN"/>
          <p:cNvPicPr>
            <a:picLocks noChangeAspect="1" noChangeArrowheads="1" noCrop="1"/>
          </p:cNvPicPr>
          <p:nvPr/>
        </p:nvPicPr>
        <p:blipFill>
          <a:blip r:embed="rId2" cstate="print"/>
          <a:srcRect/>
          <a:stretch>
            <a:fillRect/>
          </a:stretch>
        </p:blipFill>
        <p:spPr bwMode="auto">
          <a:xfrm>
            <a:off x="3031097" y="1320195"/>
            <a:ext cx="2743200" cy="1109662"/>
          </a:xfrm>
          <a:prstGeom prst="rect">
            <a:avLst/>
          </a:prstGeom>
          <a:noFill/>
        </p:spPr>
      </p:pic>
      <p:pic>
        <p:nvPicPr>
          <p:cNvPr id="1010691" name="Picture 3" descr="interf6"/>
          <p:cNvPicPr>
            <a:picLocks noChangeAspect="1" noChangeArrowheads="1"/>
          </p:cNvPicPr>
          <p:nvPr/>
        </p:nvPicPr>
        <p:blipFill>
          <a:blip r:embed="rId3" cstate="print"/>
          <a:srcRect/>
          <a:stretch>
            <a:fillRect/>
          </a:stretch>
        </p:blipFill>
        <p:spPr bwMode="auto">
          <a:xfrm>
            <a:off x="1360884" y="2853531"/>
            <a:ext cx="6667500" cy="3599805"/>
          </a:xfrm>
          <a:prstGeom prst="rect">
            <a:avLst/>
          </a:prstGeom>
          <a:noFill/>
        </p:spPr>
      </p:pic>
      <p:sp>
        <p:nvSpPr>
          <p:cNvPr id="1010692" name="WordArt 4"/>
          <p:cNvSpPr>
            <a:spLocks noChangeArrowheads="1" noChangeShapeType="1" noTextEdit="1"/>
          </p:cNvSpPr>
          <p:nvPr/>
        </p:nvSpPr>
        <p:spPr bwMode="auto">
          <a:xfrm>
            <a:off x="251520" y="188912"/>
            <a:ext cx="8712968" cy="79181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experimento de la doble rendija con partículas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1714" name="Picture 2" descr="SGT_GUNN"/>
          <p:cNvPicPr>
            <a:picLocks noChangeAspect="1" noChangeArrowheads="1" noCrop="1"/>
          </p:cNvPicPr>
          <p:nvPr/>
        </p:nvPicPr>
        <p:blipFill>
          <a:blip r:embed="rId2" cstate="print"/>
          <a:srcRect/>
          <a:stretch>
            <a:fillRect/>
          </a:stretch>
        </p:blipFill>
        <p:spPr bwMode="auto">
          <a:xfrm>
            <a:off x="2878138" y="1150938"/>
            <a:ext cx="2743200" cy="1109662"/>
          </a:xfrm>
          <a:prstGeom prst="rect">
            <a:avLst/>
          </a:prstGeom>
          <a:noFill/>
        </p:spPr>
      </p:pic>
      <p:pic>
        <p:nvPicPr>
          <p:cNvPr id="1011715" name="Picture 3" descr="interf5"/>
          <p:cNvPicPr>
            <a:picLocks noChangeAspect="1" noChangeArrowheads="1"/>
          </p:cNvPicPr>
          <p:nvPr/>
        </p:nvPicPr>
        <p:blipFill>
          <a:blip r:embed="rId3" cstate="print"/>
          <a:srcRect/>
          <a:stretch>
            <a:fillRect/>
          </a:stretch>
        </p:blipFill>
        <p:spPr bwMode="auto">
          <a:xfrm>
            <a:off x="1079500" y="3057525"/>
            <a:ext cx="6667500" cy="3248025"/>
          </a:xfrm>
          <a:prstGeom prst="rect">
            <a:avLst/>
          </a:prstGeom>
          <a:noFill/>
        </p:spPr>
      </p:pic>
      <p:sp>
        <p:nvSpPr>
          <p:cNvPr id="1011716" name="WordArt 4"/>
          <p:cNvSpPr>
            <a:spLocks noChangeArrowheads="1" noChangeShapeType="1" noTextEdit="1"/>
          </p:cNvSpPr>
          <p:nvPr/>
        </p:nvSpPr>
        <p:spPr bwMode="auto">
          <a:xfrm>
            <a:off x="755650" y="188913"/>
            <a:ext cx="76327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experimento de la doble rendija con partículas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2738" name="Picture 2" descr="SGT_GUNN"/>
          <p:cNvPicPr>
            <a:picLocks noChangeAspect="1" noChangeArrowheads="1" noCrop="1"/>
          </p:cNvPicPr>
          <p:nvPr/>
        </p:nvPicPr>
        <p:blipFill>
          <a:blip r:embed="rId2" cstate="print"/>
          <a:srcRect/>
          <a:stretch>
            <a:fillRect/>
          </a:stretch>
        </p:blipFill>
        <p:spPr bwMode="auto">
          <a:xfrm>
            <a:off x="2987824" y="1124744"/>
            <a:ext cx="3168352" cy="1368152"/>
          </a:xfrm>
          <a:prstGeom prst="rect">
            <a:avLst/>
          </a:prstGeom>
          <a:noFill/>
        </p:spPr>
      </p:pic>
      <p:sp>
        <p:nvSpPr>
          <p:cNvPr id="1012739" name="WordArt 3"/>
          <p:cNvSpPr>
            <a:spLocks noChangeArrowheads="1" noChangeShapeType="1" noTextEdit="1"/>
          </p:cNvSpPr>
          <p:nvPr/>
        </p:nvSpPr>
        <p:spPr bwMode="auto">
          <a:xfrm>
            <a:off x="755650" y="188913"/>
            <a:ext cx="76327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experimento de la doble rendija con partículas</a:t>
            </a:r>
          </a:p>
        </p:txBody>
      </p:sp>
      <p:sp>
        <p:nvSpPr>
          <p:cNvPr id="1012740" name="Text Box 4"/>
          <p:cNvSpPr txBox="1">
            <a:spLocks noChangeArrowheads="1"/>
          </p:cNvSpPr>
          <p:nvPr/>
        </p:nvSpPr>
        <p:spPr bwMode="auto">
          <a:xfrm>
            <a:off x="179512" y="2780928"/>
            <a:ext cx="8784976" cy="3662541"/>
          </a:xfrm>
          <a:prstGeom prst="rect">
            <a:avLst/>
          </a:prstGeom>
          <a:noFill/>
          <a:ln w="9525">
            <a:noFill/>
            <a:miter lim="800000"/>
            <a:headEnd/>
            <a:tailEnd/>
          </a:ln>
          <a:effectLst/>
        </p:spPr>
        <p:txBody>
          <a:bodyPr wrap="square">
            <a:spAutoFit/>
          </a:bodyPr>
          <a:lstStyle/>
          <a:p>
            <a:pPr eaLnBrk="0" hangingPunct="0">
              <a:lnSpc>
                <a:spcPct val="110000"/>
              </a:lnSpc>
              <a:spcBef>
                <a:spcPct val="30000"/>
              </a:spcBef>
              <a:buFontTx/>
              <a:buChar char="•"/>
            </a:pPr>
            <a:r>
              <a:rPr lang="es-MX" sz="4000" dirty="0"/>
              <a:t>La teoría corpuscular de la luz está en contradicción con la experiencia.</a:t>
            </a:r>
          </a:p>
          <a:p>
            <a:pPr eaLnBrk="0" hangingPunct="0">
              <a:lnSpc>
                <a:spcPct val="110000"/>
              </a:lnSpc>
              <a:spcBef>
                <a:spcPct val="30000"/>
              </a:spcBef>
              <a:buFontTx/>
              <a:buChar char="•"/>
            </a:pPr>
            <a:r>
              <a:rPr lang="es-MX" sz="4000" dirty="0"/>
              <a:t>La teoría corpuscular de la luz no puede explicar el experimento de la doble rendija de Young</a:t>
            </a:r>
            <a:endParaRPr lang="en-US" sz="4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310434" y="1285860"/>
            <a:ext cx="8534752" cy="4663419"/>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para ello continuemos con algunas de las preguntas fundamentales…</a:t>
            </a:r>
          </a:p>
          <a:p>
            <a:pPr marL="0">
              <a:lnSpc>
                <a:spcPct val="90000"/>
              </a:lnSpc>
              <a:buFontTx/>
              <a:buNone/>
            </a:pPr>
            <a:r>
              <a:rPr lang="es-MX" sz="6000" dirty="0" smtClean="0"/>
              <a:t>¿Qué es la luz?</a:t>
            </a:r>
            <a:endParaRPr lang="es-MX" sz="6000" dirty="0"/>
          </a:p>
        </p:txBody>
      </p:sp>
      <p:sp>
        <p:nvSpPr>
          <p:cNvPr id="1186819" name="WordArt 3"/>
          <p:cNvSpPr>
            <a:spLocks noChangeArrowheads="1" noChangeShapeType="1" noTextEdit="1"/>
          </p:cNvSpPr>
          <p:nvPr/>
        </p:nvSpPr>
        <p:spPr bwMode="auto">
          <a:xfrm>
            <a:off x="538520" y="226935"/>
            <a:ext cx="8072467" cy="73515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extLst>
      <p:ext uri="{BB962C8B-B14F-4D97-AF65-F5344CB8AC3E}">
        <p14:creationId xmlns:p14="http://schemas.microsoft.com/office/powerpoint/2010/main" val="75662840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WordArt 2"/>
          <p:cNvSpPr>
            <a:spLocks noChangeArrowheads="1" noChangeShapeType="1" noTextEdit="1"/>
          </p:cNvSpPr>
          <p:nvPr/>
        </p:nvSpPr>
        <p:spPr bwMode="auto">
          <a:xfrm>
            <a:off x="971550" y="260350"/>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interferencia</a:t>
            </a:r>
          </a:p>
        </p:txBody>
      </p:sp>
      <p:sp>
        <p:nvSpPr>
          <p:cNvPr id="1013763" name="Text Box 3"/>
          <p:cNvSpPr txBox="1">
            <a:spLocks noChangeArrowheads="1"/>
          </p:cNvSpPr>
          <p:nvPr/>
        </p:nvSpPr>
        <p:spPr bwMode="auto">
          <a:xfrm>
            <a:off x="539750" y="1268413"/>
            <a:ext cx="8208963" cy="696912"/>
          </a:xfrm>
          <a:prstGeom prst="rect">
            <a:avLst/>
          </a:prstGeom>
          <a:noFill/>
          <a:ln w="9525">
            <a:noFill/>
            <a:miter lim="800000"/>
            <a:headEnd/>
            <a:tailEnd/>
          </a:ln>
          <a:effectLst/>
        </p:spPr>
        <p:txBody>
          <a:bodyPr>
            <a:spAutoFit/>
          </a:bodyPr>
          <a:lstStyle/>
          <a:p>
            <a:pPr eaLnBrk="0" hangingPunct="0">
              <a:lnSpc>
                <a:spcPct val="110000"/>
              </a:lnSpc>
              <a:buFontTx/>
              <a:buChar char="•"/>
            </a:pPr>
            <a:endParaRPr lang="en-US" sz="3600"/>
          </a:p>
        </p:txBody>
      </p:sp>
      <p:pic>
        <p:nvPicPr>
          <p:cNvPr id="1013766" name="Picture 6" descr="fig19-12b"/>
          <p:cNvPicPr>
            <a:picLocks noChangeAspect="1" noChangeArrowheads="1"/>
          </p:cNvPicPr>
          <p:nvPr/>
        </p:nvPicPr>
        <p:blipFill>
          <a:blip r:embed="rId2" cstate="print"/>
          <a:srcRect/>
          <a:stretch>
            <a:fillRect/>
          </a:stretch>
        </p:blipFill>
        <p:spPr bwMode="auto">
          <a:xfrm>
            <a:off x="1042988" y="1341438"/>
            <a:ext cx="6913562" cy="5183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7" name="WordArt 5"/>
          <p:cNvSpPr>
            <a:spLocks noChangeArrowheads="1" noChangeShapeType="1" noTextEdit="1"/>
          </p:cNvSpPr>
          <p:nvPr/>
        </p:nvSpPr>
        <p:spPr bwMode="auto">
          <a:xfrm>
            <a:off x="1258888" y="333375"/>
            <a:ext cx="626745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experimento de Young</a:t>
            </a:r>
          </a:p>
        </p:txBody>
      </p:sp>
      <p:pic>
        <p:nvPicPr>
          <p:cNvPr id="4" name="Picture 3" descr="Doubleslit3Dspectrum.gif"/>
          <p:cNvPicPr>
            <a:picLocks noChangeAspect="1"/>
          </p:cNvPicPr>
          <p:nvPr/>
        </p:nvPicPr>
        <p:blipFill>
          <a:blip r:embed="rId2" cstate="print"/>
          <a:stretch>
            <a:fillRect/>
          </a:stretch>
        </p:blipFill>
        <p:spPr>
          <a:xfrm>
            <a:off x="2267744" y="1556792"/>
            <a:ext cx="4464496" cy="4571157"/>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14787" name="Text Box 3"/>
          <p:cNvSpPr txBox="1">
            <a:spLocks noChangeArrowheads="1"/>
          </p:cNvSpPr>
          <p:nvPr/>
        </p:nvSpPr>
        <p:spPr bwMode="auto">
          <a:xfrm>
            <a:off x="179512" y="1484784"/>
            <a:ext cx="8784975" cy="4007251"/>
          </a:xfrm>
          <a:prstGeom prst="rect">
            <a:avLst/>
          </a:prstGeom>
          <a:noFill/>
          <a:ln w="9525">
            <a:noFill/>
            <a:miter lim="800000"/>
            <a:headEnd/>
            <a:tailEnd/>
          </a:ln>
          <a:effectLst/>
        </p:spPr>
        <p:txBody>
          <a:bodyPr wrap="square">
            <a:spAutoFit/>
          </a:bodyPr>
          <a:lstStyle/>
          <a:p>
            <a:pPr eaLnBrk="0" hangingPunct="0">
              <a:lnSpc>
                <a:spcPct val="120000"/>
              </a:lnSpc>
              <a:spcBef>
                <a:spcPct val="50000"/>
              </a:spcBef>
            </a:pPr>
            <a:r>
              <a:rPr lang="es-MX" sz="4800" dirty="0"/>
              <a:t>La discusión sobre si la luz son ondas o son partículas revivió.</a:t>
            </a:r>
          </a:p>
          <a:p>
            <a:pPr eaLnBrk="0" hangingPunct="0">
              <a:lnSpc>
                <a:spcPct val="120000"/>
              </a:lnSpc>
              <a:spcBef>
                <a:spcPct val="50000"/>
              </a:spcBef>
            </a:pPr>
            <a:r>
              <a:rPr lang="es-MX" sz="4800" dirty="0"/>
              <a:t>No sólo revivió, sino que agarró una fuerza tremenda.</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7" name="WordArt 5"/>
          <p:cNvSpPr>
            <a:spLocks noChangeArrowheads="1" noChangeShapeType="1" noTextEdit="1"/>
          </p:cNvSpPr>
          <p:nvPr/>
        </p:nvSpPr>
        <p:spPr bwMode="auto">
          <a:xfrm>
            <a:off x="781868" y="116632"/>
            <a:ext cx="7583615"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Punto brillante de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Poisson</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1818</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50102474"/>
              </p:ext>
            </p:extLst>
          </p:nvPr>
        </p:nvGraphicFramePr>
        <p:xfrm>
          <a:off x="6546850" y="3489325"/>
          <a:ext cx="114300" cy="177800"/>
        </p:xfrm>
        <a:graphic>
          <a:graphicData uri="http://schemas.openxmlformats.org/presentationml/2006/ole">
            <mc:AlternateContent xmlns:mc="http://schemas.openxmlformats.org/markup-compatibility/2006">
              <mc:Choice xmlns:v="urn:schemas-microsoft-com:vml" Requires="v">
                <p:oleObj spid="_x0000_s4698151" name="Equation" r:id="rId3" imgW="114120" imgH="177480" progId="Equation.DSMT4">
                  <p:embed/>
                </p:oleObj>
              </mc:Choice>
              <mc:Fallback>
                <p:oleObj name="Equation" r:id="rId3" imgW="114120" imgH="17748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850" y="3489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02664746"/>
              </p:ext>
            </p:extLst>
          </p:nvPr>
        </p:nvGraphicFramePr>
        <p:xfrm>
          <a:off x="1410927" y="4713154"/>
          <a:ext cx="6304818" cy="1884198"/>
        </p:xfrm>
        <a:graphic>
          <a:graphicData uri="http://schemas.openxmlformats.org/presentationml/2006/ole">
            <mc:AlternateContent xmlns:mc="http://schemas.openxmlformats.org/markup-compatibility/2006">
              <mc:Choice xmlns:v="urn:schemas-microsoft-com:vml" Requires="v">
                <p:oleObj spid="_x0000_s4698152" name="Equation" r:id="rId5" imgW="2209680" imgH="660240" progId="Equation.DSMT4">
                  <p:embed/>
                </p:oleObj>
              </mc:Choice>
              <mc:Fallback>
                <p:oleObj name="Equation" r:id="rId5" imgW="2209680" imgH="66024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927" y="4713154"/>
                        <a:ext cx="6304818" cy="188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980728"/>
            <a:ext cx="3519237" cy="351923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28" y="1014340"/>
            <a:ext cx="4975701" cy="3062732"/>
          </a:xfrm>
          <a:prstGeom prst="rect">
            <a:avLst/>
          </a:prstGeom>
        </p:spPr>
      </p:pic>
    </p:spTree>
    <p:extLst>
      <p:ext uri="{BB962C8B-B14F-4D97-AF65-F5344CB8AC3E}">
        <p14:creationId xmlns:p14="http://schemas.microsoft.com/office/powerpoint/2010/main" val="39979971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15811" name="Text Box 3"/>
          <p:cNvSpPr txBox="1">
            <a:spLocks noChangeArrowheads="1"/>
          </p:cNvSpPr>
          <p:nvPr/>
        </p:nvSpPr>
        <p:spPr bwMode="auto">
          <a:xfrm>
            <a:off x="469081" y="1196752"/>
            <a:ext cx="8207375" cy="5197257"/>
          </a:xfrm>
          <a:prstGeom prst="rect">
            <a:avLst/>
          </a:prstGeom>
          <a:noFill/>
          <a:ln w="9525">
            <a:noFill/>
            <a:miter lim="800000"/>
            <a:headEnd/>
            <a:tailEnd/>
          </a:ln>
          <a:effectLst/>
        </p:spPr>
        <p:txBody>
          <a:bodyPr>
            <a:spAutoFit/>
          </a:bodyPr>
          <a:lstStyle/>
          <a:p>
            <a:pPr eaLnBrk="0" hangingPunct="0">
              <a:lnSpc>
                <a:spcPct val="110000"/>
              </a:lnSpc>
              <a:spcBef>
                <a:spcPct val="50000"/>
              </a:spcBef>
            </a:pPr>
            <a:r>
              <a:rPr lang="es-MX" sz="3600" dirty="0">
                <a:solidFill>
                  <a:srgbClr val="FF0000"/>
                </a:solidFill>
              </a:rPr>
              <a:t>La discusión sobre si la luz son ondas o son partículas revivió.</a:t>
            </a:r>
          </a:p>
          <a:p>
            <a:pPr eaLnBrk="0" hangingPunct="0">
              <a:lnSpc>
                <a:spcPct val="110000"/>
              </a:lnSpc>
              <a:spcBef>
                <a:spcPct val="50000"/>
              </a:spcBef>
            </a:pPr>
            <a:r>
              <a:rPr lang="es-MX" sz="3600" dirty="0" smtClean="0"/>
              <a:t>En </a:t>
            </a:r>
            <a:r>
              <a:rPr lang="es-MX" sz="3600" dirty="0"/>
              <a:t>los primeros 50 años del siglo </a:t>
            </a:r>
            <a:r>
              <a:rPr lang="es-MX" sz="3600" dirty="0" smtClean="0"/>
              <a:t>XIX, </a:t>
            </a:r>
            <a:r>
              <a:rPr lang="es-MX" sz="3600" dirty="0"/>
              <a:t>y gracias a los trabajos, tanto teóricos como experimentales, de mucha gente (Young, </a:t>
            </a:r>
            <a:r>
              <a:rPr lang="es-MX" sz="3600" dirty="0" err="1"/>
              <a:t>Fresnel</a:t>
            </a:r>
            <a:r>
              <a:rPr lang="es-MX" sz="3600" dirty="0"/>
              <a:t>, </a:t>
            </a:r>
            <a:r>
              <a:rPr lang="es-MX" sz="3600" dirty="0" err="1"/>
              <a:t>Arago</a:t>
            </a:r>
            <a:r>
              <a:rPr lang="es-MX" sz="3600" dirty="0"/>
              <a:t>, </a:t>
            </a:r>
            <a:r>
              <a:rPr lang="es-MX" sz="3600" dirty="0" err="1"/>
              <a:t>Airy</a:t>
            </a:r>
            <a:r>
              <a:rPr lang="es-MX" sz="3600" dirty="0"/>
              <a:t>, </a:t>
            </a:r>
            <a:r>
              <a:rPr lang="es-MX" sz="3600" dirty="0" err="1"/>
              <a:t>Fizeau</a:t>
            </a:r>
            <a:r>
              <a:rPr lang="es-MX" sz="3600" dirty="0"/>
              <a:t>) se llegó a la conclusión de que la luz era una onda.</a:t>
            </a:r>
            <a:endParaRPr lang="en-US" sz="36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16835" name="Text Box 3"/>
          <p:cNvSpPr txBox="1">
            <a:spLocks noChangeArrowheads="1"/>
          </p:cNvSpPr>
          <p:nvPr/>
        </p:nvSpPr>
        <p:spPr bwMode="auto">
          <a:xfrm>
            <a:off x="216793" y="1628800"/>
            <a:ext cx="8675687" cy="3844925"/>
          </a:xfrm>
          <a:prstGeom prst="rect">
            <a:avLst/>
          </a:prstGeom>
          <a:noFill/>
          <a:ln w="9525">
            <a:noFill/>
            <a:miter lim="800000"/>
            <a:headEnd/>
            <a:tailEnd/>
          </a:ln>
          <a:effectLst/>
        </p:spPr>
        <p:txBody>
          <a:bodyPr>
            <a:spAutoFit/>
          </a:bodyPr>
          <a:lstStyle/>
          <a:p>
            <a:pPr eaLnBrk="0" hangingPunct="0">
              <a:lnSpc>
                <a:spcPct val="150000"/>
              </a:lnSpc>
              <a:buFontTx/>
              <a:buChar char="•"/>
            </a:pPr>
            <a:r>
              <a:rPr lang="es-MX" sz="4100" dirty="0">
                <a:solidFill>
                  <a:srgbClr val="339933"/>
                </a:solidFill>
              </a:rPr>
              <a:t>La reflexión. </a:t>
            </a:r>
            <a:r>
              <a:rPr lang="es-MX" sz="4100" dirty="0"/>
              <a:t>Las dos teorías</a:t>
            </a:r>
          </a:p>
          <a:p>
            <a:pPr eaLnBrk="0" hangingPunct="0">
              <a:lnSpc>
                <a:spcPct val="150000"/>
              </a:lnSpc>
              <a:buFontTx/>
              <a:buChar char="•"/>
            </a:pPr>
            <a:r>
              <a:rPr lang="es-MX" sz="4100" dirty="0">
                <a:solidFill>
                  <a:srgbClr val="339933"/>
                </a:solidFill>
              </a:rPr>
              <a:t>La refracción. </a:t>
            </a:r>
            <a:r>
              <a:rPr lang="es-MX" sz="4100" dirty="0"/>
              <a:t>Las dos teorías</a:t>
            </a:r>
          </a:p>
          <a:p>
            <a:pPr eaLnBrk="0" hangingPunct="0">
              <a:lnSpc>
                <a:spcPct val="150000"/>
              </a:lnSpc>
              <a:buFontTx/>
              <a:buChar char="•"/>
            </a:pPr>
            <a:r>
              <a:rPr lang="es-MX" sz="4100" dirty="0">
                <a:solidFill>
                  <a:srgbClr val="339933"/>
                </a:solidFill>
              </a:rPr>
              <a:t>La doble refracción. </a:t>
            </a:r>
            <a:r>
              <a:rPr lang="es-MX" sz="4100" dirty="0"/>
              <a:t>Las dos teorías</a:t>
            </a:r>
          </a:p>
          <a:p>
            <a:pPr eaLnBrk="0" hangingPunct="0">
              <a:lnSpc>
                <a:spcPct val="150000"/>
              </a:lnSpc>
              <a:buFontTx/>
              <a:buChar char="•"/>
            </a:pPr>
            <a:r>
              <a:rPr lang="es-MX" sz="4100" dirty="0">
                <a:solidFill>
                  <a:srgbClr val="339933"/>
                </a:solidFill>
              </a:rPr>
              <a:t>La interferencia. </a:t>
            </a:r>
            <a:r>
              <a:rPr lang="es-MX" sz="4100" dirty="0"/>
              <a:t>Sólo la ondulatoria</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WordArt 2"/>
          <p:cNvSpPr>
            <a:spLocks noChangeArrowheads="1" noChangeShapeType="1" noTextEdit="1"/>
          </p:cNvSpPr>
          <p:nvPr/>
        </p:nvSpPr>
        <p:spPr bwMode="auto">
          <a:xfrm>
            <a:off x="2195513" y="188913"/>
            <a:ext cx="4897437"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difracción</a:t>
            </a:r>
          </a:p>
        </p:txBody>
      </p:sp>
      <p:pic>
        <p:nvPicPr>
          <p:cNvPr id="1133573" name="Picture 5" descr="Colors seen in a spider web are partially due to diffraction, according to some analyses.">
            <a:hlinkClick r:id="rId2" tooltip="Colors seen in a spider web are partially due to diffraction, according to some analyses."/>
          </p:cNvPr>
          <p:cNvPicPr>
            <a:picLocks noChangeAspect="1" noChangeArrowheads="1"/>
          </p:cNvPicPr>
          <p:nvPr/>
        </p:nvPicPr>
        <p:blipFill>
          <a:blip r:embed="rId3" cstate="print"/>
          <a:srcRect/>
          <a:stretch>
            <a:fillRect/>
          </a:stretch>
        </p:blipFill>
        <p:spPr bwMode="auto">
          <a:xfrm>
            <a:off x="539750" y="1125538"/>
            <a:ext cx="3311525" cy="2208212"/>
          </a:xfrm>
          <a:prstGeom prst="rect">
            <a:avLst/>
          </a:prstGeom>
          <a:noFill/>
        </p:spPr>
      </p:pic>
      <p:pic>
        <p:nvPicPr>
          <p:cNvPr id="1133575" name="Picture 7" descr="Solar diffraction ring">
            <a:hlinkClick r:id="rId4" tooltip="Solar diffraction ring"/>
          </p:cNvPr>
          <p:cNvPicPr>
            <a:picLocks noChangeAspect="1" noChangeArrowheads="1"/>
          </p:cNvPicPr>
          <p:nvPr/>
        </p:nvPicPr>
        <p:blipFill>
          <a:blip r:embed="rId5" cstate="print"/>
          <a:srcRect/>
          <a:stretch>
            <a:fillRect/>
          </a:stretch>
        </p:blipFill>
        <p:spPr bwMode="auto">
          <a:xfrm>
            <a:off x="5364163" y="1052513"/>
            <a:ext cx="2663825" cy="2500312"/>
          </a:xfrm>
          <a:prstGeom prst="rect">
            <a:avLst/>
          </a:prstGeom>
          <a:noFill/>
        </p:spPr>
      </p:pic>
      <p:pic>
        <p:nvPicPr>
          <p:cNvPr id="1133577" name="Picture 9" descr="Lunar diffraction ring">
            <a:hlinkClick r:id="rId6" tooltip="Lunar diffraction ring"/>
          </p:cNvPr>
          <p:cNvPicPr>
            <a:picLocks noChangeAspect="1" noChangeArrowheads="1"/>
          </p:cNvPicPr>
          <p:nvPr/>
        </p:nvPicPr>
        <p:blipFill>
          <a:blip r:embed="rId7" cstate="print"/>
          <a:srcRect/>
          <a:stretch>
            <a:fillRect/>
          </a:stretch>
        </p:blipFill>
        <p:spPr bwMode="auto">
          <a:xfrm>
            <a:off x="2700338" y="3716338"/>
            <a:ext cx="3311525" cy="2852737"/>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WordArt 2"/>
          <p:cNvSpPr>
            <a:spLocks noChangeArrowheads="1" noChangeShapeType="1" noTextEdit="1"/>
          </p:cNvSpPr>
          <p:nvPr/>
        </p:nvSpPr>
        <p:spPr bwMode="auto">
          <a:xfrm>
            <a:off x="755650" y="188913"/>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136643" name="Text Box 3"/>
          <p:cNvSpPr txBox="1">
            <a:spLocks noChangeArrowheads="1"/>
          </p:cNvSpPr>
          <p:nvPr/>
        </p:nvSpPr>
        <p:spPr bwMode="auto">
          <a:xfrm>
            <a:off x="217488" y="1501775"/>
            <a:ext cx="8675687" cy="4664075"/>
          </a:xfrm>
          <a:prstGeom prst="rect">
            <a:avLst/>
          </a:prstGeom>
          <a:noFill/>
          <a:ln w="9525">
            <a:noFill/>
            <a:miter lim="800000"/>
            <a:headEnd/>
            <a:tailEnd/>
          </a:ln>
          <a:effectLst/>
        </p:spPr>
        <p:txBody>
          <a:bodyPr>
            <a:spAutoFit/>
          </a:bodyPr>
          <a:lstStyle/>
          <a:p>
            <a:pPr eaLnBrk="0" hangingPunct="0">
              <a:lnSpc>
                <a:spcPct val="150000"/>
              </a:lnSpc>
              <a:buFontTx/>
              <a:buChar char="•"/>
            </a:pPr>
            <a:r>
              <a:rPr lang="es-MX" sz="4000">
                <a:solidFill>
                  <a:srgbClr val="339933"/>
                </a:solidFill>
              </a:rPr>
              <a:t>La reflexión. </a:t>
            </a:r>
            <a:r>
              <a:rPr lang="es-MX" sz="4000"/>
              <a:t>Las dos teorías</a:t>
            </a:r>
          </a:p>
          <a:p>
            <a:pPr eaLnBrk="0" hangingPunct="0">
              <a:lnSpc>
                <a:spcPct val="150000"/>
              </a:lnSpc>
              <a:buFontTx/>
              <a:buChar char="•"/>
            </a:pPr>
            <a:r>
              <a:rPr lang="es-MX" sz="4000">
                <a:solidFill>
                  <a:srgbClr val="339933"/>
                </a:solidFill>
              </a:rPr>
              <a:t>La refracción. </a:t>
            </a:r>
            <a:r>
              <a:rPr lang="es-MX" sz="4000"/>
              <a:t>Las dos teorías</a:t>
            </a:r>
          </a:p>
          <a:p>
            <a:pPr eaLnBrk="0" hangingPunct="0">
              <a:lnSpc>
                <a:spcPct val="150000"/>
              </a:lnSpc>
              <a:buFontTx/>
              <a:buChar char="•"/>
            </a:pPr>
            <a:r>
              <a:rPr lang="es-MX" sz="4000">
                <a:solidFill>
                  <a:srgbClr val="339933"/>
                </a:solidFill>
              </a:rPr>
              <a:t>La doble refracción. </a:t>
            </a:r>
            <a:r>
              <a:rPr lang="es-MX" sz="4000"/>
              <a:t>Las dos teorías</a:t>
            </a:r>
          </a:p>
          <a:p>
            <a:pPr eaLnBrk="0" hangingPunct="0">
              <a:lnSpc>
                <a:spcPct val="150000"/>
              </a:lnSpc>
              <a:buFontTx/>
              <a:buChar char="•"/>
            </a:pPr>
            <a:r>
              <a:rPr lang="es-MX" sz="4000">
                <a:solidFill>
                  <a:srgbClr val="339933"/>
                </a:solidFill>
              </a:rPr>
              <a:t>La interferencia. </a:t>
            </a:r>
            <a:r>
              <a:rPr lang="es-MX" sz="4000"/>
              <a:t>Sólo la ondulatoria</a:t>
            </a:r>
          </a:p>
          <a:p>
            <a:pPr eaLnBrk="0" hangingPunct="0">
              <a:lnSpc>
                <a:spcPct val="150000"/>
              </a:lnSpc>
              <a:buFontTx/>
              <a:buChar char="•"/>
            </a:pPr>
            <a:r>
              <a:rPr lang="es-MX" sz="4000">
                <a:solidFill>
                  <a:srgbClr val="339933"/>
                </a:solidFill>
              </a:rPr>
              <a:t>La difracción. </a:t>
            </a:r>
            <a:r>
              <a:rPr lang="es-MX" sz="4000"/>
              <a:t>Sólo la ondulatoria</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WordArt 2"/>
          <p:cNvSpPr>
            <a:spLocks noChangeArrowheads="1" noChangeShapeType="1" noTextEdit="1"/>
          </p:cNvSpPr>
          <p:nvPr/>
        </p:nvSpPr>
        <p:spPr bwMode="auto">
          <a:xfrm>
            <a:off x="827088" y="188913"/>
            <a:ext cx="76327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fenómenos eléctricos</a:t>
            </a:r>
          </a:p>
        </p:txBody>
      </p:sp>
      <p:sp>
        <p:nvSpPr>
          <p:cNvPr id="1019907" name="Text Box 3"/>
          <p:cNvSpPr txBox="1">
            <a:spLocks noChangeArrowheads="1"/>
          </p:cNvSpPr>
          <p:nvPr/>
        </p:nvSpPr>
        <p:spPr bwMode="auto">
          <a:xfrm>
            <a:off x="519113" y="1196975"/>
            <a:ext cx="8013700" cy="5260975"/>
          </a:xfrm>
          <a:prstGeom prst="rect">
            <a:avLst/>
          </a:prstGeom>
          <a:noFill/>
          <a:ln w="9525">
            <a:noFill/>
            <a:miter lim="800000"/>
            <a:headEnd/>
            <a:tailEnd/>
          </a:ln>
          <a:effectLst/>
        </p:spPr>
        <p:txBody>
          <a:bodyPr>
            <a:spAutoFit/>
          </a:bodyPr>
          <a:lstStyle/>
          <a:p>
            <a:pPr eaLnBrk="0" hangingPunct="0">
              <a:lnSpc>
                <a:spcPct val="110000"/>
              </a:lnSpc>
              <a:spcBef>
                <a:spcPct val="60000"/>
              </a:spcBef>
              <a:buFontTx/>
              <a:buChar char="•"/>
            </a:pPr>
            <a:r>
              <a:rPr lang="es-MX" sz="3200" dirty="0"/>
              <a:t>Hay cargas eléctricas. Los griegos</a:t>
            </a:r>
          </a:p>
          <a:p>
            <a:pPr eaLnBrk="0" hangingPunct="0">
              <a:lnSpc>
                <a:spcPct val="110000"/>
              </a:lnSpc>
              <a:spcBef>
                <a:spcPct val="60000"/>
              </a:spcBef>
              <a:buFontTx/>
              <a:buChar char="•"/>
            </a:pPr>
            <a:r>
              <a:rPr lang="es-MX" sz="3200" dirty="0"/>
              <a:t>Hay dos tipos de cargas eléctricas. Franklin las llamó positivas y negativas</a:t>
            </a:r>
          </a:p>
          <a:p>
            <a:pPr eaLnBrk="0" hangingPunct="0">
              <a:lnSpc>
                <a:spcPct val="110000"/>
              </a:lnSpc>
              <a:spcBef>
                <a:spcPct val="60000"/>
              </a:spcBef>
              <a:buFontTx/>
              <a:buChar char="•"/>
            </a:pPr>
            <a:r>
              <a:rPr lang="es-MX" sz="3200" dirty="0"/>
              <a:t>Las cargas de signo distinto se atraen, las del mismo signo se repelen. </a:t>
            </a:r>
            <a:br>
              <a:rPr lang="es-MX" sz="3200" dirty="0"/>
            </a:br>
            <a:r>
              <a:rPr lang="es-MX" sz="3200" dirty="0"/>
              <a:t>La ley de Coulomb (1784)</a:t>
            </a:r>
          </a:p>
          <a:p>
            <a:pPr eaLnBrk="0" hangingPunct="0">
              <a:lnSpc>
                <a:spcPct val="110000"/>
              </a:lnSpc>
              <a:spcBef>
                <a:spcPct val="60000"/>
              </a:spcBef>
              <a:buFontTx/>
              <a:buChar char="•"/>
            </a:pPr>
            <a:r>
              <a:rPr lang="es-MX" sz="3200" dirty="0"/>
              <a:t>Generación de cargas eléctricas por fricción</a:t>
            </a:r>
            <a:endParaRPr lang="en-US" sz="3200" dirty="0"/>
          </a:p>
        </p:txBody>
      </p:sp>
    </p:spTree>
    <p:extLst>
      <p:ext uri="{BB962C8B-B14F-4D97-AF65-F5344CB8AC3E}">
        <p14:creationId xmlns:p14="http://schemas.microsoft.com/office/powerpoint/2010/main" val="284607894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WordArt 2"/>
          <p:cNvSpPr>
            <a:spLocks noChangeArrowheads="1" noChangeShapeType="1" noTextEdit="1"/>
          </p:cNvSpPr>
          <p:nvPr/>
        </p:nvSpPr>
        <p:spPr bwMode="auto">
          <a:xfrm>
            <a:off x="684213" y="115888"/>
            <a:ext cx="7632700" cy="8636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fenómenos magnéticos</a:t>
            </a:r>
          </a:p>
        </p:txBody>
      </p:sp>
      <p:sp>
        <p:nvSpPr>
          <p:cNvPr id="1020931" name="Text Box 3"/>
          <p:cNvSpPr txBox="1">
            <a:spLocks noChangeArrowheads="1"/>
          </p:cNvSpPr>
          <p:nvPr/>
        </p:nvSpPr>
        <p:spPr bwMode="auto">
          <a:xfrm>
            <a:off x="571920" y="1172699"/>
            <a:ext cx="8013700" cy="2893100"/>
          </a:xfrm>
          <a:prstGeom prst="rect">
            <a:avLst/>
          </a:prstGeom>
          <a:noFill/>
          <a:ln w="9525">
            <a:noFill/>
            <a:miter lim="800000"/>
            <a:headEnd/>
            <a:tailEnd/>
          </a:ln>
          <a:effectLst/>
        </p:spPr>
        <p:txBody>
          <a:bodyPr>
            <a:spAutoFit/>
          </a:bodyPr>
          <a:lstStyle/>
          <a:p>
            <a:pPr eaLnBrk="0" hangingPunct="0"/>
            <a:r>
              <a:rPr lang="es-MX" sz="3600" dirty="0"/>
              <a:t>Los imanes. Los griegos</a:t>
            </a:r>
          </a:p>
          <a:p>
            <a:pPr lvl="1" eaLnBrk="0" hangingPunct="0">
              <a:buFontTx/>
              <a:buChar char="•"/>
            </a:pPr>
            <a:r>
              <a:rPr lang="es-MX" sz="3200" dirty="0"/>
              <a:t>Tiene dos polos</a:t>
            </a:r>
          </a:p>
          <a:p>
            <a:pPr lvl="1" eaLnBrk="0" hangingPunct="0">
              <a:buFontTx/>
              <a:buChar char="•"/>
            </a:pPr>
            <a:r>
              <a:rPr lang="es-MX" sz="3200" dirty="0"/>
              <a:t>Los polos iguales se rechazan, los diferentes de atraen</a:t>
            </a:r>
          </a:p>
          <a:p>
            <a:pPr marL="72000" eaLnBrk="0" hangingPunct="0">
              <a:spcBef>
                <a:spcPts val="1200"/>
              </a:spcBef>
            </a:pPr>
            <a:r>
              <a:rPr lang="es-MX" sz="4000" b="1" dirty="0"/>
              <a:t>La </a:t>
            </a:r>
            <a:r>
              <a:rPr lang="es-MX" sz="4000" b="1" dirty="0" err="1"/>
              <a:t>brujula</a:t>
            </a:r>
            <a:endParaRPr lang="en-US" sz="4000" b="1" dirty="0"/>
          </a:p>
        </p:txBody>
      </p:sp>
      <p:pic>
        <p:nvPicPr>
          <p:cNvPr id="1020932" name="Picture 4" descr="Magnet0873"/>
          <p:cNvPicPr>
            <a:picLocks noChangeAspect="1" noChangeArrowheads="1"/>
          </p:cNvPicPr>
          <p:nvPr/>
        </p:nvPicPr>
        <p:blipFill>
          <a:blip r:embed="rId2" cstate="print"/>
          <a:srcRect/>
          <a:stretch>
            <a:fillRect/>
          </a:stretch>
        </p:blipFill>
        <p:spPr bwMode="auto">
          <a:xfrm>
            <a:off x="2740252" y="4293991"/>
            <a:ext cx="3654425" cy="2376487"/>
          </a:xfrm>
          <a:prstGeom prst="rect">
            <a:avLst/>
          </a:prstGeom>
          <a:noFill/>
        </p:spPr>
      </p:pic>
    </p:spTree>
    <p:extLst>
      <p:ext uri="{BB962C8B-B14F-4D97-AF65-F5344CB8AC3E}">
        <p14:creationId xmlns:p14="http://schemas.microsoft.com/office/powerpoint/2010/main" val="21506563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WordArt 2"/>
          <p:cNvSpPr>
            <a:spLocks noChangeArrowheads="1" noChangeShapeType="1" noTextEdit="1"/>
          </p:cNvSpPr>
          <p:nvPr/>
        </p:nvSpPr>
        <p:spPr bwMode="auto">
          <a:xfrm>
            <a:off x="467544" y="1844675"/>
            <a:ext cx="8425631" cy="2808461"/>
          </a:xfrm>
          <a:prstGeom prst="rect">
            <a:avLst/>
          </a:prstGeom>
        </p:spPr>
        <p:txBody>
          <a:bodyPr wrap="none" fromWordArt="1">
            <a:prstTxWarp prst="textPlain">
              <a:avLst>
                <a:gd name="adj" fmla="val 50000"/>
              </a:avLst>
            </a:prstTxWarp>
          </a:bodyPr>
          <a:lstStyle/>
          <a:p>
            <a:pPr algn="ctr"/>
            <a:r>
              <a:rPr lang="es-MX" sz="36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la luz?</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WordArt 2"/>
          <p:cNvSpPr>
            <a:spLocks noChangeArrowheads="1" noChangeShapeType="1" noTextEdit="1"/>
          </p:cNvSpPr>
          <p:nvPr/>
        </p:nvSpPr>
        <p:spPr bwMode="auto">
          <a:xfrm>
            <a:off x="762996" y="261144"/>
            <a:ext cx="7632700" cy="8636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fenómenos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eléctricos y magnéticos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0931" name="Text Box 3"/>
          <p:cNvSpPr txBox="1">
            <a:spLocks noChangeArrowheads="1"/>
          </p:cNvSpPr>
          <p:nvPr/>
        </p:nvSpPr>
        <p:spPr bwMode="auto">
          <a:xfrm>
            <a:off x="283888" y="1558528"/>
            <a:ext cx="8568952" cy="4462760"/>
          </a:xfrm>
          <a:prstGeom prst="rect">
            <a:avLst/>
          </a:prstGeom>
          <a:noFill/>
          <a:ln w="9525">
            <a:noFill/>
            <a:miter lim="800000"/>
            <a:headEnd/>
            <a:tailEnd/>
          </a:ln>
          <a:effectLst/>
        </p:spPr>
        <p:txBody>
          <a:bodyPr wrap="square">
            <a:spAutoFit/>
          </a:bodyPr>
          <a:lstStyle/>
          <a:p>
            <a:pPr marL="742950" indent="-742950" eaLnBrk="0" hangingPunct="0">
              <a:spcBef>
                <a:spcPts val="2400"/>
              </a:spcBef>
              <a:buFont typeface="Arial" pitchFamily="34" charset="0"/>
              <a:buChar char="•"/>
            </a:pPr>
            <a:r>
              <a:rPr lang="es-MX" sz="4400" dirty="0" smtClean="0"/>
              <a:t>Durante la primera mitad del siglo XIX se estudiaron los fenómenos electromagnéticos.</a:t>
            </a:r>
          </a:p>
          <a:p>
            <a:pPr marL="742950" indent="-742950" eaLnBrk="0" hangingPunct="0">
              <a:spcBef>
                <a:spcPts val="2400"/>
              </a:spcBef>
              <a:buFont typeface="Arial" pitchFamily="34" charset="0"/>
              <a:buChar char="•"/>
            </a:pPr>
            <a:r>
              <a:rPr lang="es-MX" sz="4400" dirty="0" err="1"/>
              <a:t>Gian</a:t>
            </a:r>
            <a:r>
              <a:rPr lang="es-MX" sz="4400" dirty="0"/>
              <a:t> </a:t>
            </a:r>
            <a:r>
              <a:rPr lang="es-MX" sz="4400" dirty="0" err="1"/>
              <a:t>Domenico</a:t>
            </a:r>
            <a:r>
              <a:rPr lang="es-MX" sz="4400" dirty="0"/>
              <a:t> </a:t>
            </a:r>
            <a:r>
              <a:rPr lang="es-MX" sz="4400" dirty="0" err="1" smtClean="0"/>
              <a:t>Romagnosi</a:t>
            </a:r>
            <a:r>
              <a:rPr lang="es-MX" sz="4400" dirty="0" smtClean="0"/>
              <a:t>, Oersted, Ampere, Henry, Faraday, Maxwell</a:t>
            </a:r>
          </a:p>
        </p:txBody>
      </p:sp>
    </p:spTree>
    <p:extLst>
      <p:ext uri="{BB962C8B-B14F-4D97-AF65-F5344CB8AC3E}">
        <p14:creationId xmlns:p14="http://schemas.microsoft.com/office/powerpoint/2010/main" val="275223549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1954" name="Picture 2" descr="210px-James_Clerk_Maxwell"/>
          <p:cNvPicPr>
            <a:picLocks noChangeAspect="1" noChangeArrowheads="1"/>
          </p:cNvPicPr>
          <p:nvPr/>
        </p:nvPicPr>
        <p:blipFill>
          <a:blip r:embed="rId3" cstate="print"/>
          <a:srcRect/>
          <a:stretch>
            <a:fillRect/>
          </a:stretch>
        </p:blipFill>
        <p:spPr bwMode="auto">
          <a:xfrm>
            <a:off x="2948184" y="260648"/>
            <a:ext cx="3240359" cy="3546307"/>
          </a:xfrm>
          <a:prstGeom prst="rect">
            <a:avLst/>
          </a:prstGeom>
          <a:solidFill>
            <a:schemeClr val="accent1">
              <a:alpha val="0"/>
            </a:schemeClr>
          </a:solidFill>
        </p:spPr>
      </p:pic>
      <p:sp>
        <p:nvSpPr>
          <p:cNvPr id="1021956" name="Text Box 4"/>
          <p:cNvSpPr txBox="1">
            <a:spLocks noChangeArrowheads="1"/>
          </p:cNvSpPr>
          <p:nvPr/>
        </p:nvSpPr>
        <p:spPr bwMode="auto">
          <a:xfrm>
            <a:off x="211060" y="4149080"/>
            <a:ext cx="8712968" cy="2308324"/>
          </a:xfrm>
          <a:prstGeom prst="rect">
            <a:avLst/>
          </a:prstGeom>
          <a:noFill/>
          <a:ln w="9525">
            <a:noFill/>
            <a:miter lim="800000"/>
            <a:headEnd/>
            <a:tailEnd/>
          </a:ln>
          <a:effectLst/>
        </p:spPr>
        <p:txBody>
          <a:bodyPr wrap="square">
            <a:spAutoFit/>
          </a:bodyPr>
          <a:lstStyle/>
          <a:p>
            <a:pPr eaLnBrk="0" hangingPunct="0"/>
            <a:r>
              <a:rPr lang="es-MX" sz="4800" dirty="0"/>
              <a:t>En 1864, James Clerk </a:t>
            </a:r>
            <a:r>
              <a:rPr lang="es-MX" sz="4800" dirty="0" smtClean="0"/>
              <a:t>Maxwell reflexionaba y entonces </a:t>
            </a:r>
            <a:r>
              <a:rPr lang="es-MX" sz="4800" dirty="0" err="1" smtClean="0"/>
              <a:t>oyo</a:t>
            </a:r>
            <a:r>
              <a:rPr lang="es-MX" sz="4800" dirty="0" smtClean="0"/>
              <a:t> una voz y ….</a:t>
            </a:r>
            <a:endParaRPr lang="en-US" sz="4800" dirty="0"/>
          </a:p>
        </p:txBody>
      </p:sp>
      <p:graphicFrame>
        <p:nvGraphicFramePr>
          <p:cNvPr id="102195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2514" name="Equation" r:id="rId4" imgW="114151" imgH="215619" progId="Equation.3">
                  <p:embed/>
                </p:oleObj>
              </mc:Choice>
              <mc:Fallback>
                <p:oleObj name="Equation" r:id="rId4" imgW="114151" imgH="215619" progId="Equation.3">
                  <p:embed/>
                  <p:pic>
                    <p:nvPicPr>
                      <p:cNvPr id="0" name="Picture 5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195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520336" name="Equation" r:id="rId3" imgW="114151" imgH="215619" progId="Equation.3">
                  <p:embed/>
                </p:oleObj>
              </mc:Choice>
              <mc:Fallback>
                <p:oleObj name="Equation" r:id="rId3" imgW="114151" imgH="215619" progId="Equation.3">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1958" name="Object 6"/>
          <p:cNvGraphicFramePr>
            <a:graphicFrameLocks noChangeAspect="1"/>
          </p:cNvGraphicFramePr>
          <p:nvPr>
            <p:extLst>
              <p:ext uri="{D42A27DB-BD31-4B8C-83A1-F6EECF244321}">
                <p14:modId xmlns:p14="http://schemas.microsoft.com/office/powerpoint/2010/main" val="1185616807"/>
              </p:ext>
            </p:extLst>
          </p:nvPr>
        </p:nvGraphicFramePr>
        <p:xfrm>
          <a:off x="1835696" y="119947"/>
          <a:ext cx="5544616" cy="6549413"/>
        </p:xfrm>
        <a:graphic>
          <a:graphicData uri="http://schemas.openxmlformats.org/presentationml/2006/ole">
            <mc:AlternateContent xmlns:mc="http://schemas.openxmlformats.org/markup-compatibility/2006">
              <mc:Choice xmlns:v="urn:schemas-microsoft-com:vml" Requires="v">
                <p:oleObj spid="_x0000_s4520337" name="Equation" r:id="rId5" imgW="1333440" imgH="1803240" progId="Equation.DSMT4">
                  <p:embed/>
                </p:oleObj>
              </mc:Choice>
              <mc:Fallback>
                <p:oleObj name="Equation" r:id="rId5" imgW="1333440" imgH="180324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119947"/>
                        <a:ext cx="5544616" cy="6549413"/>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7175280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43" y="1772816"/>
            <a:ext cx="8932253" cy="2215991"/>
          </a:xfrm>
          <a:prstGeom prst="rect">
            <a:avLst/>
          </a:prstGeom>
          <a:noFill/>
        </p:spPr>
        <p:txBody>
          <a:bodyPr wrap="none" rtlCol="0">
            <a:spAutoFit/>
          </a:bodyPr>
          <a:lstStyle/>
          <a:p>
            <a:r>
              <a:rPr lang="en-US" sz="13800" b="1" dirty="0" smtClean="0"/>
              <a:t>¿</a:t>
            </a:r>
            <a:r>
              <a:rPr lang="en-US" sz="13800" b="1" dirty="0" err="1" smtClean="0"/>
              <a:t>Por</a:t>
            </a:r>
            <a:r>
              <a:rPr lang="en-US" sz="13800" b="1" dirty="0" smtClean="0"/>
              <a:t> </a:t>
            </a:r>
            <a:r>
              <a:rPr lang="en-US" sz="13800" b="1" dirty="0" err="1" smtClean="0"/>
              <a:t>qué</a:t>
            </a:r>
            <a:r>
              <a:rPr lang="en-US" sz="13800" b="1" dirty="0" smtClean="0"/>
              <a:t>?</a:t>
            </a:r>
            <a:endParaRPr lang="es-MX" sz="13800" b="1" dirty="0"/>
          </a:p>
        </p:txBody>
      </p:sp>
    </p:spTree>
    <p:extLst>
      <p:ext uri="{BB962C8B-B14F-4D97-AF65-F5344CB8AC3E}">
        <p14:creationId xmlns:p14="http://schemas.microsoft.com/office/powerpoint/2010/main" val="9552066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1954" name="Picture 2" descr="210px-James_Clerk_Maxwell"/>
          <p:cNvPicPr>
            <a:picLocks noChangeAspect="1" noChangeArrowheads="1"/>
          </p:cNvPicPr>
          <p:nvPr/>
        </p:nvPicPr>
        <p:blipFill>
          <a:blip r:embed="rId3" cstate="print"/>
          <a:srcRect/>
          <a:stretch>
            <a:fillRect/>
          </a:stretch>
        </p:blipFill>
        <p:spPr bwMode="auto">
          <a:xfrm>
            <a:off x="6443663" y="1196752"/>
            <a:ext cx="2303462" cy="2520950"/>
          </a:xfrm>
          <a:prstGeom prst="rect">
            <a:avLst/>
          </a:prstGeom>
          <a:solidFill>
            <a:schemeClr val="accent1">
              <a:alpha val="0"/>
            </a:schemeClr>
          </a:solidFill>
        </p:spPr>
      </p:pic>
      <p:sp>
        <p:nvSpPr>
          <p:cNvPr id="1021955" name="WordArt 3"/>
          <p:cNvSpPr>
            <a:spLocks noChangeArrowheads="1" noChangeShapeType="1" noTextEdit="1"/>
          </p:cNvSpPr>
          <p:nvPr/>
        </p:nvSpPr>
        <p:spPr bwMode="auto">
          <a:xfrm>
            <a:off x="395288" y="117475"/>
            <a:ext cx="8424862" cy="93503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teoría electromagnética</a:t>
            </a:r>
          </a:p>
        </p:txBody>
      </p:sp>
      <p:sp>
        <p:nvSpPr>
          <p:cNvPr id="1021956" name="Text Box 4"/>
          <p:cNvSpPr txBox="1">
            <a:spLocks noChangeArrowheads="1"/>
          </p:cNvSpPr>
          <p:nvPr/>
        </p:nvSpPr>
        <p:spPr bwMode="auto">
          <a:xfrm>
            <a:off x="107504" y="1341438"/>
            <a:ext cx="6208712" cy="4486275"/>
          </a:xfrm>
          <a:prstGeom prst="rect">
            <a:avLst/>
          </a:prstGeom>
          <a:noFill/>
          <a:ln w="9525">
            <a:noFill/>
            <a:miter lim="800000"/>
            <a:headEnd/>
            <a:tailEnd/>
          </a:ln>
          <a:effectLst/>
        </p:spPr>
        <p:txBody>
          <a:bodyPr>
            <a:spAutoFit/>
          </a:bodyPr>
          <a:lstStyle/>
          <a:p>
            <a:pPr eaLnBrk="0" hangingPunct="0"/>
            <a:r>
              <a:rPr lang="es-MX" sz="3600" dirty="0"/>
              <a:t>En 1864, James </a:t>
            </a:r>
            <a:r>
              <a:rPr lang="es-MX" sz="3600" dirty="0" err="1"/>
              <a:t>Clerk</a:t>
            </a:r>
            <a:r>
              <a:rPr lang="es-MX" sz="3600" dirty="0"/>
              <a:t> Maxwell unificó los fenómenos eléctricos y magnéticos, en la teoría electromagnética, mediante la formulación de sus famosas Ecuaciones de Maxwell</a:t>
            </a:r>
            <a:endParaRPr lang="en-US" sz="3600" dirty="0"/>
          </a:p>
        </p:txBody>
      </p:sp>
      <p:graphicFrame>
        <p:nvGraphicFramePr>
          <p:cNvPr id="102195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521354" name="Equation" r:id="rId4" imgW="114151" imgH="215619" progId="Equation.3">
                  <p:embed/>
                </p:oleObj>
              </mc:Choice>
              <mc:Fallback>
                <p:oleObj name="Equation" r:id="rId4" imgW="114151" imgH="215619" progId="Equation.3">
                  <p:embed/>
                  <p:pic>
                    <p:nvPicPr>
                      <p:cNvPr id="0" name="Picture 3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1958" name="Object 6"/>
          <p:cNvGraphicFramePr>
            <a:graphicFrameLocks noChangeAspect="1"/>
          </p:cNvGraphicFramePr>
          <p:nvPr>
            <p:extLst>
              <p:ext uri="{D42A27DB-BD31-4B8C-83A1-F6EECF244321}">
                <p14:modId xmlns:p14="http://schemas.microsoft.com/office/powerpoint/2010/main" val="82464214"/>
              </p:ext>
            </p:extLst>
          </p:nvPr>
        </p:nvGraphicFramePr>
        <p:xfrm>
          <a:off x="6012160" y="4038600"/>
          <a:ext cx="2965450" cy="2509838"/>
        </p:xfrm>
        <a:graphic>
          <a:graphicData uri="http://schemas.openxmlformats.org/presentationml/2006/ole">
            <mc:AlternateContent xmlns:mc="http://schemas.openxmlformats.org/markup-compatibility/2006">
              <mc:Choice xmlns:v="urn:schemas-microsoft-com:vml" Requires="v">
                <p:oleObj spid="_x0000_s4521355" name="Equation" r:id="rId6" imgW="1333440" imgH="1320480" progId="Equation.DSMT4">
                  <p:embed/>
                </p:oleObj>
              </mc:Choice>
              <mc:Fallback>
                <p:oleObj name="Equation" r:id="rId6" imgW="1333440" imgH="1320480" progId="Equation.DSMT4">
                  <p:embed/>
                  <p:pic>
                    <p:nvPicPr>
                      <p:cNvPr id="0" name="Picture 3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038600"/>
                        <a:ext cx="2965450" cy="250983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57962577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WordArt 2"/>
          <p:cNvSpPr>
            <a:spLocks noChangeArrowheads="1" noChangeShapeType="1" noTextEdit="1"/>
          </p:cNvSpPr>
          <p:nvPr/>
        </p:nvSpPr>
        <p:spPr bwMode="auto">
          <a:xfrm>
            <a:off x="395288" y="117475"/>
            <a:ext cx="8424862" cy="93503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teoría electromagnética</a:t>
            </a:r>
          </a:p>
        </p:txBody>
      </p:sp>
      <p:sp>
        <p:nvSpPr>
          <p:cNvPr id="1022979" name="Text Box 3"/>
          <p:cNvSpPr txBox="1">
            <a:spLocks noChangeArrowheads="1"/>
          </p:cNvSpPr>
          <p:nvPr/>
        </p:nvSpPr>
        <p:spPr bwMode="auto">
          <a:xfrm>
            <a:off x="323528" y="1214422"/>
            <a:ext cx="8640959" cy="5410712"/>
          </a:xfrm>
          <a:prstGeom prst="rect">
            <a:avLst/>
          </a:prstGeom>
          <a:noFill/>
          <a:ln w="9525">
            <a:noFill/>
            <a:miter lim="800000"/>
            <a:headEnd/>
            <a:tailEnd/>
          </a:ln>
          <a:effectLst/>
        </p:spPr>
        <p:txBody>
          <a:bodyPr wrap="square">
            <a:spAutoFit/>
          </a:bodyPr>
          <a:lstStyle/>
          <a:p>
            <a:pPr eaLnBrk="0" hangingPunct="0">
              <a:lnSpc>
                <a:spcPct val="120000"/>
              </a:lnSpc>
            </a:pPr>
            <a:r>
              <a:rPr lang="es-MX" sz="4800" dirty="0"/>
              <a:t>Quedó clarísimo que los fenómenos eléctricos y magnéticos son diferentes manifestaciones de una misma cosa, los fenómenos electromagnéticos</a:t>
            </a:r>
            <a:endParaRPr lang="en-US" sz="4800" dirty="0"/>
          </a:p>
        </p:txBody>
      </p:sp>
      <p:graphicFrame>
        <p:nvGraphicFramePr>
          <p:cNvPr id="102298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3358" name="Equation" r:id="rId3" imgW="114151" imgH="215619" progId="Equation.3">
                  <p:embed/>
                </p:oleObj>
              </mc:Choice>
              <mc:Fallback>
                <p:oleObj name="Equation" r:id="rId3" imgW="114151" imgH="215619" progId="Equation.3">
                  <p:embed/>
                  <p:pic>
                    <p:nvPicPr>
                      <p:cNvPr id="0" name="Picture 3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WordArt 2"/>
          <p:cNvSpPr>
            <a:spLocks noChangeArrowheads="1" noChangeShapeType="1" noTextEdit="1"/>
          </p:cNvSpPr>
          <p:nvPr/>
        </p:nvSpPr>
        <p:spPr bwMode="auto">
          <a:xfrm>
            <a:off x="179512" y="261491"/>
            <a:ext cx="8712968" cy="791245"/>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ecuaciones de Maxwell equivalen a una ecuación de onda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4003" name="Text Box 3"/>
          <p:cNvSpPr txBox="1">
            <a:spLocks noChangeArrowheads="1"/>
          </p:cNvSpPr>
          <p:nvPr/>
        </p:nvSpPr>
        <p:spPr bwMode="auto">
          <a:xfrm>
            <a:off x="275400" y="1256728"/>
            <a:ext cx="8640960" cy="5262979"/>
          </a:xfrm>
          <a:prstGeom prst="rect">
            <a:avLst/>
          </a:prstGeom>
          <a:noFill/>
          <a:ln w="9525">
            <a:noFill/>
            <a:miter lim="800000"/>
            <a:headEnd/>
            <a:tailEnd/>
          </a:ln>
          <a:effectLst/>
        </p:spPr>
        <p:txBody>
          <a:bodyPr wrap="square">
            <a:spAutoFit/>
          </a:bodyPr>
          <a:lstStyle/>
          <a:p>
            <a:pPr eaLnBrk="0" hangingPunct="0">
              <a:lnSpc>
                <a:spcPct val="120000"/>
              </a:lnSpc>
            </a:pPr>
            <a:r>
              <a:rPr lang="es-MX" sz="4000" dirty="0"/>
              <a:t>¡Ah</a:t>
            </a:r>
            <a:r>
              <a:rPr lang="es-MX" sz="4000" dirty="0" smtClean="0"/>
              <a:t>!, pues </a:t>
            </a:r>
            <a:r>
              <a:rPr lang="es-MX" sz="4000" dirty="0"/>
              <a:t>lo increíble </a:t>
            </a:r>
            <a:r>
              <a:rPr lang="es-MX" sz="4000" dirty="0" smtClean="0"/>
              <a:t>es que, </a:t>
            </a:r>
            <a:r>
              <a:rPr lang="es-MX" sz="4000" dirty="0"/>
              <a:t>estudiando sus ecuaciones, Maxwell se dio cuenta que equivalían a una ecuación de </a:t>
            </a:r>
            <a:r>
              <a:rPr lang="es-MX" sz="4000" b="1" dirty="0">
                <a:solidFill>
                  <a:srgbClr val="FF0000"/>
                </a:solidFill>
              </a:rPr>
              <a:t>ONDA</a:t>
            </a:r>
            <a:r>
              <a:rPr lang="es-MX" sz="4000" dirty="0"/>
              <a:t>.</a:t>
            </a:r>
          </a:p>
          <a:p>
            <a:pPr eaLnBrk="0" hangingPunct="0">
              <a:lnSpc>
                <a:spcPct val="120000"/>
              </a:lnSpc>
            </a:pPr>
            <a:r>
              <a:rPr lang="es-MX" sz="4000" dirty="0"/>
              <a:t>Que esa </a:t>
            </a:r>
            <a:r>
              <a:rPr lang="es-MX" sz="4000" b="1" dirty="0">
                <a:solidFill>
                  <a:srgbClr val="00CC00"/>
                </a:solidFill>
              </a:rPr>
              <a:t>onda electromagnética</a:t>
            </a:r>
            <a:r>
              <a:rPr lang="es-MX" sz="4000" b="1" dirty="0"/>
              <a:t> </a:t>
            </a:r>
            <a:r>
              <a:rPr lang="es-MX" sz="4000" dirty="0"/>
              <a:t>viajaba a la misma velocidad que la velocidad de la luz ….</a:t>
            </a:r>
            <a:endParaRPr lang="en-US" sz="4000" dirty="0">
              <a:solidFill>
                <a:srgbClr val="FF0000"/>
              </a:solidFill>
            </a:endParaRPr>
          </a:p>
        </p:txBody>
      </p:sp>
      <p:graphicFrame>
        <p:nvGraphicFramePr>
          <p:cNvPr id="102400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4382" name="Equation" r:id="rId3" imgW="114151" imgH="215619" progId="Equation.3">
                  <p:embed/>
                </p:oleObj>
              </mc:Choice>
              <mc:Fallback>
                <p:oleObj name="Equation" r:id="rId3" imgW="114151" imgH="215619" progId="Equation.3">
                  <p:embed/>
                  <p:pic>
                    <p:nvPicPr>
                      <p:cNvPr id="0" name="Picture 3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02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5405" name="Equation" r:id="rId3" imgW="114151" imgH="215619" progId="Equation.3">
                  <p:embed/>
                </p:oleObj>
              </mc:Choice>
              <mc:Fallback>
                <p:oleObj name="Equation" r:id="rId3" imgW="114151" imgH="215619" progId="Equation.3">
                  <p:embed/>
                  <p:pic>
                    <p:nvPicPr>
                      <p:cNvPr id="0" name="Picture 3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28" name="Text Box 4"/>
          <p:cNvSpPr txBox="1">
            <a:spLocks noChangeArrowheads="1"/>
          </p:cNvSpPr>
          <p:nvPr/>
        </p:nvSpPr>
        <p:spPr bwMode="auto">
          <a:xfrm>
            <a:off x="467544" y="1198493"/>
            <a:ext cx="4305666" cy="646331"/>
          </a:xfrm>
          <a:prstGeom prst="rect">
            <a:avLst/>
          </a:prstGeom>
          <a:noFill/>
          <a:ln w="9525">
            <a:noFill/>
            <a:miter lim="800000"/>
            <a:headEnd/>
            <a:tailEnd/>
          </a:ln>
          <a:effectLst/>
        </p:spPr>
        <p:txBody>
          <a:bodyPr wrap="none">
            <a:spAutoFit/>
          </a:bodyPr>
          <a:lstStyle/>
          <a:p>
            <a:pPr eaLnBrk="0" hangingPunct="0"/>
            <a:r>
              <a:rPr lang="es-MX" sz="3600" b="1" dirty="0"/>
              <a:t>Y se hizo la luz …..</a:t>
            </a:r>
            <a:endParaRPr lang="en-US" sz="3600" b="1" dirty="0"/>
          </a:p>
        </p:txBody>
      </p:sp>
      <p:sp>
        <p:nvSpPr>
          <p:cNvPr id="6" name="TextBox 5"/>
          <p:cNvSpPr txBox="1"/>
          <p:nvPr/>
        </p:nvSpPr>
        <p:spPr>
          <a:xfrm>
            <a:off x="179512" y="2492896"/>
            <a:ext cx="8820043" cy="1938992"/>
          </a:xfrm>
          <a:prstGeom prst="rect">
            <a:avLst/>
          </a:prstGeom>
          <a:solidFill>
            <a:srgbClr val="FFFF00"/>
          </a:solidFill>
        </p:spPr>
        <p:txBody>
          <a:bodyPr wrap="none" rtlCol="0">
            <a:spAutoFit/>
          </a:bodyPr>
          <a:lstStyle/>
          <a:p>
            <a:r>
              <a:rPr lang="es-MX" sz="6000" b="1" i="1" dirty="0" smtClean="0"/>
              <a:t>!La luz es una</a:t>
            </a:r>
            <a:br>
              <a:rPr lang="es-MX" sz="6000" b="1" i="1" dirty="0" smtClean="0"/>
            </a:br>
            <a:r>
              <a:rPr lang="es-MX" sz="6000" b="1" i="1" dirty="0" smtClean="0"/>
              <a:t>onda electromagnética!</a:t>
            </a:r>
            <a:endParaRPr lang="es-MX" sz="6000" b="1" i="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WordArt 2"/>
          <p:cNvSpPr>
            <a:spLocks noChangeArrowheads="1" noChangeShapeType="1" noTextEdit="1"/>
          </p:cNvSpPr>
          <p:nvPr/>
        </p:nvSpPr>
        <p:spPr bwMode="auto">
          <a:xfrm>
            <a:off x="466726" y="617541"/>
            <a:ext cx="8248678" cy="488316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¿Será</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cierto?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102502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22108" name="Equation" r:id="rId3" imgW="114151" imgH="215619" progId="Equation.3">
                  <p:embed/>
                </p:oleObj>
              </mc:Choice>
              <mc:Fallback>
                <p:oleObj name="Equation" r:id="rId3" imgW="114151" imgH="215619" progId="Equation.3">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WordArt 2"/>
          <p:cNvSpPr>
            <a:spLocks noChangeArrowheads="1" noChangeShapeType="1" noTextEdit="1"/>
          </p:cNvSpPr>
          <p:nvPr/>
        </p:nvSpPr>
        <p:spPr bwMode="auto">
          <a:xfrm>
            <a:off x="395288" y="117475"/>
            <a:ext cx="8424862" cy="115093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teoría electromagnética</a:t>
            </a:r>
          </a:p>
        </p:txBody>
      </p:sp>
      <p:sp>
        <p:nvSpPr>
          <p:cNvPr id="1030148" name="Text Box 4"/>
          <p:cNvSpPr txBox="1">
            <a:spLocks noChangeArrowheads="1"/>
          </p:cNvSpPr>
          <p:nvPr/>
        </p:nvSpPr>
        <p:spPr bwMode="auto">
          <a:xfrm>
            <a:off x="214282" y="4297363"/>
            <a:ext cx="8678893" cy="2227262"/>
          </a:xfrm>
          <a:prstGeom prst="rect">
            <a:avLst/>
          </a:prstGeom>
          <a:noFill/>
          <a:ln w="9525">
            <a:noFill/>
            <a:miter lim="800000"/>
            <a:headEnd/>
            <a:tailEnd/>
          </a:ln>
          <a:effectLst/>
        </p:spPr>
        <p:txBody>
          <a:bodyPr wrap="square">
            <a:spAutoFit/>
          </a:bodyPr>
          <a:lstStyle/>
          <a:p>
            <a:r>
              <a:rPr lang="es-MX" sz="2800" dirty="0"/>
              <a:t>Era tan “oscuro” que </a:t>
            </a:r>
            <a:r>
              <a:rPr lang="es-MX" sz="2800" dirty="0" err="1"/>
              <a:t>Hemholtz</a:t>
            </a:r>
            <a:r>
              <a:rPr lang="es-MX" sz="2800" dirty="0"/>
              <a:t>, en </a:t>
            </a:r>
            <a:r>
              <a:rPr lang="es-MX" sz="2800" dirty="0" smtClean="0"/>
              <a:t>1881</a:t>
            </a:r>
            <a:r>
              <a:rPr lang="es-MX" sz="2800" dirty="0"/>
              <a:t>, le encargo a Heinrich Hertz clarificar sus estudios, pero sobre todo demostrar que las “ondas electromagnéticas” de la teoría de Maxwell se propagaban a la velocidad de la luz</a:t>
            </a:r>
          </a:p>
        </p:txBody>
      </p:sp>
      <p:pic>
        <p:nvPicPr>
          <p:cNvPr id="1030150" name="Picture 6" descr="Hermann Ludwig Ferdinand von Helmholtz">
            <a:hlinkClick r:id="rId2" tooltip="Hermann Ludwig Ferdinand von Helmholtz"/>
          </p:cNvPr>
          <p:cNvPicPr>
            <a:picLocks noChangeAspect="1" noChangeArrowheads="1"/>
          </p:cNvPicPr>
          <p:nvPr/>
        </p:nvPicPr>
        <p:blipFill>
          <a:blip r:embed="rId3" cstate="print"/>
          <a:srcRect/>
          <a:stretch>
            <a:fillRect/>
          </a:stretch>
        </p:blipFill>
        <p:spPr bwMode="auto">
          <a:xfrm>
            <a:off x="1420813" y="1268413"/>
            <a:ext cx="2143125" cy="2790825"/>
          </a:xfrm>
          <a:prstGeom prst="rect">
            <a:avLst/>
          </a:prstGeom>
          <a:noFill/>
        </p:spPr>
      </p:pic>
      <p:pic>
        <p:nvPicPr>
          <p:cNvPr id="1030152" name="Picture 8" descr="&quot;I do not think that the wireless waves I have discovered will have any practical application.&quot;">
            <a:hlinkClick r:id="rId4" tooltip="&quot;I do not think that the wireless waves I have discovered will have any practical application.&quot;"/>
          </p:cNvPr>
          <p:cNvPicPr>
            <a:picLocks noChangeAspect="1" noChangeArrowheads="1"/>
          </p:cNvPicPr>
          <p:nvPr/>
        </p:nvPicPr>
        <p:blipFill>
          <a:blip r:embed="rId5" cstate="print"/>
          <a:srcRect/>
          <a:stretch>
            <a:fillRect/>
          </a:stretch>
        </p:blipFill>
        <p:spPr bwMode="auto">
          <a:xfrm>
            <a:off x="5651500" y="1341438"/>
            <a:ext cx="2190750" cy="283845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066" name="Picture 2" descr="Christiaan_Huygens-painting"/>
          <p:cNvPicPr>
            <a:picLocks noChangeAspect="1" noChangeArrowheads="1"/>
          </p:cNvPicPr>
          <p:nvPr/>
        </p:nvPicPr>
        <p:blipFill>
          <a:blip r:embed="rId2" cstate="print"/>
          <a:srcRect/>
          <a:stretch>
            <a:fillRect/>
          </a:stretch>
        </p:blipFill>
        <p:spPr bwMode="auto">
          <a:xfrm>
            <a:off x="2725738" y="1557338"/>
            <a:ext cx="3359150" cy="4681537"/>
          </a:xfrm>
          <a:prstGeom prst="rect">
            <a:avLst/>
          </a:prstGeom>
          <a:noFill/>
        </p:spPr>
      </p:pic>
      <p:sp>
        <p:nvSpPr>
          <p:cNvPr id="984067" name="WordArt 3"/>
          <p:cNvSpPr>
            <a:spLocks noChangeArrowheads="1" noChangeShapeType="1" noTextEdit="1"/>
          </p:cNvSpPr>
          <p:nvPr/>
        </p:nvSpPr>
        <p:spPr bwMode="auto">
          <a:xfrm>
            <a:off x="971550" y="188913"/>
            <a:ext cx="7029450" cy="10080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Huygens, 1678</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WordArt 2"/>
          <p:cNvSpPr>
            <a:spLocks noChangeArrowheads="1" noChangeShapeType="1" noTextEdit="1"/>
          </p:cNvSpPr>
          <p:nvPr/>
        </p:nvSpPr>
        <p:spPr bwMode="auto">
          <a:xfrm>
            <a:off x="612774" y="331789"/>
            <a:ext cx="8031191" cy="811195"/>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trabajos de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Hertz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142844" y="1567798"/>
            <a:ext cx="8858312" cy="4462760"/>
          </a:xfrm>
          <a:prstGeom prst="rect">
            <a:avLst/>
          </a:prstGeom>
          <a:noFill/>
        </p:spPr>
        <p:txBody>
          <a:bodyPr wrap="square" rtlCol="0">
            <a:spAutoFit/>
          </a:bodyPr>
          <a:lstStyle/>
          <a:p>
            <a:pPr>
              <a:spcBef>
                <a:spcPts val="1800"/>
              </a:spcBef>
              <a:buFont typeface="Wingdings" pitchFamily="2" charset="2"/>
              <a:buChar char="Ø"/>
            </a:pPr>
            <a:r>
              <a:rPr lang="es-MX" sz="3700" dirty="0" smtClean="0"/>
              <a:t>Hacía 1888 </a:t>
            </a:r>
            <a:r>
              <a:rPr lang="es-MX" sz="3700" dirty="0" err="1" smtClean="0"/>
              <a:t>Hertz</a:t>
            </a:r>
            <a:r>
              <a:rPr lang="es-MX" sz="3700" dirty="0" smtClean="0"/>
              <a:t> había construido aparatos para generar y detectar ondas electromagnéticas (ondas VHF y UHF).</a:t>
            </a:r>
          </a:p>
          <a:p>
            <a:pPr>
              <a:spcBef>
                <a:spcPts val="3000"/>
              </a:spcBef>
              <a:buFont typeface="Wingdings" pitchFamily="2" charset="2"/>
              <a:buChar char="Ø"/>
            </a:pPr>
            <a:r>
              <a:rPr lang="es-MX" sz="3700" dirty="0" smtClean="0"/>
              <a:t>Explicó  la reflexión, la refracción, la polarización, la interferencia y la velocidad de las ondas electromagnéticas.</a:t>
            </a:r>
            <a:endParaRPr lang="es-MX" sz="37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WordArt 2"/>
          <p:cNvSpPr>
            <a:spLocks noChangeArrowheads="1" noChangeShapeType="1" noTextEdit="1"/>
          </p:cNvSpPr>
          <p:nvPr/>
        </p:nvSpPr>
        <p:spPr bwMode="auto">
          <a:xfrm>
            <a:off x="467544" y="260648"/>
            <a:ext cx="8316944"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trabajos de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Hertz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142844" y="1234891"/>
            <a:ext cx="8858312" cy="1800493"/>
          </a:xfrm>
          <a:prstGeom prst="rect">
            <a:avLst/>
          </a:prstGeom>
          <a:solidFill>
            <a:srgbClr val="B9FFC0"/>
          </a:solidFill>
          <a:ln>
            <a:solidFill>
              <a:srgbClr val="008000"/>
            </a:solidFill>
          </a:ln>
        </p:spPr>
        <p:txBody>
          <a:bodyPr wrap="square" rtlCol="0">
            <a:spAutoFit/>
          </a:bodyPr>
          <a:lstStyle/>
          <a:p>
            <a:pPr>
              <a:spcBef>
                <a:spcPts val="1800"/>
              </a:spcBef>
              <a:buFont typeface="Wingdings" pitchFamily="2" charset="2"/>
              <a:buChar char="Ø"/>
            </a:pPr>
            <a:r>
              <a:rPr lang="es-MX" sz="2400" dirty="0" smtClean="0"/>
              <a:t>Hacía 1888 </a:t>
            </a:r>
            <a:r>
              <a:rPr lang="es-MX" sz="2400" dirty="0" err="1" smtClean="0"/>
              <a:t>Hertz</a:t>
            </a:r>
            <a:r>
              <a:rPr lang="es-MX" sz="2400" dirty="0" smtClean="0"/>
              <a:t> había construido aparatos para generar y detectar ondas electromagnéticas (ondas VHF y UHF).</a:t>
            </a:r>
          </a:p>
          <a:p>
            <a:pPr>
              <a:spcBef>
                <a:spcPts val="1800"/>
              </a:spcBef>
              <a:buFont typeface="Wingdings" pitchFamily="2" charset="2"/>
              <a:buChar char="Ø"/>
            </a:pPr>
            <a:r>
              <a:rPr lang="es-MX" sz="2400" dirty="0" smtClean="0"/>
              <a:t>Explicó  la reflexión, la refracción, la polarización, la interferencia y la velocidad de las ondas electromagnéticas.</a:t>
            </a:r>
            <a:endParaRPr lang="es-MX" sz="2400" dirty="0"/>
          </a:p>
        </p:txBody>
      </p:sp>
      <p:sp>
        <p:nvSpPr>
          <p:cNvPr id="4" name="TextBox 3"/>
          <p:cNvSpPr txBox="1"/>
          <p:nvPr/>
        </p:nvSpPr>
        <p:spPr>
          <a:xfrm>
            <a:off x="269532" y="3412746"/>
            <a:ext cx="8712968" cy="2677656"/>
          </a:xfrm>
          <a:prstGeom prst="rect">
            <a:avLst/>
          </a:prstGeom>
          <a:solidFill>
            <a:srgbClr val="FFFF00"/>
          </a:solidFill>
        </p:spPr>
        <p:txBody>
          <a:bodyPr wrap="square" rtlCol="0">
            <a:spAutoFit/>
          </a:bodyPr>
          <a:lstStyle/>
          <a:p>
            <a:pPr algn="ctr"/>
            <a:r>
              <a:rPr lang="es-MX" sz="4800" b="1" dirty="0" smtClean="0">
                <a:effectLst>
                  <a:outerShdw dist="63500" dir="10560000" algn="t" rotWithShape="0">
                    <a:prstClr val="black">
                      <a:alpha val="40000"/>
                    </a:prstClr>
                  </a:outerShdw>
                </a:effectLst>
              </a:rPr>
              <a:t>¡Irónicamente descubrió también el</a:t>
            </a:r>
            <a:br>
              <a:rPr lang="es-MX" sz="4800" b="1" dirty="0" smtClean="0">
                <a:effectLst>
                  <a:outerShdw dist="63500" dir="10560000" algn="t" rotWithShape="0">
                    <a:prstClr val="black">
                      <a:alpha val="40000"/>
                    </a:prstClr>
                  </a:outerShdw>
                </a:effectLst>
              </a:rPr>
            </a:br>
            <a:r>
              <a:rPr lang="es-MX" sz="4800" b="1" dirty="0" smtClean="0">
                <a:effectLst>
                  <a:outerShdw dist="63500" dir="10560000" algn="t" rotWithShape="0">
                    <a:prstClr val="black">
                      <a:alpha val="40000"/>
                    </a:prstClr>
                  </a:outerShdw>
                </a:effectLst>
              </a:rPr>
              <a:t>Efecto </a:t>
            </a:r>
            <a:r>
              <a:rPr lang="es-MX" sz="7200" b="1" dirty="0" smtClean="0">
                <a:effectLst>
                  <a:outerShdw dist="63500" dir="10560000" algn="t" rotWithShape="0">
                    <a:prstClr val="black">
                      <a:alpha val="40000"/>
                    </a:prstClr>
                  </a:outerShdw>
                </a:effectLst>
              </a:rPr>
              <a:t>Fotoeléctrico</a:t>
            </a:r>
            <a:r>
              <a:rPr lang="es-MX" sz="4800" b="1" dirty="0" smtClean="0">
                <a:effectLst>
                  <a:outerShdw dist="63500" dir="10560000" algn="t" rotWithShape="0">
                    <a:prstClr val="black">
                      <a:alpha val="40000"/>
                    </a:prstClr>
                  </a:outerShdw>
                </a:effectLst>
              </a:rPr>
              <a:t>!</a:t>
            </a:r>
            <a:endParaRPr lang="es-MX" sz="4800" b="1" dirty="0">
              <a:effectLst>
                <a:outerShdw dist="63500" dir="10560000" algn="t" rotWithShape="0">
                  <a:prstClr val="black">
                    <a:alpha val="40000"/>
                  </a:prstClr>
                </a:outerShdw>
              </a:effectLs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WordArt 2"/>
          <p:cNvSpPr>
            <a:spLocks noChangeArrowheads="1" noChangeShapeType="1" noTextEdit="1"/>
          </p:cNvSpPr>
          <p:nvPr/>
        </p:nvSpPr>
        <p:spPr bwMode="auto">
          <a:xfrm>
            <a:off x="541338" y="115888"/>
            <a:ext cx="8134350" cy="7207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 electromagnética</a:t>
            </a:r>
          </a:p>
        </p:txBody>
      </p:sp>
      <p:pic>
        <p:nvPicPr>
          <p:cNvPr id="1028099" name="Picture 3" descr="G:\clones\assb\custom lectures\jpegs\chapter 03\01.jpg"/>
          <p:cNvPicPr>
            <a:picLocks noChangeAspect="1" noChangeArrowheads="1"/>
          </p:cNvPicPr>
          <p:nvPr/>
        </p:nvPicPr>
        <p:blipFill>
          <a:blip r:embed="rId2" r:link="rId3" cstate="print"/>
          <a:srcRect/>
          <a:stretch>
            <a:fillRect/>
          </a:stretch>
        </p:blipFill>
        <p:spPr bwMode="auto">
          <a:xfrm>
            <a:off x="468313" y="1557338"/>
            <a:ext cx="8351837" cy="39592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WordArt 2"/>
          <p:cNvSpPr>
            <a:spLocks noChangeArrowheads="1" noChangeShapeType="1" noTextEdit="1"/>
          </p:cNvSpPr>
          <p:nvPr/>
        </p:nvSpPr>
        <p:spPr bwMode="auto">
          <a:xfrm>
            <a:off x="541338" y="115888"/>
            <a:ext cx="8134350" cy="7207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 electromagnética</a:t>
            </a:r>
          </a:p>
        </p:txBody>
      </p:sp>
      <p:sp>
        <p:nvSpPr>
          <p:cNvPr id="1029123" name="Text Box 3"/>
          <p:cNvSpPr txBox="1">
            <a:spLocks noChangeArrowheads="1"/>
          </p:cNvSpPr>
          <p:nvPr/>
        </p:nvSpPr>
        <p:spPr bwMode="auto">
          <a:xfrm>
            <a:off x="1095375" y="1792288"/>
            <a:ext cx="184150" cy="366712"/>
          </a:xfrm>
          <a:prstGeom prst="rect">
            <a:avLst/>
          </a:prstGeom>
          <a:noFill/>
          <a:ln w="9525">
            <a:noFill/>
            <a:miter lim="800000"/>
            <a:headEnd/>
            <a:tailEnd/>
          </a:ln>
          <a:effectLst/>
        </p:spPr>
        <p:txBody>
          <a:bodyPr wrap="none">
            <a:spAutoFit/>
          </a:bodyPr>
          <a:lstStyle/>
          <a:p>
            <a:pPr eaLnBrk="0" hangingPunct="0"/>
            <a:endParaRPr lang="en-US" b="1"/>
          </a:p>
        </p:txBody>
      </p:sp>
      <p:sp>
        <p:nvSpPr>
          <p:cNvPr id="1029124" name="Text Box 4"/>
          <p:cNvSpPr txBox="1">
            <a:spLocks noChangeArrowheads="1"/>
          </p:cNvSpPr>
          <p:nvPr/>
        </p:nvSpPr>
        <p:spPr bwMode="auto">
          <a:xfrm>
            <a:off x="179512" y="1079110"/>
            <a:ext cx="8784976" cy="5518242"/>
          </a:xfrm>
          <a:prstGeom prst="rect">
            <a:avLst/>
          </a:prstGeom>
          <a:noFill/>
          <a:ln w="9525">
            <a:noFill/>
            <a:miter lim="800000"/>
            <a:headEnd/>
            <a:tailEnd/>
          </a:ln>
          <a:effectLst/>
        </p:spPr>
        <p:txBody>
          <a:bodyPr wrap="square">
            <a:spAutoFit/>
          </a:bodyPr>
          <a:lstStyle/>
          <a:p>
            <a:pPr eaLnBrk="0" hangingPunct="0">
              <a:lnSpc>
                <a:spcPct val="110000"/>
              </a:lnSpc>
              <a:spcBef>
                <a:spcPts val="2400"/>
              </a:spcBef>
              <a:buFontTx/>
              <a:buChar char="•"/>
            </a:pPr>
            <a:r>
              <a:rPr lang="es-MX" sz="4000" b="1" dirty="0"/>
              <a:t>La longitud de la onda (ó la frecuencia) determina el color de la luz</a:t>
            </a:r>
          </a:p>
          <a:p>
            <a:pPr eaLnBrk="0" hangingPunct="0">
              <a:lnSpc>
                <a:spcPct val="110000"/>
              </a:lnSpc>
              <a:spcBef>
                <a:spcPts val="2400"/>
              </a:spcBef>
              <a:buFontTx/>
              <a:buChar char="•"/>
            </a:pPr>
            <a:r>
              <a:rPr lang="es-MX" sz="4000" b="1" dirty="0"/>
              <a:t>La amplitud de la onda es la intensidad de la luz</a:t>
            </a:r>
          </a:p>
          <a:p>
            <a:pPr eaLnBrk="0" hangingPunct="0">
              <a:lnSpc>
                <a:spcPct val="110000"/>
              </a:lnSpc>
              <a:spcBef>
                <a:spcPts val="2400"/>
              </a:spcBef>
              <a:buFontTx/>
              <a:buChar char="•"/>
            </a:pPr>
            <a:r>
              <a:rPr lang="es-MX" sz="4000" b="1" dirty="0"/>
              <a:t>La dirección de oscilación de los campos determina la polarización</a:t>
            </a:r>
            <a:endParaRPr lang="en-US" sz="4000" b="1"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9748" name="Object 4"/>
          <p:cNvGraphicFramePr>
            <a:graphicFrameLocks noChangeAspect="1"/>
          </p:cNvGraphicFramePr>
          <p:nvPr/>
        </p:nvGraphicFramePr>
        <p:xfrm>
          <a:off x="479576" y="1283297"/>
          <a:ext cx="8352928" cy="4966047"/>
        </p:xfrm>
        <a:graphic>
          <a:graphicData uri="http://schemas.openxmlformats.org/presentationml/2006/ole">
            <mc:AlternateContent xmlns:mc="http://schemas.openxmlformats.org/markup-compatibility/2006">
              <mc:Choice xmlns:v="urn:schemas-microsoft-com:vml" Requires="v">
                <p:oleObj spid="_x0000_s2123132" name="Equation" r:id="rId3" imgW="1701800" imgH="1092200" progId="Equation.DSMT4">
                  <p:embed/>
                </p:oleObj>
              </mc:Choice>
              <mc:Fallback>
                <p:oleObj name="Equation" r:id="rId3" imgW="1701800" imgH="10922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76" y="1283297"/>
                        <a:ext cx="8352928" cy="4966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9749" name="WordArt 5"/>
          <p:cNvSpPr>
            <a:spLocks noChangeArrowheads="1" noChangeShapeType="1" noTextEdit="1"/>
          </p:cNvSpPr>
          <p:nvPr/>
        </p:nvSpPr>
        <p:spPr bwMode="auto">
          <a:xfrm>
            <a:off x="614363" y="260350"/>
            <a:ext cx="8134350" cy="7207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 electromagnética</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082" name="Object 2"/>
          <p:cNvGraphicFramePr>
            <a:graphicFrameLocks noChangeAspect="1"/>
          </p:cNvGraphicFramePr>
          <p:nvPr/>
        </p:nvGraphicFramePr>
        <p:xfrm>
          <a:off x="684213" y="1196975"/>
          <a:ext cx="7561262" cy="2159000"/>
        </p:xfrm>
        <a:graphic>
          <a:graphicData uri="http://schemas.openxmlformats.org/presentationml/2006/ole">
            <mc:AlternateContent xmlns:mc="http://schemas.openxmlformats.org/markup-compatibility/2006">
              <mc:Choice xmlns:v="urn:schemas-microsoft-com:vml" Requires="v">
                <p:oleObj spid="_x0000_s2124156" name="Equation" r:id="rId3" imgW="2133600" imgH="660400" progId="Equation.DSMT4">
                  <p:embed/>
                </p:oleObj>
              </mc:Choice>
              <mc:Fallback>
                <p:oleObj name="Equation" r:id="rId3" imgW="2133600" imgH="6604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7561262" cy="2159000"/>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083" name="WordArt 3"/>
          <p:cNvSpPr>
            <a:spLocks noChangeArrowheads="1" noChangeShapeType="1" noTextEdit="1"/>
          </p:cNvSpPr>
          <p:nvPr/>
        </p:nvSpPr>
        <p:spPr bwMode="auto">
          <a:xfrm>
            <a:off x="611188" y="187325"/>
            <a:ext cx="8134350" cy="64928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 electromagnética</a:t>
            </a:r>
          </a:p>
        </p:txBody>
      </p:sp>
      <p:sp>
        <p:nvSpPr>
          <p:cNvPr id="1454084" name="Text Box 4"/>
          <p:cNvSpPr txBox="1">
            <a:spLocks noChangeArrowheads="1"/>
          </p:cNvSpPr>
          <p:nvPr/>
        </p:nvSpPr>
        <p:spPr bwMode="auto">
          <a:xfrm>
            <a:off x="250825" y="3602038"/>
            <a:ext cx="8569325" cy="2563812"/>
          </a:xfrm>
          <a:prstGeom prst="rect">
            <a:avLst/>
          </a:prstGeom>
          <a:noFill/>
          <a:ln w="9525">
            <a:noFill/>
            <a:miter lim="800000"/>
            <a:headEnd/>
            <a:tailEnd/>
          </a:ln>
          <a:effectLst/>
        </p:spPr>
        <p:txBody>
          <a:bodyPr>
            <a:spAutoFit/>
          </a:bodyPr>
          <a:lstStyle/>
          <a:p>
            <a:pPr>
              <a:spcBef>
                <a:spcPct val="50000"/>
              </a:spcBef>
              <a:buFontTx/>
              <a:buChar char="•"/>
            </a:pPr>
            <a:r>
              <a:rPr lang="es-MX" sz="3600"/>
              <a:t>La luz visible va de 0.4 a 0.7 micras</a:t>
            </a:r>
          </a:p>
          <a:p>
            <a:pPr>
              <a:spcBef>
                <a:spcPct val="50000"/>
              </a:spcBef>
            </a:pPr>
            <a:r>
              <a:rPr lang="es-MX" sz="3600">
                <a:solidFill>
                  <a:srgbClr val="0000CC"/>
                </a:solidFill>
              </a:rPr>
              <a:t>Por ejemplo, el color verde corresponde a una longitud de onda de 0.4680 micras y una frecuencia de 6.14x10</a:t>
            </a:r>
            <a:r>
              <a:rPr lang="es-MX" sz="3600" baseline="30000">
                <a:solidFill>
                  <a:srgbClr val="0000CC"/>
                </a:solidFill>
              </a:rPr>
              <a:t>14 </a:t>
            </a:r>
            <a:r>
              <a:rPr lang="es-MX" sz="3600">
                <a:solidFill>
                  <a:srgbClr val="0000CC"/>
                </a:solidFill>
              </a:rPr>
              <a:t>Hertz</a:t>
            </a:r>
            <a:endParaRPr lang="en-US" sz="3600" baseline="30000">
              <a:solidFill>
                <a:srgbClr val="0000CC"/>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5106" name="Object 2"/>
          <p:cNvGraphicFramePr>
            <a:graphicFrameLocks noChangeAspect="1"/>
          </p:cNvGraphicFramePr>
          <p:nvPr/>
        </p:nvGraphicFramePr>
        <p:xfrm>
          <a:off x="928662" y="928670"/>
          <a:ext cx="7561263" cy="998537"/>
        </p:xfrm>
        <a:graphic>
          <a:graphicData uri="http://schemas.openxmlformats.org/presentationml/2006/ole">
            <mc:AlternateContent xmlns:mc="http://schemas.openxmlformats.org/markup-compatibility/2006">
              <mc:Choice xmlns:v="urn:schemas-microsoft-com:vml" Requires="v">
                <p:oleObj spid="_x0000_s2125180" name="Equation" r:id="rId3" imgW="3136900" imgH="431800" progId="Equation.DSMT4">
                  <p:embed/>
                </p:oleObj>
              </mc:Choice>
              <mc:Fallback>
                <p:oleObj name="Equation" r:id="rId3" imgW="3136900" imgH="4318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928670"/>
                        <a:ext cx="7561263" cy="998537"/>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5107" name="WordArt 3"/>
          <p:cNvSpPr>
            <a:spLocks noChangeArrowheads="1" noChangeShapeType="1" noTextEdit="1"/>
          </p:cNvSpPr>
          <p:nvPr/>
        </p:nvSpPr>
        <p:spPr bwMode="auto">
          <a:xfrm>
            <a:off x="611188" y="142852"/>
            <a:ext cx="8247092" cy="571504"/>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 electromagnética</a:t>
            </a:r>
          </a:p>
        </p:txBody>
      </p:sp>
      <p:sp>
        <p:nvSpPr>
          <p:cNvPr id="1455108" name="Text Box 4"/>
          <p:cNvSpPr txBox="1">
            <a:spLocks noChangeArrowheads="1"/>
          </p:cNvSpPr>
          <p:nvPr/>
        </p:nvSpPr>
        <p:spPr bwMode="auto">
          <a:xfrm>
            <a:off x="142844" y="2285992"/>
            <a:ext cx="8858312" cy="3662541"/>
          </a:xfrm>
          <a:prstGeom prst="rect">
            <a:avLst/>
          </a:prstGeom>
          <a:noFill/>
          <a:ln w="9525">
            <a:noFill/>
            <a:miter lim="800000"/>
            <a:headEnd/>
            <a:tailEnd/>
          </a:ln>
          <a:effectLst/>
        </p:spPr>
        <p:txBody>
          <a:bodyPr wrap="square">
            <a:spAutoFit/>
          </a:bodyPr>
          <a:lstStyle/>
          <a:p>
            <a:pPr>
              <a:spcBef>
                <a:spcPts val="2400"/>
              </a:spcBef>
              <a:buFontTx/>
              <a:buChar char="•"/>
            </a:pPr>
            <a:r>
              <a:rPr lang="es-MX" sz="3200" dirty="0"/>
              <a:t>El radio AM va de 153 </a:t>
            </a:r>
            <a:r>
              <a:rPr lang="es-MX" sz="3200" dirty="0" err="1"/>
              <a:t>KHz</a:t>
            </a:r>
            <a:r>
              <a:rPr lang="es-MX" sz="3200" dirty="0"/>
              <a:t> a 26.1 </a:t>
            </a:r>
            <a:r>
              <a:rPr lang="es-MX" sz="3200" dirty="0" err="1"/>
              <a:t>MHz.</a:t>
            </a:r>
            <a:r>
              <a:rPr lang="es-MX" sz="3200" dirty="0"/>
              <a:t/>
            </a:r>
            <a:br>
              <a:rPr lang="es-MX" sz="3200" dirty="0"/>
            </a:br>
            <a:r>
              <a:rPr lang="es-MX" sz="3200" dirty="0"/>
              <a:t>De 1960 metros a 11.5 </a:t>
            </a:r>
            <a:r>
              <a:rPr lang="es-MX" sz="3200" dirty="0" smtClean="0"/>
              <a:t>metros.</a:t>
            </a:r>
          </a:p>
          <a:p>
            <a:pPr>
              <a:spcBef>
                <a:spcPts val="2400"/>
              </a:spcBef>
              <a:buFontTx/>
              <a:buChar char="•"/>
            </a:pPr>
            <a:r>
              <a:rPr lang="es-MX" sz="3200" dirty="0" smtClean="0"/>
              <a:t>El radio FM va de 87.5 MHz a 108.0 </a:t>
            </a:r>
            <a:r>
              <a:rPr lang="es-MX" sz="3200" dirty="0" err="1" smtClean="0"/>
              <a:t>MHz.</a:t>
            </a:r>
            <a:r>
              <a:rPr lang="es-MX" sz="3200" dirty="0" smtClean="0"/>
              <a:t/>
            </a:r>
            <a:br>
              <a:rPr lang="es-MX" sz="3200" dirty="0" smtClean="0"/>
            </a:br>
            <a:r>
              <a:rPr lang="es-MX" sz="3200" dirty="0" smtClean="0"/>
              <a:t>De 3.43 metros a 2.78 metros.</a:t>
            </a:r>
          </a:p>
          <a:p>
            <a:pPr>
              <a:spcBef>
                <a:spcPts val="2400"/>
              </a:spcBef>
              <a:buFontTx/>
              <a:buChar char="•"/>
            </a:pPr>
            <a:r>
              <a:rPr lang="es-MX" sz="3200" dirty="0" smtClean="0"/>
              <a:t>La Tele va de 7 MHz a 1002 </a:t>
            </a:r>
            <a:r>
              <a:rPr lang="es-MX" sz="3200" dirty="0" err="1" smtClean="0"/>
              <a:t>MHz.</a:t>
            </a:r>
            <a:r>
              <a:rPr lang="es-MX" sz="3200" dirty="0" smtClean="0"/>
              <a:t/>
            </a:r>
            <a:br>
              <a:rPr lang="es-MX" sz="3200" dirty="0" smtClean="0"/>
            </a:br>
            <a:r>
              <a:rPr lang="es-MX" sz="3200" dirty="0" smtClean="0"/>
              <a:t>De 42.8 metros a 0.3 metros.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WordArt 2"/>
          <p:cNvSpPr>
            <a:spLocks noChangeArrowheads="1" noChangeShapeType="1" noTextEdit="1"/>
          </p:cNvSpPr>
          <p:nvPr/>
        </p:nvSpPr>
        <p:spPr bwMode="auto">
          <a:xfrm>
            <a:off x="539750" y="188913"/>
            <a:ext cx="8208963"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Nuestro ojo no ve más que cierto tipo de luz</a:t>
            </a:r>
          </a:p>
        </p:txBody>
      </p:sp>
      <p:sp>
        <p:nvSpPr>
          <p:cNvPr id="1440771" name="Text Box 3"/>
          <p:cNvSpPr txBox="1">
            <a:spLocks noChangeArrowheads="1"/>
          </p:cNvSpPr>
          <p:nvPr/>
        </p:nvSpPr>
        <p:spPr bwMode="auto">
          <a:xfrm>
            <a:off x="827088" y="1341438"/>
            <a:ext cx="7416800" cy="4970462"/>
          </a:xfrm>
          <a:prstGeom prst="rect">
            <a:avLst/>
          </a:prstGeom>
          <a:noFill/>
          <a:ln w="9525">
            <a:noFill/>
            <a:miter lim="800000"/>
            <a:headEnd/>
            <a:tailEnd/>
          </a:ln>
          <a:effectLst/>
        </p:spPr>
        <p:txBody>
          <a:bodyPr>
            <a:spAutoFit/>
          </a:bodyPr>
          <a:lstStyle/>
          <a:p>
            <a:pPr>
              <a:spcBef>
                <a:spcPct val="50000"/>
              </a:spcBef>
              <a:buFontTx/>
              <a:buChar char="•"/>
            </a:pPr>
            <a:r>
              <a:rPr lang="es-MX" sz="3200" b="1">
                <a:solidFill>
                  <a:srgbClr val="0000CC"/>
                </a:solidFill>
              </a:rPr>
              <a:t>Luz visible</a:t>
            </a:r>
          </a:p>
          <a:p>
            <a:pPr>
              <a:spcBef>
                <a:spcPct val="50000"/>
              </a:spcBef>
              <a:buFontTx/>
              <a:buChar char="•"/>
            </a:pPr>
            <a:r>
              <a:rPr lang="es-MX" sz="3200"/>
              <a:t>Infrarrojo</a:t>
            </a:r>
          </a:p>
          <a:p>
            <a:pPr>
              <a:spcBef>
                <a:spcPct val="50000"/>
              </a:spcBef>
              <a:buFontTx/>
              <a:buChar char="•"/>
            </a:pPr>
            <a:r>
              <a:rPr lang="es-MX" sz="3200"/>
              <a:t>Ultravioleta</a:t>
            </a:r>
          </a:p>
          <a:p>
            <a:pPr>
              <a:spcBef>
                <a:spcPct val="50000"/>
              </a:spcBef>
              <a:buFontTx/>
              <a:buChar char="•"/>
            </a:pPr>
            <a:r>
              <a:rPr lang="es-MX" sz="3200"/>
              <a:t>Rayos X</a:t>
            </a:r>
          </a:p>
          <a:p>
            <a:pPr>
              <a:spcBef>
                <a:spcPct val="50000"/>
              </a:spcBef>
              <a:buFontTx/>
              <a:buChar char="•"/>
            </a:pPr>
            <a:r>
              <a:rPr lang="es-MX" sz="3200"/>
              <a:t>Rayos Gama</a:t>
            </a:r>
          </a:p>
          <a:p>
            <a:pPr>
              <a:spcBef>
                <a:spcPct val="50000"/>
              </a:spcBef>
              <a:buFontTx/>
              <a:buChar char="•"/>
            </a:pPr>
            <a:r>
              <a:rPr lang="es-MX" sz="3200"/>
              <a:t>Microondas</a:t>
            </a:r>
          </a:p>
          <a:p>
            <a:pPr>
              <a:spcBef>
                <a:spcPct val="50000"/>
              </a:spcBef>
              <a:buFontTx/>
              <a:buChar char="•"/>
            </a:pPr>
            <a:r>
              <a:rPr lang="es-MX" sz="3200"/>
              <a:t>Ondas de radio</a:t>
            </a:r>
            <a:endParaRPr lang="en-US" sz="320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WordArt 2"/>
          <p:cNvSpPr>
            <a:spLocks noChangeArrowheads="1" noChangeShapeType="1" noTextEdit="1"/>
          </p:cNvSpPr>
          <p:nvPr/>
        </p:nvSpPr>
        <p:spPr bwMode="auto">
          <a:xfrm>
            <a:off x="1933575" y="28575"/>
            <a:ext cx="5076825" cy="4572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¿Por qué sólo vemos eso?</a:t>
            </a:r>
          </a:p>
        </p:txBody>
      </p:sp>
      <p:pic>
        <p:nvPicPr>
          <p:cNvPr id="1443845" name="Picture 5" descr="Image:Atmospheric electromagnetic transmittance or opacity.jpg">
            <a:hlinkClick r:id="rId3"/>
          </p:cNvPr>
          <p:cNvPicPr>
            <a:picLocks noChangeAspect="1" noChangeArrowheads="1"/>
          </p:cNvPicPr>
          <p:nvPr/>
        </p:nvPicPr>
        <p:blipFill>
          <a:blip r:embed="rId4" cstate="print"/>
          <a:srcRect/>
          <a:stretch>
            <a:fillRect/>
          </a:stretch>
        </p:blipFill>
        <p:spPr bwMode="auto">
          <a:xfrm>
            <a:off x="71438" y="620713"/>
            <a:ext cx="8964612" cy="6165850"/>
          </a:xfrm>
          <a:prstGeom prst="rect">
            <a:avLst/>
          </a:prstGeom>
          <a:noFill/>
        </p:spPr>
      </p:pic>
    </p:spTree>
    <p:extLst>
      <p:ext uri="{BB962C8B-B14F-4D97-AF65-F5344CB8AC3E}">
        <p14:creationId xmlns:p14="http://schemas.microsoft.com/office/powerpoint/2010/main" val="324830139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9986" name="WordArt 2"/>
          <p:cNvSpPr>
            <a:spLocks noChangeArrowheads="1" noChangeShapeType="1" noTextEdit="1"/>
          </p:cNvSpPr>
          <p:nvPr/>
        </p:nvSpPr>
        <p:spPr bwMode="auto">
          <a:xfrm>
            <a:off x="1933575" y="28575"/>
            <a:ext cx="5076825" cy="4572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¿Por qué sólo vemos eso?</a:t>
            </a:r>
          </a:p>
        </p:txBody>
      </p:sp>
      <p:pic>
        <p:nvPicPr>
          <p:cNvPr id="1449987" name="Picture 3" descr="transmissionwindow2"/>
          <p:cNvPicPr>
            <a:picLocks noChangeAspect="1" noChangeArrowheads="1"/>
          </p:cNvPicPr>
          <p:nvPr/>
        </p:nvPicPr>
        <p:blipFill>
          <a:blip r:embed="rId3" cstate="print"/>
          <a:srcRect/>
          <a:stretch>
            <a:fillRect/>
          </a:stretch>
        </p:blipFill>
        <p:spPr bwMode="auto">
          <a:xfrm>
            <a:off x="0" y="685800"/>
            <a:ext cx="9144000" cy="6172200"/>
          </a:xfrm>
          <a:prstGeom prst="rect">
            <a:avLst/>
          </a:prstGeom>
          <a:noFill/>
        </p:spPr>
      </p:pic>
    </p:spTree>
    <p:extLst>
      <p:ext uri="{BB962C8B-B14F-4D97-AF65-F5344CB8AC3E}">
        <p14:creationId xmlns:p14="http://schemas.microsoft.com/office/powerpoint/2010/main" val="34564839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5090" name="Picture 2" descr="Christiaan_Huygens-painting"/>
          <p:cNvPicPr>
            <a:picLocks noChangeAspect="1" noChangeArrowheads="1"/>
          </p:cNvPicPr>
          <p:nvPr/>
        </p:nvPicPr>
        <p:blipFill>
          <a:blip r:embed="rId2" cstate="print"/>
          <a:srcRect/>
          <a:stretch>
            <a:fillRect/>
          </a:stretch>
        </p:blipFill>
        <p:spPr bwMode="auto">
          <a:xfrm>
            <a:off x="2987675" y="1733550"/>
            <a:ext cx="2714625" cy="3783013"/>
          </a:xfrm>
          <a:prstGeom prst="rect">
            <a:avLst/>
          </a:prstGeom>
          <a:noFill/>
        </p:spPr>
      </p:pic>
      <p:sp>
        <p:nvSpPr>
          <p:cNvPr id="985091" name="WordArt 3"/>
          <p:cNvSpPr>
            <a:spLocks noChangeArrowheads="1" noChangeShapeType="1" noTextEdit="1"/>
          </p:cNvSpPr>
          <p:nvPr/>
        </p:nvSpPr>
        <p:spPr bwMode="auto">
          <a:xfrm>
            <a:off x="971550" y="188913"/>
            <a:ext cx="7029450" cy="12239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Huygens, 1678</a:t>
            </a:r>
          </a:p>
        </p:txBody>
      </p:sp>
      <p:sp>
        <p:nvSpPr>
          <p:cNvPr id="985092" name="Text Box 4"/>
          <p:cNvSpPr txBox="1">
            <a:spLocks noChangeArrowheads="1"/>
          </p:cNvSpPr>
          <p:nvPr/>
        </p:nvSpPr>
        <p:spPr bwMode="auto">
          <a:xfrm>
            <a:off x="900113" y="5873750"/>
            <a:ext cx="7173912" cy="579438"/>
          </a:xfrm>
          <a:prstGeom prst="rect">
            <a:avLst/>
          </a:prstGeom>
          <a:noFill/>
          <a:ln w="9525">
            <a:noFill/>
            <a:miter lim="800000"/>
            <a:headEnd/>
            <a:tailEnd/>
          </a:ln>
          <a:effectLst/>
        </p:spPr>
        <p:txBody>
          <a:bodyPr wrap="none">
            <a:spAutoFit/>
          </a:bodyPr>
          <a:lstStyle/>
          <a:p>
            <a:r>
              <a:rPr lang="es-MX" sz="3200"/>
              <a:t>Veamos rápidamente qué es una onda</a:t>
            </a:r>
            <a:endParaRPr lang="en-US" sz="320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WordArt 2"/>
          <p:cNvSpPr>
            <a:spLocks noChangeArrowheads="1" noChangeShapeType="1" noTextEdit="1"/>
          </p:cNvSpPr>
          <p:nvPr/>
        </p:nvSpPr>
        <p:spPr bwMode="auto">
          <a:xfrm>
            <a:off x="1219200" y="304800"/>
            <a:ext cx="6858000" cy="7620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espectro de la luz</a:t>
            </a:r>
          </a:p>
        </p:txBody>
      </p:sp>
      <p:pic>
        <p:nvPicPr>
          <p:cNvPr id="1447939" name="Picture 3" descr="500px-Electromagnetic_spectrum"/>
          <p:cNvPicPr>
            <a:picLocks noChangeAspect="1" noChangeArrowheads="1"/>
          </p:cNvPicPr>
          <p:nvPr/>
        </p:nvPicPr>
        <p:blipFill>
          <a:blip r:embed="rId3" cstate="print"/>
          <a:srcRect/>
          <a:stretch>
            <a:fillRect/>
          </a:stretch>
        </p:blipFill>
        <p:spPr bwMode="auto">
          <a:xfrm>
            <a:off x="-76200" y="1587500"/>
            <a:ext cx="9296400" cy="5334000"/>
          </a:xfrm>
          <a:prstGeom prst="rect">
            <a:avLst/>
          </a:prstGeom>
          <a:noFill/>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WordArt 2"/>
          <p:cNvSpPr>
            <a:spLocks noChangeArrowheads="1" noChangeShapeType="1" noTextEdit="1"/>
          </p:cNvSpPr>
          <p:nvPr/>
        </p:nvSpPr>
        <p:spPr bwMode="auto">
          <a:xfrm>
            <a:off x="251520" y="188640"/>
            <a:ext cx="8662080" cy="64807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Paréntesis: El científico y el ingeniero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1656840" name="Picture 8" descr="File:Heinrich Rudolf Hertz.jpg">
            <a:hlinkClick r:id="rId3"/>
          </p:cNvPr>
          <p:cNvPicPr>
            <a:picLocks noChangeAspect="1" noChangeArrowheads="1"/>
          </p:cNvPicPr>
          <p:nvPr/>
        </p:nvPicPr>
        <p:blipFill>
          <a:blip r:embed="rId4" cstate="print"/>
          <a:srcRect/>
          <a:stretch>
            <a:fillRect/>
          </a:stretch>
        </p:blipFill>
        <p:spPr bwMode="auto">
          <a:xfrm>
            <a:off x="251520" y="1643050"/>
            <a:ext cx="3140053" cy="4062402"/>
          </a:xfrm>
          <a:prstGeom prst="rect">
            <a:avLst/>
          </a:prstGeom>
          <a:noFill/>
        </p:spPr>
      </p:pic>
      <p:sp>
        <p:nvSpPr>
          <p:cNvPr id="7" name="Rectangle 6"/>
          <p:cNvSpPr/>
          <p:nvPr/>
        </p:nvSpPr>
        <p:spPr>
          <a:xfrm>
            <a:off x="59772" y="5805264"/>
            <a:ext cx="4104456" cy="923330"/>
          </a:xfrm>
          <a:prstGeom prst="rect">
            <a:avLst/>
          </a:prstGeom>
        </p:spPr>
        <p:txBody>
          <a:bodyPr wrap="square">
            <a:spAutoFit/>
          </a:bodyPr>
          <a:lstStyle/>
          <a:p>
            <a:r>
              <a:rPr lang="en-US" i="1" dirty="0" smtClean="0"/>
              <a:t>“I do not think that the wireless waves I have discovered will have any practical application”</a:t>
            </a:r>
            <a:endParaRPr lang="es-MX" i="1" dirty="0"/>
          </a:p>
        </p:txBody>
      </p:sp>
      <p:sp>
        <p:nvSpPr>
          <p:cNvPr id="2" name="TextBox 1"/>
          <p:cNvSpPr txBox="1"/>
          <p:nvPr/>
        </p:nvSpPr>
        <p:spPr>
          <a:xfrm>
            <a:off x="909171" y="1259468"/>
            <a:ext cx="1646605" cy="369332"/>
          </a:xfrm>
          <a:prstGeom prst="rect">
            <a:avLst/>
          </a:prstGeom>
          <a:noFill/>
        </p:spPr>
        <p:txBody>
          <a:bodyPr wrap="none" rtlCol="0">
            <a:spAutoFit/>
          </a:bodyPr>
          <a:lstStyle/>
          <a:p>
            <a:r>
              <a:rPr lang="en-US" dirty="0" smtClean="0"/>
              <a:t>Heinrich Hertz</a:t>
            </a:r>
            <a:endParaRPr lang="es-MX"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WordArt 2"/>
          <p:cNvSpPr>
            <a:spLocks noChangeArrowheads="1" noChangeShapeType="1" noTextEdit="1"/>
          </p:cNvSpPr>
          <p:nvPr/>
        </p:nvSpPr>
        <p:spPr bwMode="auto">
          <a:xfrm>
            <a:off x="251520" y="188640"/>
            <a:ext cx="8662080" cy="64807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Paréntesis: El científico y el ingeniero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1656834" name="Picture 2" descr="File:Guglielmo Marconi.jpg">
            <a:hlinkClick r:id="rId3"/>
          </p:cNvPr>
          <p:cNvPicPr>
            <a:picLocks noChangeAspect="1" noChangeArrowheads="1"/>
          </p:cNvPicPr>
          <p:nvPr/>
        </p:nvPicPr>
        <p:blipFill>
          <a:blip r:embed="rId4" cstate="print"/>
          <a:srcRect/>
          <a:stretch>
            <a:fillRect/>
          </a:stretch>
        </p:blipFill>
        <p:spPr bwMode="auto">
          <a:xfrm>
            <a:off x="7434300" y="4556055"/>
            <a:ext cx="1462671" cy="2066368"/>
          </a:xfrm>
          <a:prstGeom prst="rect">
            <a:avLst/>
          </a:prstGeom>
          <a:noFill/>
        </p:spPr>
      </p:pic>
      <p:pic>
        <p:nvPicPr>
          <p:cNvPr id="1656836" name="Picture 4" descr="http://upload.wikimedia.org/wikipedia/commons/thumb/9/9a/Popov.jpg/225px-Popov.jpg">
            <a:hlinkClick r:id="rId5" tooltip="Popov.jpg"/>
          </p:cNvPr>
          <p:cNvPicPr>
            <a:picLocks noChangeAspect="1" noChangeArrowheads="1"/>
          </p:cNvPicPr>
          <p:nvPr/>
        </p:nvPicPr>
        <p:blipFill>
          <a:blip r:embed="rId6" cstate="print"/>
          <a:srcRect/>
          <a:stretch>
            <a:fillRect/>
          </a:stretch>
        </p:blipFill>
        <p:spPr bwMode="auto">
          <a:xfrm>
            <a:off x="6887185" y="2019811"/>
            <a:ext cx="2143125" cy="2752725"/>
          </a:xfrm>
          <a:prstGeom prst="rect">
            <a:avLst/>
          </a:prstGeom>
          <a:noFill/>
        </p:spPr>
      </p:pic>
      <p:pic>
        <p:nvPicPr>
          <p:cNvPr id="1656838" name="Picture 6" descr="File:N.Tesla.JPG">
            <a:hlinkClick r:id="rId7"/>
          </p:cNvPr>
          <p:cNvPicPr>
            <a:picLocks noChangeAspect="1" noChangeArrowheads="1"/>
          </p:cNvPicPr>
          <p:nvPr/>
        </p:nvPicPr>
        <p:blipFill>
          <a:blip r:embed="rId8" cstate="print"/>
          <a:srcRect/>
          <a:stretch>
            <a:fillRect/>
          </a:stretch>
        </p:blipFill>
        <p:spPr bwMode="auto">
          <a:xfrm>
            <a:off x="5161669" y="2019811"/>
            <a:ext cx="2143124" cy="2857499"/>
          </a:xfrm>
          <a:prstGeom prst="rect">
            <a:avLst/>
          </a:prstGeom>
          <a:noFill/>
        </p:spPr>
      </p:pic>
      <p:pic>
        <p:nvPicPr>
          <p:cNvPr id="1656840" name="Picture 8" descr="File:Heinrich Rudolf Hertz.jpg">
            <a:hlinkClick r:id="rId9"/>
          </p:cNvPr>
          <p:cNvPicPr>
            <a:picLocks noChangeAspect="1" noChangeArrowheads="1"/>
          </p:cNvPicPr>
          <p:nvPr/>
        </p:nvPicPr>
        <p:blipFill>
          <a:blip r:embed="rId10" cstate="print"/>
          <a:srcRect/>
          <a:stretch>
            <a:fillRect/>
          </a:stretch>
        </p:blipFill>
        <p:spPr bwMode="auto">
          <a:xfrm>
            <a:off x="251520" y="1643050"/>
            <a:ext cx="3140053" cy="4062402"/>
          </a:xfrm>
          <a:prstGeom prst="rect">
            <a:avLst/>
          </a:prstGeom>
          <a:noFill/>
        </p:spPr>
      </p:pic>
      <p:sp>
        <p:nvSpPr>
          <p:cNvPr id="7" name="Rectangle 6"/>
          <p:cNvSpPr/>
          <p:nvPr/>
        </p:nvSpPr>
        <p:spPr>
          <a:xfrm>
            <a:off x="59772" y="5805264"/>
            <a:ext cx="4104456" cy="923330"/>
          </a:xfrm>
          <a:prstGeom prst="rect">
            <a:avLst/>
          </a:prstGeom>
        </p:spPr>
        <p:txBody>
          <a:bodyPr wrap="square">
            <a:spAutoFit/>
          </a:bodyPr>
          <a:lstStyle/>
          <a:p>
            <a:r>
              <a:rPr lang="en-US" i="1" dirty="0" smtClean="0"/>
              <a:t>“I do not think that the wireless waves I have discovered will have any practical application”</a:t>
            </a:r>
            <a:endParaRPr lang="es-MX" i="1" dirty="0"/>
          </a:p>
        </p:txBody>
      </p:sp>
      <p:sp>
        <p:nvSpPr>
          <p:cNvPr id="8" name="TextBox 7"/>
          <p:cNvSpPr txBox="1"/>
          <p:nvPr/>
        </p:nvSpPr>
        <p:spPr>
          <a:xfrm>
            <a:off x="7452320" y="1096481"/>
            <a:ext cx="1584177" cy="923330"/>
          </a:xfrm>
          <a:prstGeom prst="rect">
            <a:avLst/>
          </a:prstGeom>
          <a:noFill/>
        </p:spPr>
        <p:txBody>
          <a:bodyPr wrap="square" rtlCol="0">
            <a:spAutoFit/>
          </a:bodyPr>
          <a:lstStyle/>
          <a:p>
            <a:r>
              <a:rPr lang="es-MX" dirty="0" smtClean="0"/>
              <a:t> Alexander </a:t>
            </a:r>
            <a:r>
              <a:rPr lang="es-MX" dirty="0" err="1" smtClean="0"/>
              <a:t>Stepanovich</a:t>
            </a:r>
            <a:r>
              <a:rPr lang="es-MX" dirty="0" smtClean="0"/>
              <a:t> </a:t>
            </a:r>
            <a:r>
              <a:rPr lang="es-MX" dirty="0" err="1" smtClean="0"/>
              <a:t>Popov</a:t>
            </a:r>
            <a:r>
              <a:rPr lang="es-MX" dirty="0" smtClean="0"/>
              <a:t> </a:t>
            </a:r>
            <a:endParaRPr lang="es-MX" dirty="0"/>
          </a:p>
        </p:txBody>
      </p:sp>
      <p:sp>
        <p:nvSpPr>
          <p:cNvPr id="9" name="TextBox 8"/>
          <p:cNvSpPr txBox="1"/>
          <p:nvPr/>
        </p:nvSpPr>
        <p:spPr>
          <a:xfrm>
            <a:off x="5576601" y="1333976"/>
            <a:ext cx="864096" cy="646331"/>
          </a:xfrm>
          <a:prstGeom prst="rect">
            <a:avLst/>
          </a:prstGeom>
          <a:noFill/>
        </p:spPr>
        <p:txBody>
          <a:bodyPr wrap="square" rtlCol="0">
            <a:spAutoFit/>
          </a:bodyPr>
          <a:lstStyle/>
          <a:p>
            <a:r>
              <a:rPr lang="es-MX" dirty="0" err="1" smtClean="0"/>
              <a:t>Nikola</a:t>
            </a:r>
            <a:r>
              <a:rPr lang="es-MX" dirty="0" smtClean="0"/>
              <a:t> Tesla</a:t>
            </a:r>
            <a:endParaRPr lang="es-MX" dirty="0"/>
          </a:p>
        </p:txBody>
      </p:sp>
      <p:sp>
        <p:nvSpPr>
          <p:cNvPr id="10" name="TextBox 9"/>
          <p:cNvSpPr txBox="1"/>
          <p:nvPr/>
        </p:nvSpPr>
        <p:spPr>
          <a:xfrm>
            <a:off x="6008649" y="5482098"/>
            <a:ext cx="1296144" cy="646331"/>
          </a:xfrm>
          <a:prstGeom prst="rect">
            <a:avLst/>
          </a:prstGeom>
          <a:noFill/>
        </p:spPr>
        <p:txBody>
          <a:bodyPr wrap="square" rtlCol="0">
            <a:spAutoFit/>
          </a:bodyPr>
          <a:lstStyle/>
          <a:p>
            <a:r>
              <a:rPr lang="es-MX" dirty="0" err="1" smtClean="0"/>
              <a:t>Guglielmo</a:t>
            </a:r>
            <a:r>
              <a:rPr lang="es-MX" dirty="0" smtClean="0"/>
              <a:t> Marconi</a:t>
            </a:r>
            <a:endParaRPr lang="es-MX" dirty="0"/>
          </a:p>
        </p:txBody>
      </p:sp>
      <p:sp>
        <p:nvSpPr>
          <p:cNvPr id="2" name="TextBox 1"/>
          <p:cNvSpPr txBox="1"/>
          <p:nvPr/>
        </p:nvSpPr>
        <p:spPr>
          <a:xfrm>
            <a:off x="909171" y="1259468"/>
            <a:ext cx="1646605" cy="369332"/>
          </a:xfrm>
          <a:prstGeom prst="rect">
            <a:avLst/>
          </a:prstGeom>
          <a:noFill/>
        </p:spPr>
        <p:txBody>
          <a:bodyPr wrap="none" rtlCol="0">
            <a:spAutoFit/>
          </a:bodyPr>
          <a:lstStyle/>
          <a:p>
            <a:r>
              <a:rPr lang="en-US" dirty="0" smtClean="0"/>
              <a:t>Heinrich Hertz</a:t>
            </a:r>
            <a:endParaRPr lang="es-MX" dirty="0"/>
          </a:p>
        </p:txBody>
      </p:sp>
    </p:spTree>
    <p:extLst>
      <p:ext uri="{BB962C8B-B14F-4D97-AF65-F5344CB8AC3E}">
        <p14:creationId xmlns:p14="http://schemas.microsoft.com/office/powerpoint/2010/main" val="262488963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WordArt 2"/>
          <p:cNvSpPr>
            <a:spLocks noChangeArrowheads="1" noChangeShapeType="1" noTextEdit="1"/>
          </p:cNvSpPr>
          <p:nvPr/>
        </p:nvSpPr>
        <p:spPr bwMode="auto">
          <a:xfrm>
            <a:off x="541338" y="115888"/>
            <a:ext cx="8134350" cy="7207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es una onda electromagnética</a:t>
            </a:r>
          </a:p>
        </p:txBody>
      </p:sp>
      <p:sp>
        <p:nvSpPr>
          <p:cNvPr id="1027075" name="Text Box 3"/>
          <p:cNvSpPr txBox="1">
            <a:spLocks noChangeArrowheads="1"/>
          </p:cNvSpPr>
          <p:nvPr/>
        </p:nvSpPr>
        <p:spPr bwMode="auto">
          <a:xfrm>
            <a:off x="285720" y="1285860"/>
            <a:ext cx="8501122" cy="4493538"/>
          </a:xfrm>
          <a:prstGeom prst="rect">
            <a:avLst/>
          </a:prstGeom>
          <a:noFill/>
          <a:ln w="9525">
            <a:noFill/>
            <a:miter lim="800000"/>
            <a:headEnd/>
            <a:tailEnd/>
          </a:ln>
          <a:effectLst/>
        </p:spPr>
        <p:txBody>
          <a:bodyPr wrap="square">
            <a:spAutoFit/>
          </a:bodyPr>
          <a:lstStyle/>
          <a:p>
            <a:pPr eaLnBrk="0" hangingPunct="0">
              <a:lnSpc>
                <a:spcPct val="130000"/>
              </a:lnSpc>
            </a:pPr>
            <a:r>
              <a:rPr lang="es-MX" sz="4400" dirty="0"/>
              <a:t>Todo cuadraba </a:t>
            </a:r>
            <a:r>
              <a:rPr lang="es-MX" sz="4400" dirty="0" smtClean="0"/>
              <a:t>perfectamente.</a:t>
            </a:r>
            <a:endParaRPr lang="es-MX" sz="4400" dirty="0"/>
          </a:p>
          <a:p>
            <a:pPr eaLnBrk="0" hangingPunct="0">
              <a:lnSpc>
                <a:spcPct val="130000"/>
              </a:lnSpc>
            </a:pPr>
            <a:r>
              <a:rPr lang="es-MX" sz="4400" dirty="0"/>
              <a:t>La teoría electromagnética era capaz de explicar las leyes de la </a:t>
            </a:r>
            <a:r>
              <a:rPr lang="es-MX" sz="4400" dirty="0" smtClean="0"/>
              <a:t>óptica: </a:t>
            </a:r>
            <a:r>
              <a:rPr lang="es-MX" sz="4400" dirty="0"/>
              <a:t>La reflexión, la refracción, la interferencia, la difracción, </a:t>
            </a:r>
            <a:r>
              <a:rPr lang="es-MX" sz="4400" dirty="0" smtClean="0"/>
              <a:t>etc.</a:t>
            </a:r>
            <a:endParaRPr lang="es-MX" sz="4400"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WordArt 2"/>
          <p:cNvSpPr>
            <a:spLocks noChangeArrowheads="1" noChangeShapeType="1" noTextEdit="1"/>
          </p:cNvSpPr>
          <p:nvPr/>
        </p:nvSpPr>
        <p:spPr bwMode="auto">
          <a:xfrm>
            <a:off x="1042988" y="115888"/>
            <a:ext cx="69850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137667" name="Text Box 3"/>
          <p:cNvSpPr txBox="1">
            <a:spLocks noChangeArrowheads="1"/>
          </p:cNvSpPr>
          <p:nvPr/>
        </p:nvSpPr>
        <p:spPr bwMode="auto">
          <a:xfrm>
            <a:off x="107504" y="1074429"/>
            <a:ext cx="8928992" cy="5632311"/>
          </a:xfrm>
          <a:prstGeom prst="rect">
            <a:avLst/>
          </a:prstGeom>
          <a:noFill/>
          <a:ln w="9525">
            <a:noFill/>
            <a:miter lim="800000"/>
            <a:headEnd/>
            <a:tailEnd/>
          </a:ln>
          <a:effectLst/>
        </p:spPr>
        <p:txBody>
          <a:bodyPr wrap="square">
            <a:spAutoFit/>
          </a:bodyPr>
          <a:lstStyle/>
          <a:p>
            <a:pPr eaLnBrk="0" hangingPunct="0">
              <a:lnSpc>
                <a:spcPct val="150000"/>
              </a:lnSpc>
              <a:buFontTx/>
              <a:buChar char="•"/>
            </a:pPr>
            <a:r>
              <a:rPr lang="es-MX" sz="4000" dirty="0">
                <a:solidFill>
                  <a:srgbClr val="339933"/>
                </a:solidFill>
              </a:rPr>
              <a:t>La reflexión. </a:t>
            </a:r>
            <a:r>
              <a:rPr lang="es-MX" sz="4000" dirty="0"/>
              <a:t>Las dos teorías</a:t>
            </a:r>
          </a:p>
          <a:p>
            <a:pPr eaLnBrk="0" hangingPunct="0">
              <a:lnSpc>
                <a:spcPct val="150000"/>
              </a:lnSpc>
              <a:buFontTx/>
              <a:buChar char="•"/>
            </a:pPr>
            <a:r>
              <a:rPr lang="es-MX" sz="4000" dirty="0">
                <a:solidFill>
                  <a:srgbClr val="339933"/>
                </a:solidFill>
              </a:rPr>
              <a:t>La refracción. </a:t>
            </a:r>
            <a:r>
              <a:rPr lang="es-MX" sz="4000" dirty="0"/>
              <a:t>Las dos teorías</a:t>
            </a:r>
          </a:p>
          <a:p>
            <a:pPr eaLnBrk="0" hangingPunct="0">
              <a:lnSpc>
                <a:spcPct val="150000"/>
              </a:lnSpc>
              <a:buFontTx/>
              <a:buChar char="•"/>
            </a:pPr>
            <a:r>
              <a:rPr lang="es-MX" sz="4000" dirty="0">
                <a:solidFill>
                  <a:srgbClr val="339933"/>
                </a:solidFill>
              </a:rPr>
              <a:t>La doble refracción. </a:t>
            </a:r>
            <a:r>
              <a:rPr lang="es-MX" sz="4000" dirty="0"/>
              <a:t>Las dos teorías</a:t>
            </a:r>
          </a:p>
          <a:p>
            <a:pPr eaLnBrk="0" hangingPunct="0">
              <a:lnSpc>
                <a:spcPct val="150000"/>
              </a:lnSpc>
              <a:buFontTx/>
              <a:buChar char="•"/>
            </a:pPr>
            <a:r>
              <a:rPr lang="es-MX" sz="4000" dirty="0">
                <a:solidFill>
                  <a:srgbClr val="339933"/>
                </a:solidFill>
              </a:rPr>
              <a:t>La interferencia. </a:t>
            </a:r>
            <a:r>
              <a:rPr lang="es-MX" sz="4000" dirty="0"/>
              <a:t>Sólo la ondulatoria</a:t>
            </a:r>
          </a:p>
          <a:p>
            <a:pPr eaLnBrk="0" hangingPunct="0">
              <a:lnSpc>
                <a:spcPct val="150000"/>
              </a:lnSpc>
              <a:buFontTx/>
              <a:buChar char="•"/>
            </a:pPr>
            <a:r>
              <a:rPr lang="es-MX" sz="4000" dirty="0">
                <a:solidFill>
                  <a:srgbClr val="339933"/>
                </a:solidFill>
              </a:rPr>
              <a:t>La difracción. </a:t>
            </a:r>
            <a:r>
              <a:rPr lang="es-MX" sz="4000" dirty="0"/>
              <a:t>Sólo la ondulatoria</a:t>
            </a:r>
          </a:p>
          <a:p>
            <a:pPr eaLnBrk="0" hangingPunct="0">
              <a:lnSpc>
                <a:spcPct val="150000"/>
              </a:lnSpc>
              <a:buFontTx/>
              <a:buChar char="•"/>
            </a:pPr>
            <a:r>
              <a:rPr lang="es-MX" sz="4000" dirty="0">
                <a:solidFill>
                  <a:srgbClr val="FF0000"/>
                </a:solidFill>
              </a:rPr>
              <a:t>La luz es una onda electromagnética</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WordArt 2"/>
          <p:cNvSpPr>
            <a:spLocks noChangeArrowheads="1" noChangeShapeType="1" noTextEdit="1"/>
          </p:cNvSpPr>
          <p:nvPr/>
        </p:nvSpPr>
        <p:spPr bwMode="auto">
          <a:xfrm>
            <a:off x="219972" y="259904"/>
            <a:ext cx="8672508" cy="23050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¿Cuál es el medio que vibra?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¿En qué medio se propaga la luz?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WordArt 2"/>
          <p:cNvSpPr>
            <a:spLocks noChangeArrowheads="1" noChangeShapeType="1" noTextEdit="1"/>
          </p:cNvSpPr>
          <p:nvPr/>
        </p:nvSpPr>
        <p:spPr bwMode="auto">
          <a:xfrm>
            <a:off x="219972" y="259904"/>
            <a:ext cx="8672508" cy="23050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¿Cuál es el medio que vibra?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¿En qué medio se propaga la luz?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7075" name="Text Box 3"/>
          <p:cNvSpPr txBox="1">
            <a:spLocks noChangeArrowheads="1"/>
          </p:cNvSpPr>
          <p:nvPr/>
        </p:nvSpPr>
        <p:spPr bwMode="auto">
          <a:xfrm>
            <a:off x="323528" y="2673201"/>
            <a:ext cx="8501122" cy="3924151"/>
          </a:xfrm>
          <a:prstGeom prst="rect">
            <a:avLst/>
          </a:prstGeom>
          <a:noFill/>
          <a:ln w="9525">
            <a:noFill/>
            <a:miter lim="800000"/>
            <a:headEnd/>
            <a:tailEnd/>
          </a:ln>
          <a:effectLst/>
        </p:spPr>
        <p:txBody>
          <a:bodyPr wrap="square">
            <a:spAutoFit/>
          </a:bodyPr>
          <a:lstStyle/>
          <a:p>
            <a:pPr eaLnBrk="0" hangingPunct="0">
              <a:lnSpc>
                <a:spcPct val="130000"/>
              </a:lnSpc>
            </a:pPr>
            <a:r>
              <a:rPr lang="es-MX" sz="7200" i="1" dirty="0" smtClean="0"/>
              <a:t>En el éter…</a:t>
            </a:r>
          </a:p>
          <a:p>
            <a:pPr eaLnBrk="0" hangingPunct="0">
              <a:lnSpc>
                <a:spcPct val="130000"/>
              </a:lnSpc>
              <a:spcBef>
                <a:spcPts val="1800"/>
              </a:spcBef>
            </a:pPr>
            <a:r>
              <a:rPr lang="es-MX" sz="3600" dirty="0" smtClean="0"/>
              <a:t>La </a:t>
            </a:r>
            <a:r>
              <a:rPr lang="es-MX" sz="3600" dirty="0"/>
              <a:t>luz era una onda </a:t>
            </a:r>
            <a:r>
              <a:rPr lang="es-MX" sz="3600" dirty="0" smtClean="0"/>
              <a:t>electromagnética que </a:t>
            </a:r>
            <a:r>
              <a:rPr lang="es-MX" sz="3600" dirty="0"/>
              <a:t>se propagaba en el éter, que a su vez llenaba todo el espacio.</a:t>
            </a:r>
            <a:endParaRPr lang="en-US" sz="3600" dirty="0">
              <a:solidFill>
                <a:srgbClr val="FF0000"/>
              </a:solidFill>
            </a:endParaRPr>
          </a:p>
        </p:txBody>
      </p:sp>
    </p:spTree>
    <p:extLst>
      <p:ext uri="{BB962C8B-B14F-4D97-AF65-F5344CB8AC3E}">
        <p14:creationId xmlns:p14="http://schemas.microsoft.com/office/powerpoint/2010/main" val="332676777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310434" y="1285860"/>
            <a:ext cx="8534752" cy="4663419"/>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para ello continuemos con algunas de las preguntas fundamentales…</a:t>
            </a:r>
          </a:p>
          <a:p>
            <a:pPr marL="0">
              <a:lnSpc>
                <a:spcPct val="90000"/>
              </a:lnSpc>
              <a:buFontTx/>
              <a:buNone/>
            </a:pPr>
            <a:r>
              <a:rPr lang="es-MX" sz="6000" dirty="0" smtClean="0"/>
              <a:t>¿Qué es la luz?</a:t>
            </a:r>
            <a:endParaRPr lang="es-MX" sz="6000" dirty="0"/>
          </a:p>
        </p:txBody>
      </p:sp>
      <p:sp>
        <p:nvSpPr>
          <p:cNvPr id="1186819" name="WordArt 3"/>
          <p:cNvSpPr>
            <a:spLocks noChangeArrowheads="1" noChangeShapeType="1" noTextEdit="1"/>
          </p:cNvSpPr>
          <p:nvPr/>
        </p:nvSpPr>
        <p:spPr bwMode="auto">
          <a:xfrm>
            <a:off x="538520" y="226935"/>
            <a:ext cx="8072467" cy="73515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extLst>
      <p:ext uri="{BB962C8B-B14F-4D97-AF65-F5344CB8AC3E}">
        <p14:creationId xmlns:p14="http://schemas.microsoft.com/office/powerpoint/2010/main" val="75662840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WordArt 2"/>
          <p:cNvSpPr>
            <a:spLocks noChangeArrowheads="1" noChangeShapeType="1" noTextEdit="1"/>
          </p:cNvSpPr>
          <p:nvPr/>
        </p:nvSpPr>
        <p:spPr bwMode="auto">
          <a:xfrm>
            <a:off x="1115616" y="115888"/>
            <a:ext cx="6910982" cy="86484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la luz?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7075" name="Text Box 3"/>
          <p:cNvSpPr txBox="1">
            <a:spLocks noChangeArrowheads="1"/>
          </p:cNvSpPr>
          <p:nvPr/>
        </p:nvSpPr>
        <p:spPr bwMode="auto">
          <a:xfrm>
            <a:off x="35496" y="1196752"/>
            <a:ext cx="9073008" cy="5016758"/>
          </a:xfrm>
          <a:prstGeom prst="rect">
            <a:avLst/>
          </a:prstGeom>
          <a:solidFill>
            <a:srgbClr val="FFFF00"/>
          </a:solidFill>
          <a:ln w="9525">
            <a:noFill/>
            <a:miter lim="800000"/>
            <a:headEnd/>
            <a:tailEnd/>
          </a:ln>
          <a:effectLst/>
        </p:spPr>
        <p:txBody>
          <a:bodyPr wrap="square">
            <a:spAutoFit/>
          </a:bodyPr>
          <a:lstStyle/>
          <a:p>
            <a:pPr eaLnBrk="0" hangingPunct="0"/>
            <a:r>
              <a:rPr lang="es-MX" sz="8000" dirty="0" smtClean="0"/>
              <a:t>La luz es una onda electromagnética que se propaga en el éter</a:t>
            </a:r>
            <a:endParaRPr lang="en-US" sz="4000" dirty="0">
              <a:solidFill>
                <a:srgbClr val="FF0000"/>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310434" y="836713"/>
            <a:ext cx="8534752" cy="3600400"/>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para ello empecemos con algunas de las preguntas fundamentales…</a:t>
            </a:r>
          </a:p>
          <a:p>
            <a:pPr marL="0">
              <a:lnSpc>
                <a:spcPct val="90000"/>
              </a:lnSpc>
              <a:buFontTx/>
              <a:buNone/>
            </a:pPr>
            <a:r>
              <a:rPr lang="es-MX" sz="6000" dirty="0" smtClean="0"/>
              <a:t>¿Cómo es el mundo?</a:t>
            </a:r>
            <a:endParaRPr lang="es-MX" sz="6000" dirty="0"/>
          </a:p>
        </p:txBody>
      </p:sp>
      <p:sp>
        <p:nvSpPr>
          <p:cNvPr id="1186819" name="WordArt 3"/>
          <p:cNvSpPr>
            <a:spLocks noChangeArrowheads="1" noChangeShapeType="1" noTextEdit="1"/>
          </p:cNvSpPr>
          <p:nvPr/>
        </p:nvSpPr>
        <p:spPr bwMode="auto">
          <a:xfrm>
            <a:off x="538520" y="96384"/>
            <a:ext cx="8072467" cy="66832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2" name="Rectangle 1"/>
          <p:cNvSpPr/>
          <p:nvPr/>
        </p:nvSpPr>
        <p:spPr>
          <a:xfrm>
            <a:off x="755576" y="4653136"/>
            <a:ext cx="7632848" cy="1754326"/>
          </a:xfrm>
          <a:prstGeom prst="rect">
            <a:avLst/>
          </a:prstGeom>
          <a:noFill/>
        </p:spPr>
        <p:txBody>
          <a:bodyPr wrap="squar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Newton y Maxwell </a:t>
            </a:r>
            <a:r>
              <a:rPr lang="en-US" sz="5400" b="0" cap="none" spc="0" dirty="0" err="1" smtClean="0">
                <a:ln w="0"/>
                <a:solidFill>
                  <a:schemeClr val="tx1"/>
                </a:solidFill>
                <a:effectLst>
                  <a:outerShdw blurRad="38100" dist="19050" dir="2700000" algn="tl" rotWithShape="0">
                    <a:schemeClr val="dk1">
                      <a:alpha val="40000"/>
                    </a:schemeClr>
                  </a:outerShdw>
                </a:effectLst>
              </a:rPr>
              <a:t>nos</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han</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explicado</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todo</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092731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WordArt 2"/>
          <p:cNvSpPr>
            <a:spLocks noChangeArrowheads="1" noChangeShapeType="1" noTextEdit="1"/>
          </p:cNvSpPr>
          <p:nvPr/>
        </p:nvSpPr>
        <p:spPr bwMode="auto">
          <a:xfrm>
            <a:off x="3563938" y="115888"/>
            <a:ext cx="1571625"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a:t>
            </a:r>
          </a:p>
        </p:txBody>
      </p:sp>
      <p:sp>
        <p:nvSpPr>
          <p:cNvPr id="986115" name="Rectangle 3"/>
          <p:cNvSpPr>
            <a:spLocks noChangeArrowheads="1"/>
          </p:cNvSpPr>
          <p:nvPr/>
        </p:nvSpPr>
        <p:spPr bwMode="auto">
          <a:xfrm>
            <a:off x="250825" y="1052513"/>
            <a:ext cx="8642350" cy="5189113"/>
          </a:xfrm>
          <a:prstGeom prst="rect">
            <a:avLst/>
          </a:prstGeom>
          <a:noFill/>
          <a:ln w="9525">
            <a:noFill/>
            <a:miter lim="800000"/>
            <a:headEnd/>
            <a:tailEnd/>
          </a:ln>
          <a:effectLst/>
        </p:spPr>
        <p:txBody>
          <a:bodyPr>
            <a:spAutoFit/>
          </a:bodyPr>
          <a:lstStyle/>
          <a:p>
            <a:pPr eaLnBrk="0" hangingPunct="0">
              <a:lnSpc>
                <a:spcPct val="120000"/>
              </a:lnSpc>
            </a:pPr>
            <a:r>
              <a:rPr lang="es-ES" sz="3200" dirty="0"/>
              <a:t>Una onda es una perturbación de alguna propiedad de un </a:t>
            </a:r>
            <a:r>
              <a:rPr lang="es-ES" sz="3200" b="1" dirty="0"/>
              <a:t>medio</a:t>
            </a:r>
            <a:r>
              <a:rPr lang="es-ES" sz="3200" dirty="0"/>
              <a:t>, la cual se propaga a través del espacio transportando energía. </a:t>
            </a:r>
          </a:p>
          <a:p>
            <a:pPr lvl="1" eaLnBrk="0" hangingPunct="0">
              <a:lnSpc>
                <a:spcPct val="120000"/>
              </a:lnSpc>
              <a:buFontTx/>
              <a:buChar char="•"/>
            </a:pPr>
            <a:r>
              <a:rPr lang="es-ES" sz="3000" dirty="0">
                <a:solidFill>
                  <a:srgbClr val="0070C0"/>
                </a:solidFill>
              </a:rPr>
              <a:t>El medio perturbado puede ser de naturaleza diversa, como </a:t>
            </a:r>
            <a:r>
              <a:rPr lang="es-ES" sz="3000" dirty="0" smtClean="0">
                <a:solidFill>
                  <a:srgbClr val="0070C0"/>
                </a:solidFill>
              </a:rPr>
              <a:t>aire</a:t>
            </a:r>
            <a:r>
              <a:rPr lang="es-ES" sz="3000" dirty="0">
                <a:solidFill>
                  <a:srgbClr val="0070C0"/>
                </a:solidFill>
              </a:rPr>
              <a:t>, agua, </a:t>
            </a:r>
            <a:r>
              <a:rPr lang="es-ES" sz="3000" dirty="0" smtClean="0">
                <a:solidFill>
                  <a:srgbClr val="0070C0"/>
                </a:solidFill>
              </a:rPr>
              <a:t>metal</a:t>
            </a:r>
            <a:r>
              <a:rPr lang="es-ES" sz="3000" dirty="0">
                <a:solidFill>
                  <a:srgbClr val="0070C0"/>
                </a:solidFill>
              </a:rPr>
              <a:t>, etc.</a:t>
            </a:r>
          </a:p>
          <a:p>
            <a:pPr lvl="1" eaLnBrk="0" hangingPunct="0">
              <a:lnSpc>
                <a:spcPct val="120000"/>
              </a:lnSpc>
              <a:buFontTx/>
              <a:buChar char="•"/>
            </a:pPr>
            <a:r>
              <a:rPr lang="es-ES" sz="3000" dirty="0">
                <a:solidFill>
                  <a:srgbClr val="0070C0"/>
                </a:solidFill>
              </a:rPr>
              <a:t>Las propiedades que sufren la perturbación pueden ser también </a:t>
            </a:r>
            <a:r>
              <a:rPr lang="es-ES" sz="3000" dirty="0" smtClean="0">
                <a:solidFill>
                  <a:srgbClr val="0070C0"/>
                </a:solidFill>
              </a:rPr>
              <a:t>variadas; </a:t>
            </a:r>
            <a:r>
              <a:rPr lang="es-ES" sz="3000" dirty="0">
                <a:solidFill>
                  <a:srgbClr val="0070C0"/>
                </a:solidFill>
              </a:rPr>
              <a:t>por ejemplo, densidad, presión, campo eléctrico, campo magnético.</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WordArt 3"/>
          <p:cNvSpPr>
            <a:spLocks noChangeArrowheads="1" noChangeShapeType="1" noTextEdit="1"/>
          </p:cNvSpPr>
          <p:nvPr/>
        </p:nvSpPr>
        <p:spPr bwMode="auto">
          <a:xfrm>
            <a:off x="268674" y="260351"/>
            <a:ext cx="8407782" cy="5760937"/>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física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 finales</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del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siglo XIX</a:t>
            </a:r>
          </a:p>
        </p:txBody>
      </p:sp>
    </p:spTree>
    <p:extLst>
      <p:ext uri="{BB962C8B-B14F-4D97-AF65-F5344CB8AC3E}">
        <p14:creationId xmlns:p14="http://schemas.microsoft.com/office/powerpoint/2010/main" val="319961484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body" idx="1"/>
          </p:nvPr>
        </p:nvSpPr>
        <p:spPr>
          <a:xfrm>
            <a:off x="214282" y="1071546"/>
            <a:ext cx="8715436" cy="5214974"/>
          </a:xfrm>
          <a:noFill/>
        </p:spPr>
        <p:txBody>
          <a:bodyPr/>
          <a:lstStyle/>
          <a:p>
            <a:pPr marL="609600" indent="-609600">
              <a:lnSpc>
                <a:spcPct val="90000"/>
              </a:lnSpc>
              <a:spcBef>
                <a:spcPts val="3000"/>
              </a:spcBef>
            </a:pPr>
            <a:r>
              <a:rPr lang="es-MX" sz="4400" b="1" dirty="0">
                <a:solidFill>
                  <a:srgbClr val="00B050"/>
                </a:solidFill>
              </a:rPr>
              <a:t>Mecánica </a:t>
            </a:r>
            <a:endParaRPr lang="es-MX" sz="4400" b="1" dirty="0" smtClean="0">
              <a:solidFill>
                <a:srgbClr val="00B050"/>
              </a:solidFill>
            </a:endParaRPr>
          </a:p>
          <a:p>
            <a:pPr marL="609600" indent="-609600">
              <a:lnSpc>
                <a:spcPct val="90000"/>
              </a:lnSpc>
              <a:spcBef>
                <a:spcPts val="3000"/>
              </a:spcBef>
            </a:pPr>
            <a:r>
              <a:rPr lang="es-MX" sz="4400" b="1" dirty="0" smtClean="0">
                <a:solidFill>
                  <a:srgbClr val="00B050"/>
                </a:solidFill>
              </a:rPr>
              <a:t>Electromagnetismo</a:t>
            </a:r>
            <a:endParaRPr lang="es-MX" sz="4400" b="1" dirty="0">
              <a:solidFill>
                <a:srgbClr val="00B050"/>
              </a:solidFill>
            </a:endParaRPr>
          </a:p>
          <a:p>
            <a:pPr marL="609600" indent="-609600">
              <a:lnSpc>
                <a:spcPct val="90000"/>
              </a:lnSpc>
              <a:spcBef>
                <a:spcPts val="3000"/>
              </a:spcBef>
            </a:pPr>
            <a:r>
              <a:rPr lang="es-MX" sz="4400" b="1" dirty="0" smtClean="0">
                <a:solidFill>
                  <a:srgbClr val="00B050"/>
                </a:solidFill>
              </a:rPr>
              <a:t>Óptica</a:t>
            </a:r>
            <a:endParaRPr lang="es-MX" sz="4400" b="1" dirty="0">
              <a:solidFill>
                <a:srgbClr val="00B050"/>
              </a:solidFill>
            </a:endParaRPr>
          </a:p>
          <a:p>
            <a:pPr marL="609600" indent="-609600">
              <a:lnSpc>
                <a:spcPct val="90000"/>
              </a:lnSpc>
              <a:spcBef>
                <a:spcPts val="3000"/>
              </a:spcBef>
            </a:pPr>
            <a:r>
              <a:rPr lang="es-MX" sz="4400" dirty="0" smtClean="0"/>
              <a:t>Termodinámica</a:t>
            </a:r>
          </a:p>
          <a:p>
            <a:pPr marL="609600" indent="-609600">
              <a:lnSpc>
                <a:spcPct val="90000"/>
              </a:lnSpc>
              <a:spcBef>
                <a:spcPts val="3000"/>
              </a:spcBef>
            </a:pPr>
            <a:r>
              <a:rPr lang="es-MX" sz="4400" dirty="0" smtClean="0"/>
              <a:t>Teoría </a:t>
            </a:r>
            <a:r>
              <a:rPr lang="es-MX" sz="4400" dirty="0"/>
              <a:t>cinética de los gases</a:t>
            </a:r>
          </a:p>
        </p:txBody>
      </p:sp>
      <p:sp>
        <p:nvSpPr>
          <p:cNvPr id="1431555" name="WordArt 3"/>
          <p:cNvSpPr>
            <a:spLocks noChangeArrowheads="1" noChangeShapeType="1" noTextEdit="1"/>
          </p:cNvSpPr>
          <p:nvPr/>
        </p:nvSpPr>
        <p:spPr bwMode="auto">
          <a:xfrm>
            <a:off x="251520" y="260351"/>
            <a:ext cx="8607330" cy="50435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extLst>
      <p:ext uri="{BB962C8B-B14F-4D97-AF65-F5344CB8AC3E}">
        <p14:creationId xmlns:p14="http://schemas.microsoft.com/office/powerpoint/2010/main" val="160209301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323850" y="1269554"/>
            <a:ext cx="8640638" cy="4823742"/>
          </a:xfrm>
        </p:spPr>
        <p:txBody>
          <a:bodyPr/>
          <a:lstStyle/>
          <a:p>
            <a:r>
              <a:rPr lang="es-MX" sz="4000" dirty="0"/>
              <a:t>Realista y materialista</a:t>
            </a:r>
          </a:p>
          <a:p>
            <a:pPr lvl="1"/>
            <a:r>
              <a:rPr lang="es-MX" sz="3600" dirty="0"/>
              <a:t>El mundo existe, independientemente del observador: “Ahí está”</a:t>
            </a:r>
          </a:p>
          <a:p>
            <a:r>
              <a:rPr lang="es-MX" sz="4000" dirty="0"/>
              <a:t>El mundo es causal</a:t>
            </a:r>
          </a:p>
          <a:p>
            <a:pPr lvl="1"/>
            <a:r>
              <a:rPr lang="es-MX" sz="3600" dirty="0"/>
              <a:t>Es más, es determinista (</a:t>
            </a:r>
            <a:r>
              <a:rPr lang="es-MX" sz="3600" dirty="0" err="1"/>
              <a:t>Laplace</a:t>
            </a:r>
            <a:r>
              <a:rPr lang="es-MX" sz="3600" dirty="0"/>
              <a:t>)</a:t>
            </a:r>
          </a:p>
          <a:p>
            <a:r>
              <a:rPr lang="es-MX" sz="4000" dirty="0"/>
              <a:t>El mundo es local</a:t>
            </a:r>
          </a:p>
          <a:p>
            <a:pPr lvl="1"/>
            <a:r>
              <a:rPr lang="es-MX" sz="3600" dirty="0"/>
              <a:t>Sólo influyen los eventos cercanos</a:t>
            </a:r>
          </a:p>
        </p:txBody>
      </p:sp>
      <p:sp>
        <p:nvSpPr>
          <p:cNvPr id="1389571" name="WordArt 3"/>
          <p:cNvSpPr>
            <a:spLocks noChangeArrowheads="1" noChangeShapeType="1" noTextEdit="1"/>
          </p:cNvSpPr>
          <p:nvPr/>
        </p:nvSpPr>
        <p:spPr bwMode="auto">
          <a:xfrm>
            <a:off x="714375" y="188913"/>
            <a:ext cx="7715250" cy="7921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concepto del mundo al final del siglo XIX</a:t>
            </a:r>
          </a:p>
        </p:txBody>
      </p:sp>
    </p:spTree>
    <p:extLst>
      <p:ext uri="{BB962C8B-B14F-4D97-AF65-F5344CB8AC3E}">
        <p14:creationId xmlns:p14="http://schemas.microsoft.com/office/powerpoint/2010/main" val="366002268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WordArt 3"/>
          <p:cNvSpPr>
            <a:spLocks noChangeArrowheads="1" noChangeShapeType="1" noTextEdit="1"/>
          </p:cNvSpPr>
          <p:nvPr/>
        </p:nvSpPr>
        <p:spPr bwMode="auto">
          <a:xfrm>
            <a:off x="357158" y="260351"/>
            <a:ext cx="8501121" cy="739758"/>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5" name="TextBox 4"/>
          <p:cNvSpPr txBox="1"/>
          <p:nvPr/>
        </p:nvSpPr>
        <p:spPr>
          <a:xfrm>
            <a:off x="285721" y="1214422"/>
            <a:ext cx="8643998" cy="5016758"/>
          </a:xfrm>
          <a:prstGeom prst="rect">
            <a:avLst/>
          </a:prstGeom>
          <a:noFill/>
        </p:spPr>
        <p:txBody>
          <a:bodyPr wrap="square" rtlCol="0">
            <a:spAutoFit/>
          </a:bodyPr>
          <a:lstStyle/>
          <a:p>
            <a:r>
              <a:rPr lang="es-MX" sz="4000" dirty="0" smtClean="0"/>
              <a:t>Había un sentimiento subyacente que ya todo estaba esencialmente explicado.</a:t>
            </a:r>
          </a:p>
          <a:p>
            <a:r>
              <a:rPr lang="es-MX" sz="4000" dirty="0" smtClean="0"/>
              <a:t>Se pensaba que aún había cosas que resolver, pero eran detalles, lo fundamental ya estaba hecho.</a:t>
            </a:r>
          </a:p>
          <a:p>
            <a:r>
              <a:rPr lang="es-MX" sz="4000" dirty="0" smtClean="0"/>
              <a:t>La Física había explicado todo, pero a la vez había perdido su interés.</a:t>
            </a:r>
          </a:p>
        </p:txBody>
      </p:sp>
    </p:spTree>
    <p:extLst>
      <p:ext uri="{BB962C8B-B14F-4D97-AF65-F5344CB8AC3E}">
        <p14:creationId xmlns:p14="http://schemas.microsoft.com/office/powerpoint/2010/main" val="173446784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WordArt 3"/>
          <p:cNvSpPr>
            <a:spLocks noChangeArrowheads="1" noChangeShapeType="1" noTextEdit="1"/>
          </p:cNvSpPr>
          <p:nvPr/>
        </p:nvSpPr>
        <p:spPr bwMode="auto">
          <a:xfrm>
            <a:off x="340975" y="116632"/>
            <a:ext cx="8463314" cy="64836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5" name="TextBox 4"/>
          <p:cNvSpPr txBox="1"/>
          <p:nvPr/>
        </p:nvSpPr>
        <p:spPr>
          <a:xfrm>
            <a:off x="245261" y="1148546"/>
            <a:ext cx="8643998" cy="5016758"/>
          </a:xfrm>
          <a:prstGeom prst="rect">
            <a:avLst/>
          </a:prstGeom>
          <a:noFill/>
        </p:spPr>
        <p:txBody>
          <a:bodyPr wrap="square" rtlCol="0">
            <a:spAutoFit/>
          </a:bodyPr>
          <a:lstStyle/>
          <a:p>
            <a:r>
              <a:rPr lang="en-US" sz="3200" dirty="0"/>
              <a:t>The Munich physics professor Philipp von Jolly advised Planck against going into physics, saying, </a:t>
            </a:r>
            <a:r>
              <a:rPr lang="en-US" sz="3200" dirty="0" smtClean="0"/>
              <a:t>“in </a:t>
            </a:r>
            <a:r>
              <a:rPr lang="en-US" sz="3200" dirty="0"/>
              <a:t>this field, almost everything is already discovered, and all that remains is to fill a few </a:t>
            </a:r>
            <a:r>
              <a:rPr lang="en-US" sz="3200" dirty="0" smtClean="0"/>
              <a:t>holes.” Planck </a:t>
            </a:r>
            <a:r>
              <a:rPr lang="en-US" sz="3200" dirty="0"/>
              <a:t>replied that he did not wish to discover new things, but only to understand the known fundamentals of the field, and so began his studies in 1874 at the University of </a:t>
            </a:r>
            <a:r>
              <a:rPr lang="en-US" sz="3200" dirty="0" smtClean="0"/>
              <a:t>Munich.</a:t>
            </a:r>
          </a:p>
          <a:p>
            <a:pPr algn="r"/>
            <a:r>
              <a:rPr lang="en-US" sz="3200" i="1" dirty="0" smtClean="0"/>
              <a:t>Wikipedia</a:t>
            </a:r>
            <a:endParaRPr lang="es-MX" sz="3200" i="1" dirty="0" smtClean="0"/>
          </a:p>
        </p:txBody>
      </p:sp>
    </p:spTree>
    <p:extLst>
      <p:ext uri="{BB962C8B-B14F-4D97-AF65-F5344CB8AC3E}">
        <p14:creationId xmlns:p14="http://schemas.microsoft.com/office/powerpoint/2010/main" val="387019951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WordArt 3"/>
          <p:cNvSpPr>
            <a:spLocks noChangeArrowheads="1" noChangeShapeType="1" noTextEdit="1"/>
          </p:cNvSpPr>
          <p:nvPr/>
        </p:nvSpPr>
        <p:spPr bwMode="auto">
          <a:xfrm>
            <a:off x="340975" y="116632"/>
            <a:ext cx="8463314" cy="64836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5" name="TextBox 4"/>
          <p:cNvSpPr txBox="1"/>
          <p:nvPr/>
        </p:nvSpPr>
        <p:spPr>
          <a:xfrm>
            <a:off x="251520" y="968529"/>
            <a:ext cx="8643998" cy="3108543"/>
          </a:xfrm>
          <a:prstGeom prst="rect">
            <a:avLst/>
          </a:prstGeom>
          <a:noFill/>
        </p:spPr>
        <p:txBody>
          <a:bodyPr wrap="square" rtlCol="0">
            <a:spAutoFit/>
          </a:bodyPr>
          <a:lstStyle/>
          <a:p>
            <a:r>
              <a:rPr lang="en-US" sz="2800" i="1" dirty="0" err="1" smtClean="0"/>
              <a:t>Cita</a:t>
            </a:r>
            <a:r>
              <a:rPr lang="en-US" sz="2800" i="1" dirty="0" smtClean="0"/>
              <a:t> </a:t>
            </a:r>
            <a:r>
              <a:rPr lang="en-US" sz="2800" i="1" dirty="0"/>
              <a:t>de Albert Abraham Michelson:</a:t>
            </a:r>
          </a:p>
          <a:p>
            <a:r>
              <a:rPr lang="en-US" sz="2800" i="1" dirty="0" smtClean="0"/>
              <a:t>Las </a:t>
            </a:r>
            <a:r>
              <a:rPr lang="en-US" sz="2800" i="1" dirty="0" err="1" smtClean="0"/>
              <a:t>leyes</a:t>
            </a:r>
            <a:r>
              <a:rPr lang="en-US" sz="2800" i="1" dirty="0" smtClean="0"/>
              <a:t> </a:t>
            </a:r>
            <a:r>
              <a:rPr lang="en-US" sz="2800" i="1" dirty="0" err="1" smtClean="0"/>
              <a:t>fundamentales</a:t>
            </a:r>
            <a:r>
              <a:rPr lang="en-US" sz="2800" i="1" dirty="0" smtClean="0"/>
              <a:t> y los </a:t>
            </a:r>
            <a:r>
              <a:rPr lang="en-US" sz="2800" i="1" dirty="0" err="1" smtClean="0"/>
              <a:t>hechos</a:t>
            </a:r>
            <a:r>
              <a:rPr lang="en-US" sz="2800" i="1" dirty="0" smtClean="0"/>
              <a:t> </a:t>
            </a:r>
            <a:r>
              <a:rPr lang="en-US" sz="2800" i="1" dirty="0" err="1" smtClean="0"/>
              <a:t>más</a:t>
            </a:r>
            <a:r>
              <a:rPr lang="en-US" sz="2800" i="1" dirty="0" smtClean="0"/>
              <a:t> </a:t>
            </a:r>
            <a:r>
              <a:rPr lang="en-US" sz="2800" i="1" dirty="0" err="1" smtClean="0"/>
              <a:t>importantes</a:t>
            </a:r>
            <a:r>
              <a:rPr lang="en-US" sz="2800" i="1" dirty="0" smtClean="0"/>
              <a:t> de la </a:t>
            </a:r>
            <a:r>
              <a:rPr lang="en-US" sz="2800" i="1" dirty="0" err="1" smtClean="0"/>
              <a:t>física</a:t>
            </a:r>
            <a:r>
              <a:rPr lang="en-US" sz="2800" i="1" dirty="0" smtClean="0"/>
              <a:t> </a:t>
            </a:r>
            <a:r>
              <a:rPr lang="en-US" sz="2800" i="1" dirty="0" err="1" smtClean="0"/>
              <a:t>han</a:t>
            </a:r>
            <a:r>
              <a:rPr lang="en-US" sz="2800" i="1" dirty="0" smtClean="0"/>
              <a:t> </a:t>
            </a:r>
            <a:r>
              <a:rPr lang="en-US" sz="2800" i="1" dirty="0" err="1" smtClean="0"/>
              <a:t>sido</a:t>
            </a:r>
            <a:r>
              <a:rPr lang="en-US" sz="2800" i="1" dirty="0" smtClean="0"/>
              <a:t> </a:t>
            </a:r>
            <a:r>
              <a:rPr lang="en-US" sz="2800" i="1" dirty="0" err="1" smtClean="0"/>
              <a:t>todos</a:t>
            </a:r>
            <a:r>
              <a:rPr lang="en-US" sz="2800" i="1" dirty="0" smtClean="0"/>
              <a:t> </a:t>
            </a:r>
            <a:r>
              <a:rPr lang="en-US" sz="2800" i="1" dirty="0" err="1" smtClean="0"/>
              <a:t>descubiertos</a:t>
            </a:r>
            <a:r>
              <a:rPr lang="en-US" sz="2800" i="1" dirty="0" smtClean="0"/>
              <a:t>, y </a:t>
            </a:r>
            <a:r>
              <a:rPr lang="en-US" sz="2800" i="1" dirty="0" err="1" smtClean="0"/>
              <a:t>están</a:t>
            </a:r>
            <a:r>
              <a:rPr lang="en-US" sz="2800" i="1" dirty="0" smtClean="0"/>
              <a:t> tan </a:t>
            </a:r>
            <a:r>
              <a:rPr lang="en-US" sz="2800" i="1" dirty="0" err="1" smtClean="0"/>
              <a:t>firmemente</a:t>
            </a:r>
            <a:r>
              <a:rPr lang="en-US" sz="2800" i="1" dirty="0" smtClean="0"/>
              <a:t> </a:t>
            </a:r>
            <a:r>
              <a:rPr lang="en-US" sz="2800" i="1" dirty="0" err="1" smtClean="0"/>
              <a:t>establecidos</a:t>
            </a:r>
            <a:r>
              <a:rPr lang="en-US" sz="2800" i="1" dirty="0" smtClean="0"/>
              <a:t> </a:t>
            </a:r>
            <a:r>
              <a:rPr lang="en-US" sz="2800" i="1" dirty="0" err="1" smtClean="0"/>
              <a:t>que</a:t>
            </a:r>
            <a:r>
              <a:rPr lang="en-US" sz="2800" i="1" dirty="0" smtClean="0"/>
              <a:t> la </a:t>
            </a:r>
            <a:r>
              <a:rPr lang="en-US" sz="2800" i="1" dirty="0" err="1" smtClean="0"/>
              <a:t>posibilidad</a:t>
            </a:r>
            <a:r>
              <a:rPr lang="en-US" sz="2800" i="1" dirty="0" smtClean="0"/>
              <a:t> </a:t>
            </a:r>
            <a:r>
              <a:rPr lang="en-US" sz="2800" i="1" dirty="0" err="1" smtClean="0"/>
              <a:t>que</a:t>
            </a:r>
            <a:r>
              <a:rPr lang="en-US" sz="2800" i="1" dirty="0" smtClean="0"/>
              <a:t> </a:t>
            </a:r>
            <a:r>
              <a:rPr lang="en-US" sz="2800" i="1" dirty="0" err="1" smtClean="0"/>
              <a:t>alguna</a:t>
            </a:r>
            <a:r>
              <a:rPr lang="en-US" sz="2800" i="1" dirty="0" smtClean="0"/>
              <a:t> </a:t>
            </a:r>
            <a:r>
              <a:rPr lang="en-US" sz="2800" i="1" dirty="0" err="1" smtClean="0"/>
              <a:t>vez</a:t>
            </a:r>
            <a:r>
              <a:rPr lang="en-US" sz="2800" i="1" dirty="0" smtClean="0"/>
              <a:t> </a:t>
            </a:r>
            <a:r>
              <a:rPr lang="en-US" sz="2800" i="1" dirty="0" err="1" smtClean="0"/>
              <a:t>sean</a:t>
            </a:r>
            <a:r>
              <a:rPr lang="en-US" sz="2800" i="1" dirty="0" smtClean="0"/>
              <a:t> </a:t>
            </a:r>
            <a:r>
              <a:rPr lang="en-US" sz="2800" i="1" dirty="0" err="1" smtClean="0"/>
              <a:t>suplantados</a:t>
            </a:r>
            <a:r>
              <a:rPr lang="en-US" sz="2800" i="1" dirty="0" smtClean="0"/>
              <a:t> </a:t>
            </a:r>
            <a:r>
              <a:rPr lang="en-US" sz="2800" i="1" dirty="0" err="1" smtClean="0"/>
              <a:t>como</a:t>
            </a:r>
            <a:r>
              <a:rPr lang="en-US" sz="2800" i="1" dirty="0" smtClean="0"/>
              <a:t> </a:t>
            </a:r>
            <a:r>
              <a:rPr lang="en-US" sz="2800" i="1" dirty="0" err="1" smtClean="0"/>
              <a:t>consecuencia</a:t>
            </a:r>
            <a:r>
              <a:rPr lang="en-US" sz="2800" i="1" dirty="0" smtClean="0"/>
              <a:t> de </a:t>
            </a:r>
            <a:r>
              <a:rPr lang="en-US" sz="2800" i="1" dirty="0" err="1" smtClean="0"/>
              <a:t>nuevos</a:t>
            </a:r>
            <a:r>
              <a:rPr lang="en-US" sz="2800" i="1" dirty="0" smtClean="0"/>
              <a:t> </a:t>
            </a:r>
            <a:r>
              <a:rPr lang="en-US" sz="2800" i="1" dirty="0" err="1" smtClean="0"/>
              <a:t>descubrimientos</a:t>
            </a:r>
            <a:r>
              <a:rPr lang="en-US" sz="2800" i="1" dirty="0" smtClean="0"/>
              <a:t> </a:t>
            </a:r>
            <a:r>
              <a:rPr lang="en-US" sz="2800" i="1" dirty="0" err="1" smtClean="0"/>
              <a:t>es</a:t>
            </a:r>
            <a:r>
              <a:rPr lang="en-US" sz="2800" i="1" dirty="0" smtClean="0"/>
              <a:t> </a:t>
            </a:r>
            <a:r>
              <a:rPr lang="en-US" sz="2800" i="1" dirty="0" err="1" smtClean="0"/>
              <a:t>extremadamente</a:t>
            </a:r>
            <a:r>
              <a:rPr lang="en-US" sz="2800" i="1" dirty="0" smtClean="0"/>
              <a:t> </a:t>
            </a:r>
            <a:r>
              <a:rPr lang="en-US" sz="2800" i="1" dirty="0" err="1" smtClean="0"/>
              <a:t>remota</a:t>
            </a:r>
            <a:endParaRPr lang="en-US" sz="2800" i="1" dirty="0"/>
          </a:p>
        </p:txBody>
      </p:sp>
      <p:sp>
        <p:nvSpPr>
          <p:cNvPr id="4" name="TextBox 4"/>
          <p:cNvSpPr txBox="1"/>
          <p:nvPr/>
        </p:nvSpPr>
        <p:spPr>
          <a:xfrm>
            <a:off x="248482" y="4442336"/>
            <a:ext cx="8643998" cy="1938992"/>
          </a:xfrm>
          <a:prstGeom prst="rect">
            <a:avLst/>
          </a:prstGeom>
          <a:noFill/>
        </p:spPr>
        <p:txBody>
          <a:bodyPr wrap="square" rtlCol="0">
            <a:spAutoFit/>
          </a:bodyPr>
          <a:lstStyle/>
          <a:p>
            <a:r>
              <a:rPr lang="en-US" sz="2400" i="1" dirty="0" smtClean="0">
                <a:solidFill>
                  <a:srgbClr val="002060"/>
                </a:solidFill>
              </a:rPr>
              <a:t>The </a:t>
            </a:r>
            <a:r>
              <a:rPr lang="en-US" sz="2400" i="1" dirty="0">
                <a:solidFill>
                  <a:srgbClr val="002060"/>
                </a:solidFill>
              </a:rPr>
              <a:t>more important fundamental laws and facts of physical science have all been discovered, and these are so firmly established that the possibility of their ever being supplanted in consequence of new discoveries is exceedingly remote</a:t>
            </a:r>
            <a:r>
              <a:rPr lang="en-US" sz="2400" i="1" dirty="0" smtClean="0">
                <a:solidFill>
                  <a:srgbClr val="002060"/>
                </a:solidFill>
              </a:rPr>
              <a:t>.</a:t>
            </a:r>
          </a:p>
          <a:p>
            <a:endParaRPr lang="en-US" sz="2400" i="1" dirty="0">
              <a:solidFill>
                <a:srgbClr val="002060"/>
              </a:solidFill>
            </a:endParaRPr>
          </a:p>
        </p:txBody>
      </p:sp>
    </p:spTree>
    <p:extLst>
      <p:ext uri="{BB962C8B-B14F-4D97-AF65-F5344CB8AC3E}">
        <p14:creationId xmlns:p14="http://schemas.microsoft.com/office/powerpoint/2010/main" val="117862332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WordArt 3"/>
          <p:cNvSpPr>
            <a:spLocks noChangeArrowheads="1" noChangeShapeType="1" noTextEdit="1"/>
          </p:cNvSpPr>
          <p:nvPr/>
        </p:nvSpPr>
        <p:spPr bwMode="auto">
          <a:xfrm>
            <a:off x="340975" y="116632"/>
            <a:ext cx="8463314" cy="64836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5" name="TextBox 4"/>
          <p:cNvSpPr txBox="1"/>
          <p:nvPr/>
        </p:nvSpPr>
        <p:spPr>
          <a:xfrm>
            <a:off x="251520" y="4437112"/>
            <a:ext cx="8643998" cy="2031325"/>
          </a:xfrm>
          <a:prstGeom prst="rect">
            <a:avLst/>
          </a:prstGeom>
          <a:noFill/>
        </p:spPr>
        <p:txBody>
          <a:bodyPr wrap="square" rtlCol="0">
            <a:spAutoFit/>
          </a:bodyPr>
          <a:lstStyle/>
          <a:p>
            <a:r>
              <a:rPr lang="en-US" i="1" dirty="0" err="1" smtClean="0">
                <a:solidFill>
                  <a:srgbClr val="002060"/>
                </a:solidFill>
              </a:rPr>
              <a:t>Cita</a:t>
            </a:r>
            <a:r>
              <a:rPr lang="en-US" i="1" dirty="0" smtClean="0">
                <a:solidFill>
                  <a:srgbClr val="002060"/>
                </a:solidFill>
              </a:rPr>
              <a:t> </a:t>
            </a:r>
            <a:r>
              <a:rPr lang="en-US" i="1" dirty="0">
                <a:solidFill>
                  <a:srgbClr val="002060"/>
                </a:solidFill>
              </a:rPr>
              <a:t>de Albert Abraham Michelson:</a:t>
            </a:r>
          </a:p>
          <a:p>
            <a:r>
              <a:rPr lang="en-US" i="1" dirty="0" smtClean="0">
                <a:solidFill>
                  <a:srgbClr val="002060"/>
                </a:solidFill>
              </a:rPr>
              <a:t>....</a:t>
            </a:r>
            <a:r>
              <a:rPr lang="en-US" i="1" dirty="0">
                <a:solidFill>
                  <a:srgbClr val="002060"/>
                </a:solidFill>
              </a:rPr>
              <a:t>the future truths of physical science are to be looked for in the sixth place of decimals</a:t>
            </a:r>
            <a:r>
              <a:rPr lang="en-US" i="1" dirty="0" smtClean="0">
                <a:solidFill>
                  <a:srgbClr val="002060"/>
                </a:solidFill>
              </a:rPr>
              <a:t>.</a:t>
            </a:r>
          </a:p>
          <a:p>
            <a:r>
              <a:rPr lang="en-US" i="1" dirty="0" smtClean="0">
                <a:solidFill>
                  <a:srgbClr val="002060"/>
                </a:solidFill>
              </a:rPr>
              <a:t>"...</a:t>
            </a:r>
            <a:r>
              <a:rPr lang="en-US" i="1" dirty="0">
                <a:solidFill>
                  <a:srgbClr val="002060"/>
                </a:solidFill>
              </a:rPr>
              <a:t>Many instances might be cited, but these will suffice to justify the statement that "our future discoveries must be looked for in the sixth place of decimals." Light Waves and Their Uses. By Albert A. Michelson. Published by The University of Chicago Press, 1903, pp 23-25</a:t>
            </a:r>
            <a:r>
              <a:rPr lang="en-US" i="1" dirty="0" smtClean="0">
                <a:solidFill>
                  <a:srgbClr val="002060"/>
                </a:solidFill>
              </a:rPr>
              <a:t>.</a:t>
            </a:r>
          </a:p>
        </p:txBody>
      </p:sp>
      <p:sp>
        <p:nvSpPr>
          <p:cNvPr id="4" name="TextBox 4"/>
          <p:cNvSpPr txBox="1"/>
          <p:nvPr/>
        </p:nvSpPr>
        <p:spPr>
          <a:xfrm>
            <a:off x="248482" y="1052736"/>
            <a:ext cx="8643998" cy="3108543"/>
          </a:xfrm>
          <a:prstGeom prst="rect">
            <a:avLst/>
          </a:prstGeom>
          <a:noFill/>
        </p:spPr>
        <p:txBody>
          <a:bodyPr wrap="square" rtlCol="0">
            <a:spAutoFit/>
          </a:bodyPr>
          <a:lstStyle/>
          <a:p>
            <a:r>
              <a:rPr lang="en-US" sz="2800" i="1" dirty="0" err="1" smtClean="0"/>
              <a:t>Cita</a:t>
            </a:r>
            <a:r>
              <a:rPr lang="en-US" sz="2800" i="1" dirty="0" smtClean="0"/>
              <a:t> </a:t>
            </a:r>
            <a:r>
              <a:rPr lang="en-US" sz="2800" i="1" dirty="0"/>
              <a:t>de Albert Abraham Michelson</a:t>
            </a:r>
            <a:r>
              <a:rPr lang="en-US" sz="2800" i="1" dirty="0" smtClean="0"/>
              <a:t>:</a:t>
            </a:r>
          </a:p>
          <a:p>
            <a:endParaRPr lang="en-US" sz="2800" i="1" dirty="0"/>
          </a:p>
          <a:p>
            <a:r>
              <a:rPr lang="en-US" sz="2800" i="1" dirty="0" smtClean="0"/>
              <a:t>…..</a:t>
            </a:r>
            <a:r>
              <a:rPr lang="en-US" sz="2800" i="1" dirty="0" err="1" smtClean="0"/>
              <a:t>las</a:t>
            </a:r>
            <a:r>
              <a:rPr lang="en-US" sz="2800" i="1" dirty="0" smtClean="0"/>
              <a:t> </a:t>
            </a:r>
            <a:r>
              <a:rPr lang="en-US" sz="2800" i="1" dirty="0" err="1" smtClean="0"/>
              <a:t>verdades</a:t>
            </a:r>
            <a:r>
              <a:rPr lang="en-US" sz="2800" i="1" dirty="0" smtClean="0"/>
              <a:t> </a:t>
            </a:r>
            <a:r>
              <a:rPr lang="en-US" sz="2800" i="1" dirty="0" err="1" smtClean="0"/>
              <a:t>futuras</a:t>
            </a:r>
            <a:r>
              <a:rPr lang="en-US" sz="2800" i="1" dirty="0" smtClean="0"/>
              <a:t> de la </a:t>
            </a:r>
            <a:r>
              <a:rPr lang="en-US" sz="2800" i="1" dirty="0" err="1" smtClean="0"/>
              <a:t>física</a:t>
            </a:r>
            <a:r>
              <a:rPr lang="en-US" sz="2800" i="1" dirty="0" smtClean="0"/>
              <a:t> </a:t>
            </a:r>
            <a:r>
              <a:rPr lang="en-US" sz="2800" i="1" dirty="0" err="1" smtClean="0"/>
              <a:t>tienen</a:t>
            </a:r>
            <a:r>
              <a:rPr lang="en-US" sz="2800" i="1" dirty="0" smtClean="0"/>
              <a:t> </a:t>
            </a:r>
            <a:r>
              <a:rPr lang="en-US" sz="2800" i="1" dirty="0" err="1" smtClean="0"/>
              <a:t>que</a:t>
            </a:r>
            <a:r>
              <a:rPr lang="en-US" sz="2800" i="1" dirty="0" smtClean="0"/>
              <a:t> ser </a:t>
            </a:r>
            <a:r>
              <a:rPr lang="en-US" sz="2800" i="1" dirty="0" err="1" smtClean="0"/>
              <a:t>buscadas</a:t>
            </a:r>
            <a:r>
              <a:rPr lang="en-US" sz="2800" i="1" dirty="0" smtClean="0"/>
              <a:t>  en la </a:t>
            </a:r>
            <a:r>
              <a:rPr lang="en-US" sz="2800" i="1" dirty="0" err="1" smtClean="0"/>
              <a:t>sexta</a:t>
            </a:r>
            <a:r>
              <a:rPr lang="en-US" sz="2800" i="1" dirty="0" smtClean="0"/>
              <a:t> </a:t>
            </a:r>
            <a:r>
              <a:rPr lang="en-US" sz="2800" i="1" dirty="0" err="1" smtClean="0"/>
              <a:t>cifra</a:t>
            </a:r>
            <a:r>
              <a:rPr lang="en-US" sz="2800" i="1" dirty="0" smtClean="0"/>
              <a:t> decimal</a:t>
            </a:r>
            <a:endParaRPr lang="en-US" sz="2800" i="1" dirty="0"/>
          </a:p>
          <a:p>
            <a:endParaRPr lang="en-US" sz="2800" i="1" dirty="0" smtClean="0"/>
          </a:p>
          <a:p>
            <a:r>
              <a:rPr lang="en-US" sz="2800" i="1" dirty="0" smtClean="0"/>
              <a:t>“…</a:t>
            </a:r>
            <a:r>
              <a:rPr lang="en-US" sz="2800" i="1" dirty="0" err="1" smtClean="0"/>
              <a:t>nuestros</a:t>
            </a:r>
            <a:r>
              <a:rPr lang="en-US" sz="2800" i="1" dirty="0" smtClean="0"/>
              <a:t> </a:t>
            </a:r>
            <a:r>
              <a:rPr lang="en-US" sz="2800" i="1" dirty="0" err="1" smtClean="0"/>
              <a:t>descubrimientos</a:t>
            </a:r>
            <a:r>
              <a:rPr lang="en-US" sz="2800" i="1" dirty="0" smtClean="0"/>
              <a:t> </a:t>
            </a:r>
            <a:r>
              <a:rPr lang="en-US" sz="2800" i="1" dirty="0" err="1" smtClean="0"/>
              <a:t>futuros</a:t>
            </a:r>
            <a:r>
              <a:rPr lang="en-US" sz="2800" i="1" dirty="0" smtClean="0"/>
              <a:t> </a:t>
            </a:r>
            <a:r>
              <a:rPr lang="en-US" sz="2800" i="1" dirty="0" err="1" smtClean="0"/>
              <a:t>deben</a:t>
            </a:r>
            <a:r>
              <a:rPr lang="en-US" sz="2800" i="1" dirty="0" smtClean="0"/>
              <a:t> ser </a:t>
            </a:r>
            <a:r>
              <a:rPr lang="en-US" sz="2800" i="1" dirty="0" err="1" smtClean="0"/>
              <a:t>buscados</a:t>
            </a:r>
            <a:r>
              <a:rPr lang="en-US" sz="2800" i="1" dirty="0" smtClean="0"/>
              <a:t> en la </a:t>
            </a:r>
            <a:r>
              <a:rPr lang="en-US" sz="2800" i="1" dirty="0" err="1" smtClean="0"/>
              <a:t>sexta</a:t>
            </a:r>
            <a:r>
              <a:rPr lang="en-US" sz="2800" i="1" dirty="0" smtClean="0"/>
              <a:t> </a:t>
            </a:r>
            <a:r>
              <a:rPr lang="en-US" sz="2800" i="1" dirty="0" err="1" smtClean="0"/>
              <a:t>cifra</a:t>
            </a:r>
            <a:r>
              <a:rPr lang="en-US" sz="2800" i="1" dirty="0" smtClean="0"/>
              <a:t> decimal”</a:t>
            </a:r>
            <a:endParaRPr lang="es-MX" sz="2800" i="1" dirty="0" smtClean="0"/>
          </a:p>
        </p:txBody>
      </p:sp>
    </p:spTree>
    <p:extLst>
      <p:ext uri="{BB962C8B-B14F-4D97-AF65-F5344CB8AC3E}">
        <p14:creationId xmlns:p14="http://schemas.microsoft.com/office/powerpoint/2010/main" val="117862332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148694" y="908720"/>
            <a:ext cx="8856984" cy="5113337"/>
          </a:xfrm>
        </p:spPr>
        <p:txBody>
          <a:bodyPr/>
          <a:lstStyle/>
          <a:p>
            <a:pPr>
              <a:lnSpc>
                <a:spcPct val="90000"/>
              </a:lnSpc>
              <a:buFontTx/>
              <a:buNone/>
            </a:pPr>
            <a:r>
              <a:rPr lang="es-MX" sz="4000" dirty="0"/>
              <a:t>William </a:t>
            </a:r>
            <a:r>
              <a:rPr lang="es-MX" sz="4000" dirty="0" err="1"/>
              <a:t>Thomson</a:t>
            </a:r>
            <a:r>
              <a:rPr lang="es-MX" sz="4000" dirty="0"/>
              <a:t> Kelvin (Lord Kelvin):</a:t>
            </a:r>
            <a:br>
              <a:rPr lang="es-MX" sz="4000" dirty="0"/>
            </a:br>
            <a:r>
              <a:rPr lang="es-MX" sz="4000" i="1" u="sng" dirty="0">
                <a:solidFill>
                  <a:schemeClr val="accent2"/>
                </a:solidFill>
              </a:rPr>
              <a:t>Dos pequeñas nubes en el horizonte</a:t>
            </a:r>
            <a:endParaRPr lang="es-MX" sz="4000" u="sng" dirty="0">
              <a:solidFill>
                <a:schemeClr val="accent2"/>
              </a:solidFill>
            </a:endParaRPr>
          </a:p>
          <a:p>
            <a:pPr lvl="2">
              <a:lnSpc>
                <a:spcPct val="90000"/>
              </a:lnSpc>
              <a:spcBef>
                <a:spcPts val="3000"/>
              </a:spcBef>
            </a:pPr>
            <a:r>
              <a:rPr lang="es-MX" sz="4000" b="1" dirty="0"/>
              <a:t>El resultado negativo del experimento de </a:t>
            </a:r>
            <a:r>
              <a:rPr lang="es-MX" sz="4000" b="1" dirty="0" err="1"/>
              <a:t>Michelson</a:t>
            </a:r>
            <a:r>
              <a:rPr lang="es-MX" sz="4000" b="1" dirty="0"/>
              <a:t> y </a:t>
            </a:r>
            <a:r>
              <a:rPr lang="es-MX" sz="4000" b="1" dirty="0" err="1"/>
              <a:t>Morley</a:t>
            </a:r>
            <a:endParaRPr lang="es-MX" sz="4000" b="1" dirty="0"/>
          </a:p>
          <a:p>
            <a:pPr lvl="2">
              <a:lnSpc>
                <a:spcPct val="90000"/>
              </a:lnSpc>
              <a:spcBef>
                <a:spcPts val="3000"/>
              </a:spcBef>
            </a:pPr>
            <a:r>
              <a:rPr lang="es-MX" sz="4400" b="1" dirty="0" smtClean="0"/>
              <a:t>El </a:t>
            </a:r>
            <a:r>
              <a:rPr lang="es-MX" sz="4400" b="1" dirty="0"/>
              <a:t>problema del cuerpo </a:t>
            </a:r>
            <a:r>
              <a:rPr lang="es-MX" sz="4400" b="1" dirty="0" smtClean="0"/>
              <a:t>negro</a:t>
            </a:r>
            <a:endParaRPr lang="es-MX" sz="4400" b="1" dirty="0"/>
          </a:p>
        </p:txBody>
      </p:sp>
      <p:sp>
        <p:nvSpPr>
          <p:cNvPr id="1186819" name="WordArt 3"/>
          <p:cNvSpPr>
            <a:spLocks noChangeArrowheads="1" noChangeShapeType="1" noTextEdit="1"/>
          </p:cNvSpPr>
          <p:nvPr/>
        </p:nvSpPr>
        <p:spPr bwMode="auto">
          <a:xfrm>
            <a:off x="1542271" y="116632"/>
            <a:ext cx="6064964" cy="607564"/>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2" name="TextBox 1"/>
          <p:cNvSpPr txBox="1"/>
          <p:nvPr/>
        </p:nvSpPr>
        <p:spPr>
          <a:xfrm>
            <a:off x="472125" y="5949280"/>
            <a:ext cx="8212569" cy="646331"/>
          </a:xfrm>
          <a:prstGeom prst="rect">
            <a:avLst/>
          </a:prstGeom>
          <a:noFill/>
        </p:spPr>
        <p:txBody>
          <a:bodyPr wrap="none" rtlCol="0">
            <a:spAutoFit/>
          </a:bodyPr>
          <a:lstStyle/>
          <a:p>
            <a:r>
              <a:rPr lang="es-MX" dirty="0"/>
              <a:t>Dos nubes aun hacen sombra en la </a:t>
            </a:r>
            <a:r>
              <a:rPr lang="es-MX" dirty="0" smtClean="0"/>
              <a:t>reputación </a:t>
            </a:r>
            <a:r>
              <a:rPr lang="es-MX" dirty="0"/>
              <a:t>de Lord </a:t>
            </a:r>
            <a:r>
              <a:rPr lang="es-MX" dirty="0" smtClean="0"/>
              <a:t>Kelvin. </a:t>
            </a:r>
            <a:r>
              <a:rPr lang="en-US" dirty="0"/>
              <a:t>Peter A. </a:t>
            </a:r>
            <a:r>
              <a:rPr lang="en-US" dirty="0" smtClean="0"/>
              <a:t>Schulz</a:t>
            </a:r>
            <a:br>
              <a:rPr lang="en-US" dirty="0" smtClean="0"/>
            </a:br>
            <a:r>
              <a:rPr lang="pt-BR" i="1" dirty="0"/>
              <a:t>Revista Brasileira de Ensino de </a:t>
            </a:r>
            <a:r>
              <a:rPr lang="pt-BR" i="1" dirty="0" smtClean="0"/>
              <a:t>Física</a:t>
            </a:r>
            <a:r>
              <a:rPr lang="pt-BR" i="1" dirty="0"/>
              <a:t>, </a:t>
            </a:r>
            <a:r>
              <a:rPr lang="pt-BR" dirty="0"/>
              <a:t>v. 29, n. 4, p. 509-512, (2007)</a:t>
            </a:r>
            <a:endParaRPr lang="en-US" dirty="0"/>
          </a:p>
        </p:txBody>
      </p:sp>
    </p:spTree>
    <p:extLst>
      <p:ext uri="{BB962C8B-B14F-4D97-AF65-F5344CB8AC3E}">
        <p14:creationId xmlns:p14="http://schemas.microsoft.com/office/powerpoint/2010/main" val="307000581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WordArt 3"/>
          <p:cNvSpPr>
            <a:spLocks noChangeArrowheads="1" noChangeShapeType="1" noTextEdit="1"/>
          </p:cNvSpPr>
          <p:nvPr/>
        </p:nvSpPr>
        <p:spPr bwMode="auto">
          <a:xfrm>
            <a:off x="340975" y="116632"/>
            <a:ext cx="8463314" cy="64836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5" name="TextBox 4"/>
          <p:cNvSpPr txBox="1"/>
          <p:nvPr/>
        </p:nvSpPr>
        <p:spPr>
          <a:xfrm>
            <a:off x="253499" y="1148546"/>
            <a:ext cx="8643998" cy="3416320"/>
          </a:xfrm>
          <a:prstGeom prst="rect">
            <a:avLst/>
          </a:prstGeom>
          <a:noFill/>
        </p:spPr>
        <p:txBody>
          <a:bodyPr wrap="square" rtlCol="0">
            <a:spAutoFit/>
          </a:bodyPr>
          <a:lstStyle/>
          <a:p>
            <a:r>
              <a:rPr lang="en-US" sz="3600" dirty="0" smtClean="0"/>
              <a:t>There </a:t>
            </a:r>
            <a:r>
              <a:rPr lang="en-US" sz="3600" dirty="0"/>
              <a:t>are more things in Heaven and Earth, Horatio, than are dreamt of in your </a:t>
            </a:r>
            <a:r>
              <a:rPr lang="en-US" sz="3600" dirty="0" smtClean="0"/>
              <a:t>philosophy</a:t>
            </a:r>
            <a:endParaRPr lang="en-US" sz="3600" i="1" dirty="0"/>
          </a:p>
          <a:p>
            <a:r>
              <a:rPr lang="en-US" sz="3600" i="1" dirty="0"/>
              <a:t>― William Shakespeare, </a:t>
            </a:r>
            <a:r>
              <a:rPr lang="en-US" sz="3600" i="1" dirty="0" smtClean="0"/>
              <a:t>Hamlet</a:t>
            </a:r>
          </a:p>
          <a:p>
            <a:r>
              <a:rPr lang="en-US" sz="3600" i="1" dirty="0" smtClean="0"/>
              <a:t>Hay </a:t>
            </a:r>
            <a:r>
              <a:rPr lang="en-US" sz="3600" i="1" dirty="0" err="1" smtClean="0"/>
              <a:t>más</a:t>
            </a:r>
            <a:r>
              <a:rPr lang="en-US" sz="3600" i="1" dirty="0" smtClean="0"/>
              <a:t> </a:t>
            </a:r>
            <a:r>
              <a:rPr lang="en-US" sz="3600" i="1" dirty="0" err="1" smtClean="0"/>
              <a:t>cosas</a:t>
            </a:r>
            <a:r>
              <a:rPr lang="en-US" sz="3600" i="1" dirty="0" smtClean="0"/>
              <a:t> en el </a:t>
            </a:r>
            <a:r>
              <a:rPr lang="en-US" sz="3600" i="1" dirty="0" err="1" smtClean="0"/>
              <a:t>Cielo</a:t>
            </a:r>
            <a:r>
              <a:rPr lang="en-US" sz="3600" i="1" dirty="0" smtClean="0"/>
              <a:t> y en la Tierra, </a:t>
            </a:r>
            <a:r>
              <a:rPr lang="en-US" sz="3600" i="1" dirty="0" err="1" smtClean="0"/>
              <a:t>Horacio</a:t>
            </a:r>
            <a:r>
              <a:rPr lang="en-US" sz="3600" i="1" dirty="0" smtClean="0"/>
              <a:t>, </a:t>
            </a:r>
            <a:r>
              <a:rPr lang="en-US" sz="3600" i="1" dirty="0" err="1" smtClean="0"/>
              <a:t>que</a:t>
            </a:r>
            <a:r>
              <a:rPr lang="en-US" sz="3600" i="1" dirty="0" smtClean="0"/>
              <a:t> </a:t>
            </a:r>
            <a:r>
              <a:rPr lang="en-US" sz="3600" i="1" dirty="0" err="1" smtClean="0"/>
              <a:t>sueños</a:t>
            </a:r>
            <a:r>
              <a:rPr lang="en-US" sz="3600" i="1" dirty="0" smtClean="0"/>
              <a:t> en </a:t>
            </a:r>
            <a:r>
              <a:rPr lang="en-US" sz="3600" i="1" dirty="0" err="1" smtClean="0"/>
              <a:t>tu</a:t>
            </a:r>
            <a:r>
              <a:rPr lang="en-US" sz="3600" i="1" dirty="0" smtClean="0"/>
              <a:t> </a:t>
            </a:r>
            <a:r>
              <a:rPr lang="en-US" sz="3600" i="1" dirty="0" err="1" smtClean="0"/>
              <a:t>filosofía</a:t>
            </a:r>
            <a:endParaRPr lang="en-US" sz="3600" i="1" dirty="0" smtClean="0"/>
          </a:p>
        </p:txBody>
      </p:sp>
    </p:spTree>
    <p:extLst>
      <p:ext uri="{BB962C8B-B14F-4D97-AF65-F5344CB8AC3E}">
        <p14:creationId xmlns:p14="http://schemas.microsoft.com/office/powerpoint/2010/main" val="31928451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310434" y="1285860"/>
            <a:ext cx="8534752" cy="4663419"/>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para ello continuemos con algunas de las preguntas fundamentales…</a:t>
            </a:r>
          </a:p>
          <a:p>
            <a:pPr marL="0">
              <a:lnSpc>
                <a:spcPct val="90000"/>
              </a:lnSpc>
              <a:buFontTx/>
              <a:buNone/>
            </a:pPr>
            <a:r>
              <a:rPr lang="es-MX" sz="6000" dirty="0" smtClean="0"/>
              <a:t>¿Qué es la luz?</a:t>
            </a:r>
            <a:endParaRPr lang="es-MX" sz="6000" dirty="0"/>
          </a:p>
        </p:txBody>
      </p:sp>
      <p:sp>
        <p:nvSpPr>
          <p:cNvPr id="1186819" name="WordArt 3"/>
          <p:cNvSpPr>
            <a:spLocks noChangeArrowheads="1" noChangeShapeType="1" noTextEdit="1"/>
          </p:cNvSpPr>
          <p:nvPr/>
        </p:nvSpPr>
        <p:spPr bwMode="auto">
          <a:xfrm>
            <a:off x="538520" y="226935"/>
            <a:ext cx="8072467" cy="73515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extLst>
      <p:ext uri="{BB962C8B-B14F-4D97-AF65-F5344CB8AC3E}">
        <p14:creationId xmlns:p14="http://schemas.microsoft.com/office/powerpoint/2010/main" val="7566284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WordArt 2"/>
          <p:cNvSpPr>
            <a:spLocks noChangeArrowheads="1" noChangeShapeType="1" noTextEdit="1"/>
          </p:cNvSpPr>
          <p:nvPr/>
        </p:nvSpPr>
        <p:spPr bwMode="auto">
          <a:xfrm>
            <a:off x="3563938" y="115888"/>
            <a:ext cx="1571625" cy="5762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Ondas</a:t>
            </a:r>
          </a:p>
        </p:txBody>
      </p:sp>
      <p:pic>
        <p:nvPicPr>
          <p:cNvPr id="987139" name="Picture 3"/>
          <p:cNvPicPr>
            <a:picLocks noChangeAspect="1" noChangeArrowheads="1"/>
          </p:cNvPicPr>
          <p:nvPr/>
        </p:nvPicPr>
        <p:blipFill>
          <a:blip r:embed="rId2" cstate="print"/>
          <a:srcRect/>
          <a:stretch>
            <a:fillRect/>
          </a:stretch>
        </p:blipFill>
        <p:spPr bwMode="auto">
          <a:xfrm>
            <a:off x="1979613" y="1052513"/>
            <a:ext cx="4679950" cy="4248150"/>
          </a:xfrm>
          <a:prstGeom prst="rect">
            <a:avLst/>
          </a:prstGeom>
          <a:noFill/>
          <a:ln w="9525" algn="ctr">
            <a:noFill/>
            <a:miter lim="800000"/>
            <a:headEnd/>
            <a:tailEnd/>
          </a:ln>
          <a:effectLst/>
        </p:spPr>
      </p:pic>
      <p:sp>
        <p:nvSpPr>
          <p:cNvPr id="987141" name="Text Box 5"/>
          <p:cNvSpPr txBox="1">
            <a:spLocks noChangeArrowheads="1"/>
          </p:cNvSpPr>
          <p:nvPr/>
        </p:nvSpPr>
        <p:spPr bwMode="auto">
          <a:xfrm>
            <a:off x="506413" y="5507038"/>
            <a:ext cx="8026400" cy="946150"/>
          </a:xfrm>
          <a:prstGeom prst="rect">
            <a:avLst/>
          </a:prstGeom>
          <a:noFill/>
          <a:ln w="9525">
            <a:noFill/>
            <a:miter lim="800000"/>
            <a:headEnd/>
            <a:tailEnd/>
          </a:ln>
          <a:effectLst/>
        </p:spPr>
        <p:txBody>
          <a:bodyPr>
            <a:spAutoFit/>
          </a:bodyPr>
          <a:lstStyle/>
          <a:p>
            <a:pPr eaLnBrk="0" hangingPunct="0"/>
            <a:r>
              <a:rPr lang="es-MX" sz="2800"/>
              <a:t>Una onda es un patrón de movimiento que puede transportar energía sin transportar agua con ella</a:t>
            </a:r>
            <a:endParaRPr lang="en-US" sz="280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WordArt 2"/>
          <p:cNvSpPr>
            <a:spLocks noChangeArrowheads="1" noChangeShapeType="1" noTextEdit="1"/>
          </p:cNvSpPr>
          <p:nvPr/>
        </p:nvSpPr>
        <p:spPr bwMode="auto">
          <a:xfrm>
            <a:off x="1115616" y="115888"/>
            <a:ext cx="6910982" cy="86484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la luz?</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7075" name="Text Box 3"/>
          <p:cNvSpPr txBox="1">
            <a:spLocks noChangeArrowheads="1"/>
          </p:cNvSpPr>
          <p:nvPr/>
        </p:nvSpPr>
        <p:spPr bwMode="auto">
          <a:xfrm>
            <a:off x="35496" y="1196752"/>
            <a:ext cx="9073008" cy="5016758"/>
          </a:xfrm>
          <a:prstGeom prst="rect">
            <a:avLst/>
          </a:prstGeom>
          <a:solidFill>
            <a:srgbClr val="FFFF00"/>
          </a:solidFill>
          <a:ln w="9525">
            <a:noFill/>
            <a:miter lim="800000"/>
            <a:headEnd/>
            <a:tailEnd/>
          </a:ln>
          <a:effectLst/>
        </p:spPr>
        <p:txBody>
          <a:bodyPr wrap="square">
            <a:spAutoFit/>
          </a:bodyPr>
          <a:lstStyle/>
          <a:p>
            <a:pPr eaLnBrk="0" hangingPunct="0"/>
            <a:r>
              <a:rPr lang="es-MX" sz="8000" dirty="0" smtClean="0"/>
              <a:t>La luz es una onda electromagnética que se propaga en el éter</a:t>
            </a:r>
            <a:endParaRPr lang="en-US" sz="4000" dirty="0">
              <a:solidFill>
                <a:srgbClr val="FF0000"/>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WordArt 2"/>
          <p:cNvSpPr>
            <a:spLocks noChangeArrowheads="1" noChangeShapeType="1" noTextEdit="1"/>
          </p:cNvSpPr>
          <p:nvPr/>
        </p:nvSpPr>
        <p:spPr bwMode="auto">
          <a:xfrm>
            <a:off x="971550" y="260350"/>
            <a:ext cx="6985000" cy="9366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007619" name="Text Box 3"/>
          <p:cNvSpPr txBox="1">
            <a:spLocks noChangeArrowheads="1"/>
          </p:cNvSpPr>
          <p:nvPr/>
        </p:nvSpPr>
        <p:spPr bwMode="auto">
          <a:xfrm>
            <a:off x="671710" y="1916113"/>
            <a:ext cx="7788275" cy="3989490"/>
          </a:xfrm>
          <a:prstGeom prst="rect">
            <a:avLst/>
          </a:prstGeom>
          <a:noFill/>
          <a:ln w="9525">
            <a:noFill/>
            <a:miter lim="800000"/>
            <a:headEnd/>
            <a:tailEnd/>
          </a:ln>
          <a:effectLst/>
        </p:spPr>
        <p:txBody>
          <a:bodyPr>
            <a:spAutoFit/>
          </a:bodyPr>
          <a:lstStyle/>
          <a:p>
            <a:pPr eaLnBrk="0" hangingPunct="0">
              <a:lnSpc>
                <a:spcPct val="120000"/>
              </a:lnSpc>
            </a:pPr>
            <a:r>
              <a:rPr lang="es-MX" sz="5400" dirty="0"/>
              <a:t>Pero aún había mucho por descubrir, nuevos fenómenos que nadie </a:t>
            </a:r>
            <a:r>
              <a:rPr lang="es-MX" sz="5400" dirty="0" smtClean="0"/>
              <a:t>imaginaba…..</a:t>
            </a:r>
            <a:endParaRPr lang="es-MX" sz="5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11930</TotalTime>
  <Words>2402</Words>
  <Application>Microsoft Office PowerPoint</Application>
  <PresentationFormat>Presentación en pantalla (4:3)</PresentationFormat>
  <Paragraphs>270</Paragraphs>
  <Slides>91</Slides>
  <Notes>23</Notes>
  <HiddenSlides>1</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91</vt:i4>
      </vt:variant>
    </vt:vector>
  </HeadingPairs>
  <TitlesOfParts>
    <vt:vector size="93" baseType="lpstr">
      <vt:lpstr>Default Design</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Francisco Soto Eguibar</dc:creator>
  <cp:lastModifiedBy>user</cp:lastModifiedBy>
  <cp:revision>790</cp:revision>
  <dcterms:created xsi:type="dcterms:W3CDTF">2004-02-06T17:09:12Z</dcterms:created>
  <dcterms:modified xsi:type="dcterms:W3CDTF">2018-07-26T13:39:34Z</dcterms:modified>
</cp:coreProperties>
</file>