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75" r:id="rId6"/>
    <p:sldId id="260" r:id="rId7"/>
    <p:sldId id="261" r:id="rId8"/>
    <p:sldId id="262" r:id="rId9"/>
    <p:sldId id="263" r:id="rId10"/>
    <p:sldId id="264" r:id="rId11"/>
    <p:sldId id="277" r:id="rId12"/>
    <p:sldId id="265" r:id="rId13"/>
    <p:sldId id="266" r:id="rId14"/>
    <p:sldId id="267" r:id="rId15"/>
    <p:sldId id="268" r:id="rId16"/>
    <p:sldId id="269" r:id="rId17"/>
    <p:sldId id="270" r:id="rId18"/>
    <p:sldId id="271" r:id="rId19"/>
    <p:sldId id="272" r:id="rId20"/>
    <p:sldId id="273" r:id="rId21"/>
    <p:sldId id="274" r:id="rId22"/>
    <p:sldId id="278" r:id="rId23"/>
    <p:sldId id="279"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AA4A6-C54B-4B4C-A470-838AD096F0B5}" type="datetimeFigureOut">
              <a:rPr lang="es-ES" smtClean="0"/>
              <a:t>12/12/2022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3F386-EE5A-43E9-B866-2962C8E9EE04}" type="slidenum">
              <a:rPr lang="es-ES" smtClean="0"/>
              <a:t>‹Nº›</a:t>
            </a:fld>
            <a:endParaRPr lang="es-ES"/>
          </a:p>
        </p:txBody>
      </p:sp>
    </p:spTree>
    <p:extLst>
      <p:ext uri="{BB962C8B-B14F-4D97-AF65-F5344CB8AC3E}">
        <p14:creationId xmlns:p14="http://schemas.microsoft.com/office/powerpoint/2010/main" val="7854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r>
              <a:rPr lang="es-MX" smtClean="0"/>
              <a:t>12/12/2022</a:t>
            </a:r>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365435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MX" smtClean="0"/>
              <a:t>12/12/2022</a:t>
            </a:r>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103636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MX" smtClean="0"/>
              <a:t>12/12/2022</a:t>
            </a:r>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225020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r>
              <a:rPr lang="es-MX" smtClean="0"/>
              <a:t>12/12/2022</a:t>
            </a:r>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180186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es-MX" smtClean="0"/>
              <a:t>12/12/2022</a:t>
            </a:r>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96080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r>
              <a:rPr lang="es-MX" smtClean="0"/>
              <a:t>12/12/2022</a:t>
            </a:r>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215721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r>
              <a:rPr lang="es-MX" smtClean="0"/>
              <a:t>12/12/2022</a:t>
            </a:r>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215209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r>
              <a:rPr lang="es-MX" smtClean="0"/>
              <a:t>12/12/2022</a:t>
            </a:r>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215962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MX" smtClean="0"/>
              <a:t>12/12/2022</a:t>
            </a:r>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154415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MX" smtClean="0"/>
              <a:t>12/12/2022</a:t>
            </a:r>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208921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es-MX" smtClean="0"/>
              <a:t>12/12/2022</a:t>
            </a:r>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E405CC-D149-4399-9AA3-DA69A426756E}" type="slidenum">
              <a:rPr lang="es-ES" smtClean="0"/>
              <a:t>‹Nº›</a:t>
            </a:fld>
            <a:endParaRPr lang="es-ES"/>
          </a:p>
        </p:txBody>
      </p:sp>
    </p:spTree>
    <p:extLst>
      <p:ext uri="{BB962C8B-B14F-4D97-AF65-F5344CB8AC3E}">
        <p14:creationId xmlns:p14="http://schemas.microsoft.com/office/powerpoint/2010/main" val="96470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MX" smtClean="0"/>
              <a:t>12/12/2022</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405CC-D149-4399-9AA3-DA69A426756E}" type="slidenum">
              <a:rPr lang="es-ES" smtClean="0"/>
              <a:t>‹Nº›</a:t>
            </a:fld>
            <a:endParaRPr lang="es-ES"/>
          </a:p>
        </p:txBody>
      </p:sp>
    </p:spTree>
    <p:extLst>
      <p:ext uri="{BB962C8B-B14F-4D97-AF65-F5344CB8AC3E}">
        <p14:creationId xmlns:p14="http://schemas.microsoft.com/office/powerpoint/2010/main" val="372591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imat.mx/es"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cio.m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hyperlink" Target="https://www.google.com.mx/imgres?imgurl=http://energywavetheory.com/wp-content/uploads/2014/11/spectrum.gif&amp;imgrefurl=http://energywavetheory.com/atoms_old/hydrogen-ionization/&amp;docid=Oefy6nQ0SA32NM&amp;tbnid=E9FNJqMu32IjuM:&amp;vet=10ahUKEwio5pfg2_DiAhUugK0KHT6rBwkQMwhwKCIwIg..i&amp;w=400&amp;h=136&amp;bih=963&amp;biw=1920&amp;q=hydrogen%20spectrum&amp;ved=0ahUKEwio5pfg2_DiAhUugK0KHT6rBwkQMwhwKCIwIg&amp;iact=mrc&amp;uact=8" TargetMode="External"/><Relationship Id="rId1" Type="http://schemas.openxmlformats.org/officeDocument/2006/relationships/slideLayout" Target="../slideLayouts/slideLayout2.xml"/><Relationship Id="rId6" Type="http://schemas.openxmlformats.org/officeDocument/2006/relationships/hyperlink" Target="https://www.google.com.mx/url?sa=i&amp;rct=j&amp;q=&amp;esrc=s&amp;source=images&amp;cd=&amp;ved=2ahUKEwjLq5jK7_riAhVBIKwKHcWJAmgQjRx6BAgBEAU&amp;url=http://www.astronomytrek.com/interesting-facts-about-the-constellation-canis-major/&amp;psig=AOvVaw1DX8X4wxkBqd8uvokgSbaN&amp;ust=1561216696654518" TargetMode="External"/><Relationship Id="rId5" Type="http://schemas.openxmlformats.org/officeDocument/2006/relationships/image" Target="../media/image13.jpeg"/><Relationship Id="rId4" Type="http://schemas.openxmlformats.org/officeDocument/2006/relationships/hyperlink" Target="https://www.google.com.mx/url?sa=i&amp;rct=j&amp;q=&amp;esrc=s&amp;source=images&amp;cd=&amp;cad=rja&amp;uact=8&amp;ved=2ahUKEwj-5bWmp_PiAhWJrVQKHQxiBZIQjRx6BAgBEAU&amp;url=/url?sa%3Di%26rct%3Dj%26q%3D%26esrc%3Ds%26source%3Dimages%26cd%3D%26ved%3D2ahUKEwj-5bWmp_PiAhWJrVQKHQxiBZIQjRx6BAgBEAU%26url%3Dhttp://iainpetrie.typepad.com/the_four_ages_of_sand/spectroscopy/%26psig%3DAOvVaw35QiqHoK1gFNMJNd7I80BY%26ust%3D1560874895580209&amp;psig=AOvVaw35QiqHoK1gFNMJNd7I80BY&amp;ust=156087489558020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mx/url?sa=i&amp;rct=j&amp;q=&amp;esrc=s&amp;source=images&amp;cd=&amp;ved=2ahUKEwiu9sfq3_XiAhVNs6wKHU5dBwQQjRx6BAgBEAU&amp;url=https://en.wikipedia.org/wiki/Bohr_model&amp;psig=AOvVaw1ZfA6SHhXnzbxXYiLzUeFo&amp;ust=156104065242826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mx/url?sa=i&amp;rct=j&amp;q=&amp;esrc=s&amp;source=images&amp;cd=&amp;ved=2ahUKEwjomPqP4PXiAhVFR60KHcG5DHoQjRx6BAgBEAU&amp;url=https://ase.tufts.edu/cosmos/view_picture.asp?id%3D938&amp;psig=AOvVaw1ZfA6SHhXnzbxXYiLzUeFo&amp;ust=1561040652428267"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mx/url?sa=i&amp;rct=j&amp;q=&amp;esrc=s&amp;source=images&amp;cd=&amp;ved=2ahUKEwjomPqP4PXiAhVFR60KHcG5DHoQjRx6BAgBEAU&amp;url=https://ase.tufts.edu/cosmos/view_picture.asp?id%3D938&amp;psig=AOvVaw1ZfA6SHhXnzbxXYiLzUeFo&amp;ust=1561040652428267"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mx/url?sa=i&amp;rct=j&amp;q=&amp;esrc=s&amp;source=images&amp;cd=&amp;ved=2ahUKEwjU6qu70PDiAhUQHnwKHT7bBPsQjRx6BAgBEAU&amp;url=https://library.si.edu/exhibition/color-in-a-new-light/science&amp;psig=AOvVaw0lJjJ9XEzL2l_joApJ1sjP&amp;ust=156086474446853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mx/imgres?imgurl=http://energywavetheory.com/wp-content/uploads/2014/11/spectrum.gif&amp;imgrefurl=http://energywavetheory.com/atoms_old/hydrogen-ionization/&amp;docid=Oefy6nQ0SA32NM&amp;tbnid=E9FNJqMu32IjuM:&amp;vet=10ahUKEwio5pfg2_DiAhUugK0KHT6rBwkQMwhwKCIwIg..i&amp;w=400&amp;h=136&amp;bih=963&amp;biw=1920&amp;q=hydrogen%20spectrum&amp;ved=0ahUKEwio5pfg2_DiAhUugK0KHT6rBwkQMwhwKCIwIg&amp;iact=mrc&amp;uact=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m.mx/url?sa=i&amp;rct=j&amp;q=&amp;esrc=s&amp;source=images&amp;cd=&amp;ved=2ahUKEwid9Kmw1fDiAhXLllQKHZd1AKsQjRx6BAgBEAU&amp;url=http://umdberg.pbworks.com/Summing%2Bdifferent%2Bwavelengths%2B--%2Bspectral%2Banalysis&amp;psig=AOvVaw0uE-fBLPumtFRa74rrRMok&amp;ust=156086602607036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m.mx/url?sa=i&amp;rct=j&amp;q=&amp;esrc=s&amp;source=images&amp;cd=&amp;ved=2ahUKEwjqzJO01vDiAhULh1QKHaJwAbMQjRx6BAgBEAU&amp;url=https://www.pinterest.com/pin/490822059364440771/&amp;psig=AOvVaw25-4U2IGoe1RjCnqoneSMq&amp;ust=156086627412518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mx/url?sa=i&amp;rct=j&amp;q=&amp;esrc=s&amp;source=images&amp;cd=&amp;ved=2ahUKEwjA0M6r2vDiAhWIh1QKHZhjB0QQjRx6BAgBEAU&amp;url=http://sustainableskies.org/full-spectrum-solar-generated-hydrogen/&amp;psig=AOvVaw3s2Mz-sFoVVCKduiP1FyDS&amp;ust=15608672670938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mx/url?sa=i&amp;rct=j&amp;q=&amp;esrc=s&amp;source=images&amp;cd=&amp;ved=2ahUKEwjArJ__2vDiAhWSFXwKHfWBBhcQjRx6BAgBEAU&amp;url=https://socratic.org/questions/what-instrument-does-an-astronomer-use-to-determine-the-spectrum-of-a-star-why-i&amp;psig=AOvVaw0w01bpZcr8-0S4unGwD5k6&amp;ust=156086748119067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988840"/>
            <a:ext cx="7772400" cy="1470025"/>
          </a:xfrm>
        </p:spPr>
        <p:txBody>
          <a:bodyPr>
            <a:normAutofit/>
          </a:bodyPr>
          <a:lstStyle/>
          <a:p>
            <a:r>
              <a:rPr lang="es-MX" b="1" dirty="0" err="1">
                <a:solidFill>
                  <a:srgbClr val="C00000"/>
                </a:solidFill>
              </a:rPr>
              <a:t>Espectroscopía</a:t>
            </a:r>
            <a:r>
              <a:rPr lang="es-MX" b="1" dirty="0">
                <a:solidFill>
                  <a:srgbClr val="C00000"/>
                </a:solidFill>
              </a:rPr>
              <a:t> </a:t>
            </a:r>
            <a:r>
              <a:rPr lang="es-MX" b="1" dirty="0" smtClean="0">
                <a:solidFill>
                  <a:srgbClr val="C00000"/>
                </a:solidFill>
              </a:rPr>
              <a:t>óptica </a:t>
            </a:r>
            <a:r>
              <a:rPr lang="es-MX" b="1" dirty="0">
                <a:solidFill>
                  <a:srgbClr val="C00000"/>
                </a:solidFill>
              </a:rPr>
              <a:t>y las series del átomo de </a:t>
            </a:r>
            <a:r>
              <a:rPr lang="es-MX" b="1" dirty="0" smtClean="0">
                <a:solidFill>
                  <a:srgbClr val="C00000"/>
                </a:solidFill>
              </a:rPr>
              <a:t>hidrógeno</a:t>
            </a:r>
            <a:endParaRPr lang="es-ES" dirty="0">
              <a:solidFill>
                <a:srgbClr val="C00000"/>
              </a:solidFill>
            </a:endParaRPr>
          </a:p>
        </p:txBody>
      </p:sp>
      <p:sp>
        <p:nvSpPr>
          <p:cNvPr id="3" name="2 Subtítulo"/>
          <p:cNvSpPr>
            <a:spLocks noGrp="1"/>
          </p:cNvSpPr>
          <p:nvPr>
            <p:ph type="subTitle" idx="1"/>
          </p:nvPr>
        </p:nvSpPr>
        <p:spPr>
          <a:xfrm>
            <a:off x="1371600" y="3886200"/>
            <a:ext cx="6656784" cy="1752600"/>
          </a:xfrm>
        </p:spPr>
        <p:txBody>
          <a:bodyPr>
            <a:normAutofit/>
          </a:bodyPr>
          <a:lstStyle/>
          <a:p>
            <a:r>
              <a:rPr lang="es-MX" dirty="0" smtClean="0"/>
              <a:t>Zacarías Malacara Hernández</a:t>
            </a:r>
          </a:p>
          <a:p>
            <a:r>
              <a:rPr lang="es-MX" dirty="0" smtClean="0"/>
              <a:t>Reyna Araceli Duarte Quiroga</a:t>
            </a:r>
          </a:p>
          <a:p>
            <a:r>
              <a:rPr lang="es-MX" sz="1700" dirty="0" smtClean="0"/>
              <a:t>Centro de Investigaciones en Óptica, A. C.</a:t>
            </a:r>
            <a:endParaRPr lang="es-ES" sz="1700" dirty="0"/>
          </a:p>
        </p:txBody>
      </p:sp>
      <p:sp>
        <p:nvSpPr>
          <p:cNvPr id="4" name="3 Rectángulo"/>
          <p:cNvSpPr/>
          <p:nvPr/>
        </p:nvSpPr>
        <p:spPr>
          <a:xfrm>
            <a:off x="4788024" y="548680"/>
            <a:ext cx="3949992" cy="461665"/>
          </a:xfrm>
          <a:prstGeom prst="rect">
            <a:avLst/>
          </a:prstGeom>
        </p:spPr>
        <p:txBody>
          <a:bodyPr wrap="none">
            <a:spAutoFit/>
          </a:bodyPr>
          <a:lstStyle/>
          <a:p>
            <a:r>
              <a:rPr lang="es-MX" sz="2400" b="1" dirty="0">
                <a:solidFill>
                  <a:srgbClr val="0070C0"/>
                </a:solidFill>
              </a:rPr>
              <a:t>Taller de Ciencia para </a:t>
            </a:r>
            <a:r>
              <a:rPr lang="es-MX" sz="2400" b="1" dirty="0" smtClean="0">
                <a:solidFill>
                  <a:srgbClr val="0070C0"/>
                </a:solidFill>
              </a:rPr>
              <a:t>Jóvenes</a:t>
            </a:r>
            <a:endParaRPr lang="es-ES" sz="2400" dirty="0">
              <a:solidFill>
                <a:srgbClr val="0070C0"/>
              </a:solidFill>
            </a:endParaRPr>
          </a:p>
        </p:txBody>
      </p:sp>
      <p:pic>
        <p:nvPicPr>
          <p:cNvPr id="3074" name="Picture 2" descr="Inicio">
            <a:hlinkClick r:id="rId2" tooltip="Inicio"/>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2656"/>
            <a:ext cx="3446136" cy="12130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I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5445225"/>
            <a:ext cx="1297118" cy="699930"/>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fecha"/>
          <p:cNvSpPr>
            <a:spLocks noGrp="1"/>
          </p:cNvSpPr>
          <p:nvPr>
            <p:ph type="dt" sz="half" idx="10"/>
          </p:nvPr>
        </p:nvSpPr>
        <p:spPr/>
        <p:txBody>
          <a:bodyPr/>
          <a:lstStyle/>
          <a:p>
            <a:r>
              <a:rPr lang="es-MX" smtClean="0"/>
              <a:t>12/12/2022</a:t>
            </a:r>
            <a:endParaRPr lang="es-ES" dirty="0"/>
          </a:p>
        </p:txBody>
      </p:sp>
    </p:spTree>
    <p:extLst>
      <p:ext uri="{BB962C8B-B14F-4D97-AF65-F5344CB8AC3E}">
        <p14:creationId xmlns:p14="http://schemas.microsoft.com/office/powerpoint/2010/main" val="3073919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normAutofit fontScale="90000"/>
          </a:bodyPr>
          <a:lstStyle/>
          <a:p>
            <a:pPr algn="l"/>
            <a:r>
              <a:rPr lang="es-MX" dirty="0" smtClean="0"/>
              <a:t>Espectros de Sirio (Alfa </a:t>
            </a:r>
            <a:r>
              <a:rPr lang="es-MX" dirty="0" err="1" smtClean="0"/>
              <a:t>Canis</a:t>
            </a:r>
            <a:r>
              <a:rPr lang="es-MX" dirty="0" smtClean="0"/>
              <a:t> </a:t>
            </a:r>
            <a:r>
              <a:rPr lang="es-MX" dirty="0" err="1" smtClean="0"/>
              <a:t>Majoris</a:t>
            </a:r>
            <a:r>
              <a:rPr lang="es-MX" dirty="0" smtClean="0"/>
              <a:t>) y del gas hidrógeno</a:t>
            </a:r>
            <a:endParaRPr lang="es-ES" dirty="0"/>
          </a:p>
        </p:txBody>
      </p:sp>
      <p:pic>
        <p:nvPicPr>
          <p:cNvPr id="8197" name="Picture 5" descr="Resultado de imagen para hydrogen spectr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133553"/>
            <a:ext cx="8928992"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sirius spectr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266168"/>
            <a:ext cx="6048672" cy="1952625"/>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fecha"/>
          <p:cNvSpPr>
            <a:spLocks noGrp="1"/>
          </p:cNvSpPr>
          <p:nvPr>
            <p:ph type="dt" sz="half" idx="10"/>
          </p:nvPr>
        </p:nvSpPr>
        <p:spPr/>
        <p:txBody>
          <a:bodyPr/>
          <a:lstStyle/>
          <a:p>
            <a:r>
              <a:rPr lang="es-MX" smtClean="0"/>
              <a:t>12/12/2022</a:t>
            </a:r>
            <a:endParaRPr lang="es-ES"/>
          </a:p>
        </p:txBody>
      </p:sp>
      <p:pic>
        <p:nvPicPr>
          <p:cNvPr id="14" name="Picture 2" descr="Resultado de imagen para canis majori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198664"/>
            <a:ext cx="3456384" cy="19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240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C00000"/>
                </a:solidFill>
              </a:rPr>
              <a:t>Algunas series matemáticas</a:t>
            </a:r>
            <a:endParaRPr lang="es-ES" dirty="0">
              <a:solidFill>
                <a:srgbClr val="C00000"/>
              </a:solidFill>
            </a:endParaRPr>
          </a:p>
        </p:txBody>
      </p:sp>
      <p:sp>
        <p:nvSpPr>
          <p:cNvPr id="4" name="3 Marcador de fecha"/>
          <p:cNvSpPr>
            <a:spLocks noGrp="1"/>
          </p:cNvSpPr>
          <p:nvPr>
            <p:ph type="dt" sz="half" idx="10"/>
          </p:nvPr>
        </p:nvSpPr>
        <p:spPr/>
        <p:txBody>
          <a:bodyPr/>
          <a:lstStyle/>
          <a:p>
            <a:r>
              <a:rPr lang="es-MX" smtClean="0"/>
              <a:t>12/12/2022</a:t>
            </a:r>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6824"/>
            <a:ext cx="7422886" cy="497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827584" y="5597487"/>
            <a:ext cx="802838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5880720" y="1916832"/>
            <a:ext cx="289066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5880720" y="2717079"/>
            <a:ext cx="289066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880720" y="3577966"/>
            <a:ext cx="289066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5880720" y="4298682"/>
            <a:ext cx="289066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5880720" y="4941168"/>
            <a:ext cx="289066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511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C00000"/>
                </a:solidFill>
              </a:rPr>
              <a:t>Algunas series matemáticas</a:t>
            </a:r>
            <a:endParaRPr lang="es-ES" dirty="0">
              <a:solidFill>
                <a:srgbClr val="C00000"/>
              </a:solidFill>
            </a:endParaRPr>
          </a:p>
        </p:txBody>
      </p:sp>
      <p:sp>
        <p:nvSpPr>
          <p:cNvPr id="4" name="3 Marcador de fecha"/>
          <p:cNvSpPr>
            <a:spLocks noGrp="1"/>
          </p:cNvSpPr>
          <p:nvPr>
            <p:ph type="dt" sz="half" idx="10"/>
          </p:nvPr>
        </p:nvSpPr>
        <p:spPr/>
        <p:txBody>
          <a:bodyPr/>
          <a:lstStyle/>
          <a:p>
            <a:r>
              <a:rPr lang="es-MX" smtClean="0"/>
              <a:t>12/12/2022</a:t>
            </a:r>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6824"/>
            <a:ext cx="7422886" cy="497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319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34679"/>
            <a:ext cx="8229600" cy="1143000"/>
          </a:xfrm>
        </p:spPr>
        <p:txBody>
          <a:bodyPr/>
          <a:lstStyle/>
          <a:p>
            <a:r>
              <a:rPr lang="es-MX" dirty="0" smtClean="0">
                <a:solidFill>
                  <a:srgbClr val="C00000"/>
                </a:solidFill>
              </a:rPr>
              <a:t>La serie de </a:t>
            </a:r>
            <a:r>
              <a:rPr lang="es-MX" dirty="0" err="1" smtClean="0">
                <a:solidFill>
                  <a:srgbClr val="C00000"/>
                </a:solidFill>
              </a:rPr>
              <a:t>Balmer</a:t>
            </a:r>
            <a:endParaRPr lang="es-ES" dirty="0">
              <a:solidFill>
                <a:srgbClr val="C00000"/>
              </a:solidFill>
            </a:endParaRPr>
          </a:p>
        </p:txBody>
      </p:sp>
      <p:sp>
        <p:nvSpPr>
          <p:cNvPr id="3" name="2 Marcador de contenido"/>
          <p:cNvSpPr>
            <a:spLocks noGrp="1"/>
          </p:cNvSpPr>
          <p:nvPr>
            <p:ph idx="1"/>
          </p:nvPr>
        </p:nvSpPr>
        <p:spPr>
          <a:xfrm>
            <a:off x="323528" y="1960241"/>
            <a:ext cx="8363272" cy="3484983"/>
          </a:xfrm>
        </p:spPr>
        <p:txBody>
          <a:bodyPr>
            <a:normAutofit fontScale="62500" lnSpcReduction="20000"/>
          </a:bodyPr>
          <a:lstStyle/>
          <a:p>
            <a:r>
              <a:rPr lang="es-ES" dirty="0"/>
              <a:t>En 1885, un maestro de escuela suizo, Johann Jacob </a:t>
            </a:r>
            <a:r>
              <a:rPr lang="es-ES" dirty="0" err="1"/>
              <a:t>Balmer</a:t>
            </a:r>
            <a:r>
              <a:rPr lang="es-ES" dirty="0"/>
              <a:t>, descubrió una sencilla fórmula matemática que relacionaba las longitudes de onda de las líneas prominentes en el espectro visible </a:t>
            </a:r>
            <a:r>
              <a:rPr lang="es-ES" dirty="0" smtClean="0"/>
              <a:t>del </a:t>
            </a:r>
            <a:r>
              <a:rPr lang="es-ES" dirty="0"/>
              <a:t>gas hidrógeno. (El hidrógeno tiene uno de los espectros atómicos más </a:t>
            </a:r>
            <a:r>
              <a:rPr lang="es-ES" dirty="0" smtClean="0"/>
              <a:t>simples). </a:t>
            </a:r>
            <a:r>
              <a:rPr lang="es-ES" dirty="0"/>
              <a:t>La fórmula de </a:t>
            </a:r>
            <a:r>
              <a:rPr lang="es-ES" dirty="0" err="1"/>
              <a:t>Balmer</a:t>
            </a:r>
            <a:r>
              <a:rPr lang="es-ES" dirty="0"/>
              <a:t> para la longitud de onda </a:t>
            </a:r>
            <a:r>
              <a:rPr lang="el-GR" i="1" dirty="0"/>
              <a:t>λ</a:t>
            </a:r>
            <a:r>
              <a:rPr lang="el-GR" dirty="0"/>
              <a:t> </a:t>
            </a:r>
            <a:r>
              <a:rPr lang="es-ES" dirty="0"/>
              <a:t>de las líneas de hidrógeno </a:t>
            </a:r>
            <a:r>
              <a:rPr lang="es-ES" dirty="0" smtClean="0"/>
              <a:t>es:</a:t>
            </a:r>
          </a:p>
          <a:p>
            <a:endParaRPr lang="es-MX" dirty="0"/>
          </a:p>
          <a:p>
            <a:endParaRPr lang="es-MX" dirty="0" smtClean="0"/>
          </a:p>
          <a:p>
            <a:endParaRPr lang="es-MX" dirty="0"/>
          </a:p>
          <a:p>
            <a:endParaRPr lang="es-MX" dirty="0" smtClean="0"/>
          </a:p>
          <a:p>
            <a:pPr marL="0" indent="0">
              <a:buNone/>
            </a:pPr>
            <a:r>
              <a:rPr lang="es-MX" dirty="0" smtClean="0"/>
              <a:t>     donde </a:t>
            </a:r>
            <a:r>
              <a:rPr lang="es-MX" i="1" dirty="0" smtClean="0">
                <a:sym typeface="Symbol"/>
              </a:rPr>
              <a:t></a:t>
            </a:r>
            <a:r>
              <a:rPr lang="es-MX" dirty="0" smtClean="0">
                <a:sym typeface="Symbol"/>
              </a:rPr>
              <a:t> es la longitud de onda, </a:t>
            </a:r>
            <a:r>
              <a:rPr lang="es-MX" i="1" dirty="0" smtClean="0">
                <a:sym typeface="Symbol"/>
              </a:rPr>
              <a:t>n</a:t>
            </a:r>
            <a:r>
              <a:rPr lang="es-MX" dirty="0" smtClean="0">
                <a:sym typeface="Symbol"/>
              </a:rPr>
              <a:t> = 2 para la serie de </a:t>
            </a:r>
            <a:r>
              <a:rPr lang="es-MX" dirty="0" err="1" smtClean="0">
                <a:sym typeface="Symbol"/>
              </a:rPr>
              <a:t>Balmer</a:t>
            </a:r>
            <a:r>
              <a:rPr lang="es-MX" dirty="0" smtClean="0">
                <a:sym typeface="Symbol"/>
              </a:rPr>
              <a:t>, </a:t>
            </a:r>
            <a:r>
              <a:rPr lang="es-MX" i="1" dirty="0" smtClean="0">
                <a:sym typeface="Symbol"/>
              </a:rPr>
              <a:t>B</a:t>
            </a:r>
            <a:r>
              <a:rPr lang="es-MX" dirty="0" smtClean="0">
                <a:sym typeface="Symbol"/>
              </a:rPr>
              <a:t> = 364.56 </a:t>
            </a:r>
            <a:r>
              <a:rPr lang="es-MX" dirty="0" err="1" smtClean="0">
                <a:sym typeface="Symbol"/>
              </a:rPr>
              <a:t>nm</a:t>
            </a:r>
            <a:r>
              <a:rPr lang="es-MX" dirty="0" smtClean="0">
                <a:sym typeface="Symbol"/>
              </a:rPr>
              <a:t>.</a:t>
            </a:r>
            <a:endParaRPr lang="es-ES" dirty="0"/>
          </a:p>
        </p:txBody>
      </p:sp>
      <mc:AlternateContent xmlns:mc="http://schemas.openxmlformats.org/markup-compatibility/2006" xmlns:a14="http://schemas.microsoft.com/office/drawing/2010/main">
        <mc:Choice Requires="a14">
          <p:sp>
            <p:nvSpPr>
              <p:cNvPr id="4" name="3 CuadroTexto"/>
              <p:cNvSpPr txBox="1"/>
              <p:nvPr/>
            </p:nvSpPr>
            <p:spPr>
              <a:xfrm>
                <a:off x="2267744" y="3573016"/>
                <a:ext cx="3722366" cy="7203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ea typeface="Cambria Math"/>
                        </a:rPr>
                        <m:t>𝜆</m:t>
                      </m:r>
                      <m:r>
                        <a:rPr lang="es-MX" b="0" i="1" smtClean="0">
                          <a:latin typeface="Cambria Math"/>
                          <a:ea typeface="Cambria Math"/>
                        </a:rPr>
                        <m:t>=</m:t>
                      </m:r>
                      <m:r>
                        <a:rPr lang="es-MX" b="0" i="1" smtClean="0">
                          <a:latin typeface="Cambria Math"/>
                          <a:ea typeface="Cambria Math"/>
                        </a:rPr>
                        <m:t>𝐵</m:t>
                      </m:r>
                      <m:d>
                        <m:dPr>
                          <m:ctrlPr>
                            <a:rPr lang="es-MX" b="0" i="1" smtClean="0">
                              <a:latin typeface="Cambria Math" panose="02040503050406030204" pitchFamily="18" charset="0"/>
                              <a:ea typeface="Cambria Math"/>
                            </a:rPr>
                          </m:ctrlPr>
                        </m:dPr>
                        <m:e>
                          <m:f>
                            <m:fPr>
                              <m:ctrlPr>
                                <a:rPr lang="es-MX" b="0" i="1" smtClean="0">
                                  <a:latin typeface="Cambria Math" panose="02040503050406030204" pitchFamily="18" charset="0"/>
                                  <a:ea typeface="Cambria Math"/>
                                </a:rPr>
                              </m:ctrlPr>
                            </m:fPr>
                            <m:num>
                              <m:sSup>
                                <m:sSupPr>
                                  <m:ctrlPr>
                                    <a:rPr lang="es-MX" b="0" i="1" smtClean="0">
                                      <a:latin typeface="Cambria Math" panose="02040503050406030204" pitchFamily="18" charset="0"/>
                                      <a:ea typeface="Cambria Math"/>
                                    </a:rPr>
                                  </m:ctrlPr>
                                </m:sSupPr>
                                <m:e>
                                  <m:r>
                                    <a:rPr lang="es-MX" b="0" i="1" smtClean="0">
                                      <a:latin typeface="Cambria Math"/>
                                      <a:ea typeface="Cambria Math"/>
                                    </a:rPr>
                                    <m:t>𝑚</m:t>
                                  </m:r>
                                </m:e>
                                <m:sup>
                                  <m:r>
                                    <a:rPr lang="es-MX" b="0" i="1" smtClean="0">
                                      <a:latin typeface="Cambria Math"/>
                                      <a:ea typeface="Cambria Math"/>
                                    </a:rPr>
                                    <m:t>2</m:t>
                                  </m:r>
                                </m:sup>
                              </m:sSup>
                            </m:num>
                            <m:den>
                              <m:sSup>
                                <m:sSupPr>
                                  <m:ctrlPr>
                                    <a:rPr lang="es-MX" b="0" i="1" smtClean="0">
                                      <a:latin typeface="Cambria Math" panose="02040503050406030204" pitchFamily="18" charset="0"/>
                                      <a:ea typeface="Cambria Math"/>
                                    </a:rPr>
                                  </m:ctrlPr>
                                </m:sSupPr>
                                <m:e>
                                  <m:r>
                                    <a:rPr lang="es-MX" b="0" i="1" smtClean="0">
                                      <a:latin typeface="Cambria Math"/>
                                      <a:ea typeface="Cambria Math"/>
                                    </a:rPr>
                                    <m:t>𝑚</m:t>
                                  </m:r>
                                </m:e>
                                <m:sup>
                                  <m:r>
                                    <a:rPr lang="es-MX" b="0" i="1" smtClean="0">
                                      <a:latin typeface="Cambria Math"/>
                                      <a:ea typeface="Cambria Math"/>
                                    </a:rPr>
                                    <m:t>2</m:t>
                                  </m:r>
                                </m:sup>
                              </m:sSup>
                              <m:r>
                                <a:rPr lang="es-MX" b="0" i="1" smtClean="0">
                                  <a:latin typeface="Cambria Math"/>
                                  <a:ea typeface="Cambria Math"/>
                                </a:rPr>
                                <m:t> − </m:t>
                              </m:r>
                              <m:sSup>
                                <m:sSupPr>
                                  <m:ctrlPr>
                                    <a:rPr lang="es-MX" b="0" i="1" smtClean="0">
                                      <a:latin typeface="Cambria Math" panose="02040503050406030204" pitchFamily="18" charset="0"/>
                                      <a:ea typeface="Cambria Math"/>
                                    </a:rPr>
                                  </m:ctrlPr>
                                </m:sSupPr>
                                <m:e>
                                  <m:r>
                                    <a:rPr lang="es-MX" b="0" i="1" smtClean="0">
                                      <a:latin typeface="Cambria Math"/>
                                      <a:ea typeface="Cambria Math"/>
                                    </a:rPr>
                                    <m:t>𝑛</m:t>
                                  </m:r>
                                </m:e>
                                <m:sup>
                                  <m:r>
                                    <a:rPr lang="es-MX" b="0" i="1" smtClean="0">
                                      <a:latin typeface="Cambria Math"/>
                                      <a:ea typeface="Cambria Math"/>
                                    </a:rPr>
                                    <m:t>2</m:t>
                                  </m:r>
                                </m:sup>
                              </m:sSup>
                            </m:den>
                          </m:f>
                        </m:e>
                      </m:d>
                      <m:r>
                        <a:rPr lang="es-MX" b="0" i="1" smtClean="0">
                          <a:latin typeface="Cambria Math"/>
                          <a:ea typeface="Cambria Math"/>
                        </a:rPr>
                        <m:t>       </m:t>
                      </m:r>
                      <m:r>
                        <a:rPr lang="es-MX" b="0" i="1" smtClean="0">
                          <a:latin typeface="Cambria Math"/>
                          <a:ea typeface="Cambria Math"/>
                        </a:rPr>
                        <m:t>𝑚</m:t>
                      </m:r>
                      <m:r>
                        <a:rPr lang="es-MX" b="0" i="1" smtClean="0">
                          <a:latin typeface="Cambria Math"/>
                          <a:ea typeface="Cambria Math"/>
                        </a:rPr>
                        <m:t>=3, 4, 5, 6</m:t>
                      </m:r>
                    </m:oMath>
                  </m:oMathPara>
                </a14:m>
                <a:endParaRPr lang="es-ES" dirty="0"/>
              </a:p>
            </p:txBody>
          </p:sp>
        </mc:Choice>
        <mc:Fallback xmlns="">
          <p:sp>
            <p:nvSpPr>
              <p:cNvPr id="4" name="3 CuadroTexto"/>
              <p:cNvSpPr txBox="1">
                <a:spLocks noRot="1" noChangeAspect="1" noMove="1" noResize="1" noEditPoints="1" noAdjustHandles="1" noChangeArrowheads="1" noChangeShapeType="1" noTextEdit="1"/>
              </p:cNvSpPr>
              <p:nvPr/>
            </p:nvSpPr>
            <p:spPr>
              <a:xfrm>
                <a:off x="2267744" y="3573016"/>
                <a:ext cx="3722366" cy="720325"/>
              </a:xfrm>
              <a:prstGeom prst="rect">
                <a:avLst/>
              </a:prstGeom>
              <a:blipFill rotWithShape="1">
                <a:blip r:embed="rId2"/>
                <a:stretch>
                  <a:fillRect/>
                </a:stretch>
              </a:blipFill>
            </p:spPr>
            <p:txBody>
              <a:bodyPr/>
              <a:lstStyle/>
              <a:p>
                <a:r>
                  <a:rPr lang="es-ES">
                    <a:noFill/>
                  </a:rPr>
                  <a:t> </a:t>
                </a:r>
              </a:p>
            </p:txBody>
          </p:sp>
        </mc:Fallback>
      </mc:AlternateContent>
      <p:sp>
        <p:nvSpPr>
          <p:cNvPr id="5" name="4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408725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13792"/>
            <a:ext cx="8229600" cy="1143000"/>
          </a:xfrm>
        </p:spPr>
        <p:txBody>
          <a:bodyPr/>
          <a:lstStyle/>
          <a:p>
            <a:r>
              <a:rPr lang="es-MX" dirty="0" smtClean="0">
                <a:solidFill>
                  <a:srgbClr val="C00000"/>
                </a:solidFill>
              </a:rPr>
              <a:t>Las series de </a:t>
            </a:r>
            <a:r>
              <a:rPr lang="es-MX" dirty="0" err="1" smtClean="0">
                <a:solidFill>
                  <a:srgbClr val="C00000"/>
                </a:solidFill>
              </a:rPr>
              <a:t>Rydberg</a:t>
            </a:r>
            <a:endParaRPr lang="es-ES" dirty="0">
              <a:solidFill>
                <a:srgbClr val="C00000"/>
              </a:solidFill>
            </a:endParaRPr>
          </a:p>
        </p:txBody>
      </p:sp>
      <p:sp>
        <p:nvSpPr>
          <p:cNvPr id="3" name="2 Marcador de contenido"/>
          <p:cNvSpPr>
            <a:spLocks noGrp="1"/>
          </p:cNvSpPr>
          <p:nvPr>
            <p:ph idx="1"/>
          </p:nvPr>
        </p:nvSpPr>
        <p:spPr>
          <a:xfrm>
            <a:off x="457200" y="1600201"/>
            <a:ext cx="8229600" cy="2692896"/>
          </a:xfrm>
        </p:spPr>
        <p:txBody>
          <a:bodyPr>
            <a:normAutofit fontScale="70000" lnSpcReduction="20000"/>
          </a:bodyPr>
          <a:lstStyle/>
          <a:p>
            <a:r>
              <a:rPr lang="es-MX" dirty="0"/>
              <a:t>En 1889 </a:t>
            </a:r>
            <a:r>
              <a:rPr lang="es-MX" dirty="0" smtClean="0"/>
              <a:t>, el </a:t>
            </a:r>
            <a:r>
              <a:rPr lang="es-MX" dirty="0" err="1"/>
              <a:t>espectroscopista</a:t>
            </a:r>
            <a:r>
              <a:rPr lang="es-MX" dirty="0"/>
              <a:t> sueco Johannes Robert </a:t>
            </a:r>
            <a:r>
              <a:rPr lang="es-MX" dirty="0" err="1"/>
              <a:t>Rydberg</a:t>
            </a:r>
            <a:r>
              <a:rPr lang="es-MX" dirty="0"/>
              <a:t> inició </a:t>
            </a:r>
            <a:r>
              <a:rPr lang="es-MX" dirty="0" smtClean="0"/>
              <a:t>la </a:t>
            </a:r>
            <a:r>
              <a:rPr lang="es-MX" dirty="0"/>
              <a:t>búsqueda de una fórmula </a:t>
            </a:r>
            <a:r>
              <a:rPr lang="es-MX" dirty="0" smtClean="0"/>
              <a:t>general que se adaptara a todas las series del átomo de hidrógeno. A </a:t>
            </a:r>
            <a:r>
              <a:rPr lang="es-MX" dirty="0"/>
              <a:t>partir de la gran cantidad de datos disponibles, </a:t>
            </a:r>
            <a:r>
              <a:rPr lang="es-MX" dirty="0" err="1"/>
              <a:t>Rydberg</a:t>
            </a:r>
            <a:r>
              <a:rPr lang="es-MX" dirty="0"/>
              <a:t> encontró varias series espectrales que </a:t>
            </a:r>
            <a:r>
              <a:rPr lang="es-MX" dirty="0" smtClean="0"/>
              <a:t>se ajustaban a </a:t>
            </a:r>
            <a:r>
              <a:rPr lang="es-MX" dirty="0"/>
              <a:t>una fórmula empírica que él demostró era equivalente a la fórmula de </a:t>
            </a:r>
            <a:r>
              <a:rPr lang="es-MX" dirty="0" err="1"/>
              <a:t>Balmer</a:t>
            </a:r>
            <a:r>
              <a:rPr lang="es-MX" dirty="0"/>
              <a:t>. La fórmula de </a:t>
            </a:r>
            <a:r>
              <a:rPr lang="es-MX" dirty="0" err="1"/>
              <a:t>Rydberg</a:t>
            </a:r>
            <a:r>
              <a:rPr lang="es-MX" dirty="0"/>
              <a:t> puede escribirse para producir el recíproco de la longitud de onda de la luz emitida como: </a:t>
            </a:r>
            <a:endParaRPr lang="es-ES" dirty="0"/>
          </a:p>
        </p:txBody>
      </p:sp>
      <mc:AlternateContent xmlns:mc="http://schemas.openxmlformats.org/markup-compatibility/2006" xmlns:a14="http://schemas.microsoft.com/office/drawing/2010/main">
        <mc:Choice Requires="a14">
          <p:sp>
            <p:nvSpPr>
              <p:cNvPr id="4" name="3 CuadroTexto"/>
              <p:cNvSpPr txBox="1"/>
              <p:nvPr/>
            </p:nvSpPr>
            <p:spPr>
              <a:xfrm>
                <a:off x="2627784" y="3861048"/>
                <a:ext cx="4953279"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MX" b="0" i="1" smtClean="0">
                              <a:latin typeface="Cambria Math"/>
                            </a:rPr>
                            <m:t>1</m:t>
                          </m:r>
                        </m:num>
                        <m:den>
                          <m:r>
                            <a:rPr lang="es-ES" i="1" smtClean="0">
                              <a:latin typeface="Cambria Math"/>
                              <a:ea typeface="Cambria Math"/>
                            </a:rPr>
                            <m:t>𝜆</m:t>
                          </m:r>
                        </m:den>
                      </m:f>
                      <m:r>
                        <a:rPr lang="es-MX" b="0" i="1" smtClean="0">
                          <a:latin typeface="Cambria Math"/>
                        </a:rPr>
                        <m:t>= </m:t>
                      </m:r>
                      <m:sSub>
                        <m:sSubPr>
                          <m:ctrlPr>
                            <a:rPr lang="es-MX" b="0" i="1" smtClean="0">
                              <a:latin typeface="Cambria Math" panose="02040503050406030204" pitchFamily="18" charset="0"/>
                            </a:rPr>
                          </m:ctrlPr>
                        </m:sSubPr>
                        <m:e>
                          <m:r>
                            <a:rPr lang="es-MX" b="0" i="1" smtClean="0">
                              <a:latin typeface="Cambria Math"/>
                            </a:rPr>
                            <m:t>𝑅</m:t>
                          </m:r>
                        </m:e>
                        <m:sub>
                          <m:r>
                            <a:rPr lang="es-MX" b="0" i="1" smtClean="0">
                              <a:latin typeface="Cambria Math"/>
                            </a:rPr>
                            <m:t>𝑛</m:t>
                          </m:r>
                        </m:sub>
                      </m:sSub>
                      <m:r>
                        <a:rPr lang="es-MX" b="0" i="1" smtClean="0">
                          <a:latin typeface="Cambria Math"/>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𝑛</m:t>
                                  </m:r>
                                </m:e>
                                <m:sub/>
                                <m:sup>
                                  <m:r>
                                    <a:rPr lang="es-MX" b="0" i="1" smtClean="0">
                                      <a:latin typeface="Cambria Math"/>
                                    </a:rPr>
                                    <m:t>2</m:t>
                                  </m:r>
                                </m:sup>
                              </m:sSubSup>
                            </m:den>
                          </m:f>
                          <m:r>
                            <a:rPr lang="es-MX" b="0" i="1" smtClean="0">
                              <a:latin typeface="Cambria Math"/>
                            </a:rPr>
                            <m:t> − </m:t>
                          </m:r>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𝑚</m:t>
                                  </m:r>
                                </m:e>
                                <m:sub/>
                                <m:sup>
                                  <m:r>
                                    <a:rPr lang="es-MX" b="0" i="1" smtClean="0">
                                      <a:latin typeface="Cambria Math"/>
                                    </a:rPr>
                                    <m:t>2</m:t>
                                  </m:r>
                                </m:sup>
                              </m:sSubSup>
                            </m:den>
                          </m:f>
                        </m:e>
                      </m:d>
                      <m:r>
                        <a:rPr lang="es-MX" b="0" i="1" smtClean="0">
                          <a:latin typeface="Cambria Math"/>
                        </a:rPr>
                        <m:t>         </m:t>
                      </m:r>
                      <m:r>
                        <a:rPr lang="es-MX" b="0" i="1" smtClean="0">
                          <a:latin typeface="Cambria Math"/>
                        </a:rPr>
                        <m:t>𝑛</m:t>
                      </m:r>
                      <m:r>
                        <a:rPr lang="es-MX" b="0" i="1" smtClean="0">
                          <a:latin typeface="Cambria Math"/>
                        </a:rPr>
                        <m:t>=1,2,3,4…    </m:t>
                      </m:r>
                      <m:r>
                        <a:rPr lang="es-MX" b="0" i="1" smtClean="0">
                          <a:latin typeface="Cambria Math"/>
                        </a:rPr>
                        <m:t>𝑛</m:t>
                      </m:r>
                      <m:r>
                        <a:rPr lang="es-MX" b="0" i="1" smtClean="0">
                          <a:latin typeface="Cambria Math"/>
                        </a:rPr>
                        <m:t>&lt;</m:t>
                      </m:r>
                      <m:r>
                        <a:rPr lang="es-MX" b="0" i="1" smtClean="0">
                          <a:latin typeface="Cambria Math"/>
                        </a:rPr>
                        <m:t>𝑚</m:t>
                      </m:r>
                    </m:oMath>
                  </m:oMathPara>
                </a14:m>
                <a:endParaRPr lang="es-ES" dirty="0"/>
              </a:p>
            </p:txBody>
          </p:sp>
        </mc:Choice>
        <mc:Fallback xmlns="">
          <p:sp>
            <p:nvSpPr>
              <p:cNvPr id="4" name="3 CuadroTexto"/>
              <p:cNvSpPr txBox="1">
                <a:spLocks noRot="1" noChangeAspect="1" noMove="1" noResize="1" noEditPoints="1" noAdjustHandles="1" noChangeArrowheads="1" noChangeShapeType="1" noTextEdit="1"/>
              </p:cNvSpPr>
              <p:nvPr/>
            </p:nvSpPr>
            <p:spPr>
              <a:xfrm>
                <a:off x="2627784" y="3861048"/>
                <a:ext cx="4953279" cy="714683"/>
              </a:xfrm>
              <a:prstGeom prst="rect">
                <a:avLst/>
              </a:prstGeom>
              <a:blipFill rotWithShape="1">
                <a:blip r:embed="rId2"/>
                <a:stretch>
                  <a:fillRect/>
                </a:stretch>
              </a:blipFill>
            </p:spPr>
            <p:txBody>
              <a:bodyPr/>
              <a:lstStyle/>
              <a:p>
                <a:r>
                  <a:rPr lang="es-ES">
                    <a:noFill/>
                  </a:rPr>
                  <a:t> </a:t>
                </a:r>
              </a:p>
            </p:txBody>
          </p:sp>
        </mc:Fallback>
      </mc:AlternateContent>
      <p:sp>
        <p:nvSpPr>
          <p:cNvPr id="5" name="4 CuadroTexto"/>
          <p:cNvSpPr txBox="1"/>
          <p:nvPr/>
        </p:nvSpPr>
        <p:spPr>
          <a:xfrm>
            <a:off x="827584" y="4941168"/>
            <a:ext cx="6973512" cy="1015663"/>
          </a:xfrm>
          <a:prstGeom prst="rect">
            <a:avLst/>
          </a:prstGeom>
          <a:noFill/>
        </p:spPr>
        <p:txBody>
          <a:bodyPr wrap="none" rtlCol="0">
            <a:spAutoFit/>
          </a:bodyPr>
          <a:lstStyle/>
          <a:p>
            <a:pPr algn="ctr"/>
            <a:r>
              <a:rPr lang="es-MX" sz="2200" dirty="0" smtClean="0"/>
              <a:t>La constante de </a:t>
            </a:r>
            <a:r>
              <a:rPr lang="es-MX" sz="2200" dirty="0" err="1" smtClean="0"/>
              <a:t>Rydberg</a:t>
            </a:r>
            <a:r>
              <a:rPr lang="es-MX" sz="2200" dirty="0" smtClean="0"/>
              <a:t> para el hidrógeno tiene el valor de:</a:t>
            </a:r>
          </a:p>
          <a:p>
            <a:pPr algn="ctr"/>
            <a:endParaRPr lang="es-MX" sz="1600" dirty="0"/>
          </a:p>
          <a:p>
            <a:pPr algn="ctr"/>
            <a:r>
              <a:rPr lang="es-MX" sz="2200" i="1" dirty="0" smtClean="0"/>
              <a:t>R</a:t>
            </a:r>
            <a:r>
              <a:rPr lang="es-MX" sz="2200" baseline="-25000" dirty="0" smtClean="0"/>
              <a:t>h</a:t>
            </a:r>
            <a:r>
              <a:rPr lang="es-MX" sz="2200" dirty="0" smtClean="0"/>
              <a:t> = 1.0967758 X 10</a:t>
            </a:r>
            <a:r>
              <a:rPr lang="es-MX" sz="2200" baseline="30000" dirty="0" smtClean="0"/>
              <a:t>7</a:t>
            </a:r>
            <a:r>
              <a:rPr lang="es-MX" sz="2200" dirty="0" smtClean="0"/>
              <a:t> m</a:t>
            </a:r>
            <a:r>
              <a:rPr lang="es-MX" sz="2200" baseline="30000" dirty="0" smtClean="0"/>
              <a:t>-1</a:t>
            </a:r>
            <a:endParaRPr lang="es-ES" sz="2200" baseline="30000" dirty="0"/>
          </a:p>
        </p:txBody>
      </p:sp>
      <p:sp>
        <p:nvSpPr>
          <p:cNvPr id="6" name="5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2404713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C00000"/>
                </a:solidFill>
              </a:rPr>
              <a:t>Las series del hidrógeno</a:t>
            </a:r>
            <a:endParaRPr lang="es-ES" dirty="0">
              <a:solidFill>
                <a:srgbClr val="C00000"/>
              </a:solidFill>
            </a:endParaRPr>
          </a:p>
        </p:txBody>
      </p:sp>
      <p:sp>
        <p:nvSpPr>
          <p:cNvPr id="3" name="2 Marcador de contenido"/>
          <p:cNvSpPr>
            <a:spLocks noGrp="1"/>
          </p:cNvSpPr>
          <p:nvPr>
            <p:ph idx="1"/>
          </p:nvPr>
        </p:nvSpPr>
        <p:spPr/>
        <p:txBody>
          <a:bodyPr/>
          <a:lstStyle/>
          <a:p>
            <a:r>
              <a:rPr lang="es-MX" dirty="0" err="1" smtClean="0"/>
              <a:t>Lyman</a:t>
            </a:r>
            <a:endParaRPr lang="es-MX" dirty="0" smtClean="0"/>
          </a:p>
          <a:p>
            <a:endParaRPr lang="es-MX" dirty="0"/>
          </a:p>
          <a:p>
            <a:r>
              <a:rPr lang="es-MX" dirty="0" err="1" smtClean="0"/>
              <a:t>Balmer</a:t>
            </a:r>
            <a:endParaRPr lang="es-MX" dirty="0" smtClean="0"/>
          </a:p>
          <a:p>
            <a:endParaRPr lang="es-MX" dirty="0"/>
          </a:p>
          <a:p>
            <a:r>
              <a:rPr lang="es-MX" dirty="0" err="1" smtClean="0"/>
              <a:t>Paschen</a:t>
            </a:r>
            <a:endParaRPr lang="es-MX" dirty="0" smtClean="0"/>
          </a:p>
          <a:p>
            <a:endParaRPr lang="es-MX" dirty="0"/>
          </a:p>
          <a:p>
            <a:r>
              <a:rPr lang="es-MX" dirty="0" err="1"/>
              <a:t>Brackett</a:t>
            </a:r>
            <a:endParaRPr lang="es-MX" dirty="0"/>
          </a:p>
        </p:txBody>
      </p:sp>
      <mc:AlternateContent xmlns:mc="http://schemas.openxmlformats.org/markup-compatibility/2006" xmlns:a14="http://schemas.microsoft.com/office/drawing/2010/main">
        <mc:Choice Requires="a14">
          <p:sp>
            <p:nvSpPr>
              <p:cNvPr id="4" name="3 CuadroTexto"/>
              <p:cNvSpPr txBox="1"/>
              <p:nvPr/>
            </p:nvSpPr>
            <p:spPr>
              <a:xfrm>
                <a:off x="3002263" y="1562189"/>
                <a:ext cx="4829078"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MX" b="0" i="1" smtClean="0">
                              <a:latin typeface="Cambria Math"/>
                            </a:rPr>
                            <m:t>1</m:t>
                          </m:r>
                        </m:num>
                        <m:den>
                          <m:r>
                            <a:rPr lang="es-ES" i="1" smtClean="0">
                              <a:latin typeface="Cambria Math"/>
                              <a:ea typeface="Cambria Math"/>
                            </a:rPr>
                            <m:t>𝜆</m:t>
                          </m:r>
                        </m:den>
                      </m:f>
                      <m:r>
                        <a:rPr lang="es-MX" b="0" i="1" smtClean="0">
                          <a:latin typeface="Cambria Math"/>
                        </a:rPr>
                        <m:t>= </m:t>
                      </m:r>
                      <m:sSub>
                        <m:sSubPr>
                          <m:ctrlPr>
                            <a:rPr lang="es-MX" b="0" i="1" smtClean="0">
                              <a:latin typeface="Cambria Math" panose="02040503050406030204" pitchFamily="18" charset="0"/>
                            </a:rPr>
                          </m:ctrlPr>
                        </m:sSubPr>
                        <m:e>
                          <m:r>
                            <a:rPr lang="es-MX" b="0" i="1" smtClean="0">
                              <a:latin typeface="Cambria Math"/>
                            </a:rPr>
                            <m:t>𝑅</m:t>
                          </m:r>
                        </m:e>
                        <m:sub>
                          <m:r>
                            <a:rPr lang="es-MX" b="0" i="1" smtClean="0">
                              <a:latin typeface="Cambria Math"/>
                            </a:rPr>
                            <m:t>𝑛</m:t>
                          </m:r>
                        </m:sub>
                      </m:sSub>
                      <m:r>
                        <a:rPr lang="es-MX" b="0" i="1" smtClean="0">
                          <a:latin typeface="Cambria Math"/>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1</m:t>
                                  </m:r>
                                </m:e>
                                <m:sub/>
                                <m:sup>
                                  <m:r>
                                    <a:rPr lang="es-MX" b="0" i="1" smtClean="0">
                                      <a:latin typeface="Cambria Math"/>
                                    </a:rPr>
                                    <m:t>2</m:t>
                                  </m:r>
                                </m:sup>
                              </m:sSubSup>
                            </m:den>
                          </m:f>
                          <m:r>
                            <a:rPr lang="es-MX" b="0" i="1" smtClean="0">
                              <a:latin typeface="Cambria Math"/>
                            </a:rPr>
                            <m:t> − </m:t>
                          </m:r>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𝑚</m:t>
                                  </m:r>
                                </m:e>
                                <m:sub/>
                                <m:sup>
                                  <m:r>
                                    <a:rPr lang="es-MX" b="0" i="1" smtClean="0">
                                      <a:latin typeface="Cambria Math"/>
                                    </a:rPr>
                                    <m:t>2</m:t>
                                  </m:r>
                                </m:sup>
                              </m:sSubSup>
                            </m:den>
                          </m:f>
                        </m:e>
                      </m:d>
                      <m:r>
                        <a:rPr lang="es-MX" b="0" i="1" smtClean="0">
                          <a:latin typeface="Cambria Math"/>
                        </a:rPr>
                        <m:t>         </m:t>
                      </m:r>
                      <m:r>
                        <a:rPr lang="es-MX" b="0" i="1" smtClean="0">
                          <a:latin typeface="Cambria Math"/>
                        </a:rPr>
                        <m:t>𝑚</m:t>
                      </m:r>
                      <m:r>
                        <a:rPr lang="es-MX" b="0" i="1" smtClean="0">
                          <a:latin typeface="Cambria Math"/>
                        </a:rPr>
                        <m:t>=2,3,4…    </m:t>
                      </m:r>
                      <m:r>
                        <a:rPr lang="es-MX" i="1">
                          <a:latin typeface="Cambria Math"/>
                        </a:rPr>
                        <m:t>𝑛</m:t>
                      </m:r>
                      <m:r>
                        <a:rPr lang="es-MX" i="1">
                          <a:latin typeface="Cambria Math"/>
                        </a:rPr>
                        <m:t>&lt;</m:t>
                      </m:r>
                      <m:r>
                        <a:rPr lang="es-MX" i="1">
                          <a:latin typeface="Cambria Math"/>
                        </a:rPr>
                        <m:t>𝑚</m:t>
                      </m:r>
                    </m:oMath>
                  </m:oMathPara>
                </a14:m>
                <a:endParaRPr lang="es-ES" dirty="0"/>
              </a:p>
            </p:txBody>
          </p:sp>
        </mc:Choice>
        <mc:Fallback xmlns="">
          <p:sp>
            <p:nvSpPr>
              <p:cNvPr id="4" name="3 CuadroTexto"/>
              <p:cNvSpPr txBox="1">
                <a:spLocks noRot="1" noChangeAspect="1" noMove="1" noResize="1" noEditPoints="1" noAdjustHandles="1" noChangeArrowheads="1" noChangeShapeType="1" noTextEdit="1"/>
              </p:cNvSpPr>
              <p:nvPr/>
            </p:nvSpPr>
            <p:spPr>
              <a:xfrm>
                <a:off x="3002263" y="1562189"/>
                <a:ext cx="4829078" cy="714683"/>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CuadroTexto"/>
              <p:cNvSpPr txBox="1"/>
              <p:nvPr/>
            </p:nvSpPr>
            <p:spPr>
              <a:xfrm>
                <a:off x="3002263" y="2762322"/>
                <a:ext cx="491564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MX" b="0" i="1" smtClean="0">
                              <a:latin typeface="Cambria Math"/>
                            </a:rPr>
                            <m:t>1</m:t>
                          </m:r>
                        </m:num>
                        <m:den>
                          <m:r>
                            <a:rPr lang="es-ES" i="1" smtClean="0">
                              <a:latin typeface="Cambria Math"/>
                              <a:ea typeface="Cambria Math"/>
                            </a:rPr>
                            <m:t>𝜆</m:t>
                          </m:r>
                        </m:den>
                      </m:f>
                      <m:r>
                        <a:rPr lang="es-MX" b="0" i="1" smtClean="0">
                          <a:latin typeface="Cambria Math"/>
                        </a:rPr>
                        <m:t>= </m:t>
                      </m:r>
                      <m:sSub>
                        <m:sSubPr>
                          <m:ctrlPr>
                            <a:rPr lang="es-MX" b="0" i="1" smtClean="0">
                              <a:latin typeface="Cambria Math" panose="02040503050406030204" pitchFamily="18" charset="0"/>
                            </a:rPr>
                          </m:ctrlPr>
                        </m:sSubPr>
                        <m:e>
                          <m:r>
                            <a:rPr lang="es-MX" b="0" i="1" smtClean="0">
                              <a:latin typeface="Cambria Math"/>
                            </a:rPr>
                            <m:t>𝑅</m:t>
                          </m:r>
                        </m:e>
                        <m:sub>
                          <m:r>
                            <a:rPr lang="es-MX" b="0" i="1" smtClean="0">
                              <a:latin typeface="Cambria Math"/>
                            </a:rPr>
                            <m:t>𝑛</m:t>
                          </m:r>
                        </m:sub>
                      </m:sSub>
                      <m:r>
                        <a:rPr lang="es-MX" b="0" i="1" smtClean="0">
                          <a:latin typeface="Cambria Math"/>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2</m:t>
                                  </m:r>
                                </m:e>
                                <m:sub/>
                                <m:sup>
                                  <m:r>
                                    <a:rPr lang="es-MX" b="0" i="1" smtClean="0">
                                      <a:latin typeface="Cambria Math"/>
                                    </a:rPr>
                                    <m:t>2</m:t>
                                  </m:r>
                                </m:sup>
                              </m:sSubSup>
                            </m:den>
                          </m:f>
                          <m:r>
                            <a:rPr lang="es-MX" b="0" i="1" smtClean="0">
                              <a:latin typeface="Cambria Math"/>
                            </a:rPr>
                            <m:t> − </m:t>
                          </m:r>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𝑚</m:t>
                                  </m:r>
                                </m:e>
                                <m:sub/>
                                <m:sup>
                                  <m:r>
                                    <a:rPr lang="es-MX" b="0" i="1" smtClean="0">
                                      <a:latin typeface="Cambria Math"/>
                                    </a:rPr>
                                    <m:t>2</m:t>
                                  </m:r>
                                </m:sup>
                              </m:sSubSup>
                            </m:den>
                          </m:f>
                        </m:e>
                      </m:d>
                      <m:r>
                        <a:rPr lang="es-MX" b="0" i="1" smtClean="0">
                          <a:latin typeface="Cambria Math"/>
                        </a:rPr>
                        <m:t>         </m:t>
                      </m:r>
                      <m:r>
                        <a:rPr lang="es-MX" b="0" i="1" smtClean="0">
                          <a:latin typeface="Cambria Math"/>
                        </a:rPr>
                        <m:t>𝑚</m:t>
                      </m:r>
                      <m:r>
                        <a:rPr lang="es-MX" b="0" i="1" smtClean="0">
                          <a:latin typeface="Cambria Math"/>
                        </a:rPr>
                        <m:t>=3,4, 5, …    </m:t>
                      </m:r>
                      <m:r>
                        <a:rPr lang="es-MX" i="1">
                          <a:latin typeface="Cambria Math"/>
                        </a:rPr>
                        <m:t>𝑛</m:t>
                      </m:r>
                      <m:r>
                        <a:rPr lang="es-MX" i="1">
                          <a:latin typeface="Cambria Math"/>
                        </a:rPr>
                        <m:t>&lt;</m:t>
                      </m:r>
                      <m:r>
                        <a:rPr lang="es-MX" i="1">
                          <a:latin typeface="Cambria Math"/>
                        </a:rPr>
                        <m:t>𝑚</m:t>
                      </m:r>
                    </m:oMath>
                  </m:oMathPara>
                </a14:m>
                <a:endParaRPr lang="es-ES" dirty="0"/>
              </a:p>
            </p:txBody>
          </p:sp>
        </mc:Choice>
        <mc:Fallback xmlns="">
          <p:sp>
            <p:nvSpPr>
              <p:cNvPr id="5" name="4 CuadroTexto"/>
              <p:cNvSpPr txBox="1">
                <a:spLocks noRot="1" noChangeAspect="1" noMove="1" noResize="1" noEditPoints="1" noAdjustHandles="1" noChangeArrowheads="1" noChangeShapeType="1" noTextEdit="1"/>
              </p:cNvSpPr>
              <p:nvPr/>
            </p:nvSpPr>
            <p:spPr>
              <a:xfrm>
                <a:off x="3002263" y="2762322"/>
                <a:ext cx="4915640" cy="714683"/>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CuadroTexto"/>
              <p:cNvSpPr txBox="1"/>
              <p:nvPr/>
            </p:nvSpPr>
            <p:spPr>
              <a:xfrm>
                <a:off x="3002263" y="3962455"/>
                <a:ext cx="495411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MX" b="0" i="1" smtClean="0">
                              <a:latin typeface="Cambria Math"/>
                            </a:rPr>
                            <m:t>1</m:t>
                          </m:r>
                        </m:num>
                        <m:den>
                          <m:r>
                            <a:rPr lang="es-ES" i="1" smtClean="0">
                              <a:latin typeface="Cambria Math"/>
                              <a:ea typeface="Cambria Math"/>
                            </a:rPr>
                            <m:t>𝜆</m:t>
                          </m:r>
                        </m:den>
                      </m:f>
                      <m:r>
                        <a:rPr lang="es-MX" b="0" i="1" smtClean="0">
                          <a:latin typeface="Cambria Math"/>
                        </a:rPr>
                        <m:t>= </m:t>
                      </m:r>
                      <m:sSub>
                        <m:sSubPr>
                          <m:ctrlPr>
                            <a:rPr lang="es-MX" b="0" i="1" smtClean="0">
                              <a:latin typeface="Cambria Math" panose="02040503050406030204" pitchFamily="18" charset="0"/>
                            </a:rPr>
                          </m:ctrlPr>
                        </m:sSubPr>
                        <m:e>
                          <m:r>
                            <a:rPr lang="es-MX" b="0" i="1" smtClean="0">
                              <a:latin typeface="Cambria Math"/>
                            </a:rPr>
                            <m:t>𝑅</m:t>
                          </m:r>
                        </m:e>
                        <m:sub>
                          <m:r>
                            <a:rPr lang="es-MX" b="0" i="1" smtClean="0">
                              <a:latin typeface="Cambria Math"/>
                            </a:rPr>
                            <m:t>𝑛</m:t>
                          </m:r>
                        </m:sub>
                      </m:sSub>
                      <m:r>
                        <a:rPr lang="es-MX" b="0" i="1" smtClean="0">
                          <a:latin typeface="Cambria Math"/>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3</m:t>
                                  </m:r>
                                </m:e>
                                <m:sub/>
                                <m:sup>
                                  <m:r>
                                    <a:rPr lang="es-MX" b="0" i="1" smtClean="0">
                                      <a:latin typeface="Cambria Math"/>
                                    </a:rPr>
                                    <m:t>2</m:t>
                                  </m:r>
                                </m:sup>
                              </m:sSubSup>
                            </m:den>
                          </m:f>
                          <m:r>
                            <a:rPr lang="es-MX" b="0" i="1" smtClean="0">
                              <a:latin typeface="Cambria Math"/>
                            </a:rPr>
                            <m:t> − </m:t>
                          </m:r>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𝑚</m:t>
                                  </m:r>
                                </m:e>
                                <m:sub/>
                                <m:sup>
                                  <m:r>
                                    <a:rPr lang="es-MX" b="0" i="1" smtClean="0">
                                      <a:latin typeface="Cambria Math"/>
                                    </a:rPr>
                                    <m:t>2</m:t>
                                  </m:r>
                                </m:sup>
                              </m:sSubSup>
                            </m:den>
                          </m:f>
                        </m:e>
                      </m:d>
                      <m:r>
                        <a:rPr lang="es-MX" b="0" i="1" smtClean="0">
                          <a:latin typeface="Cambria Math"/>
                        </a:rPr>
                        <m:t>         </m:t>
                      </m:r>
                      <m:r>
                        <a:rPr lang="es-MX" b="0" i="1" smtClean="0">
                          <a:latin typeface="Cambria Math"/>
                        </a:rPr>
                        <m:t>𝑚</m:t>
                      </m:r>
                      <m:r>
                        <a:rPr lang="es-MX" b="0" i="1" smtClean="0">
                          <a:latin typeface="Cambria Math"/>
                        </a:rPr>
                        <m:t>=4, 5, 6,…    </m:t>
                      </m:r>
                      <m:r>
                        <a:rPr lang="es-MX" b="0" i="1" smtClean="0">
                          <a:latin typeface="Cambria Math"/>
                        </a:rPr>
                        <m:t>𝑛</m:t>
                      </m:r>
                      <m:r>
                        <a:rPr lang="es-MX" b="0" i="1" smtClean="0">
                          <a:latin typeface="Cambria Math"/>
                        </a:rPr>
                        <m:t>&lt;</m:t>
                      </m:r>
                      <m:r>
                        <a:rPr lang="es-MX" b="0" i="1" smtClean="0">
                          <a:latin typeface="Cambria Math"/>
                        </a:rPr>
                        <m:t>𝑚</m:t>
                      </m:r>
                    </m:oMath>
                  </m:oMathPara>
                </a14:m>
                <a:endParaRPr lang="es-ES" dirty="0"/>
              </a:p>
            </p:txBody>
          </p:sp>
        </mc:Choice>
        <mc:Fallback xmlns="">
          <p:sp>
            <p:nvSpPr>
              <p:cNvPr id="6" name="5 CuadroTexto"/>
              <p:cNvSpPr txBox="1">
                <a:spLocks noRot="1" noChangeAspect="1" noMove="1" noResize="1" noEditPoints="1" noAdjustHandles="1" noChangeArrowheads="1" noChangeShapeType="1" noTextEdit="1"/>
              </p:cNvSpPr>
              <p:nvPr/>
            </p:nvSpPr>
            <p:spPr>
              <a:xfrm>
                <a:off x="3002263" y="3962455"/>
                <a:ext cx="4954113" cy="714683"/>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3002263" y="5162589"/>
                <a:ext cx="495411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MX" b="0" i="1" smtClean="0">
                              <a:latin typeface="Cambria Math"/>
                            </a:rPr>
                            <m:t>1</m:t>
                          </m:r>
                        </m:num>
                        <m:den>
                          <m:r>
                            <a:rPr lang="es-ES" i="1" smtClean="0">
                              <a:latin typeface="Cambria Math"/>
                              <a:ea typeface="Cambria Math"/>
                            </a:rPr>
                            <m:t>𝜆</m:t>
                          </m:r>
                        </m:den>
                      </m:f>
                      <m:r>
                        <a:rPr lang="es-MX" b="0" i="1" smtClean="0">
                          <a:latin typeface="Cambria Math"/>
                        </a:rPr>
                        <m:t>= </m:t>
                      </m:r>
                      <m:sSub>
                        <m:sSubPr>
                          <m:ctrlPr>
                            <a:rPr lang="es-MX" b="0" i="1" smtClean="0">
                              <a:latin typeface="Cambria Math" panose="02040503050406030204" pitchFamily="18" charset="0"/>
                            </a:rPr>
                          </m:ctrlPr>
                        </m:sSubPr>
                        <m:e>
                          <m:r>
                            <a:rPr lang="es-MX" b="0" i="1" smtClean="0">
                              <a:latin typeface="Cambria Math"/>
                            </a:rPr>
                            <m:t>𝑅</m:t>
                          </m:r>
                        </m:e>
                        <m:sub>
                          <m:r>
                            <a:rPr lang="es-MX" b="0" i="1" smtClean="0">
                              <a:latin typeface="Cambria Math"/>
                            </a:rPr>
                            <m:t>𝑛</m:t>
                          </m:r>
                        </m:sub>
                      </m:sSub>
                      <m:r>
                        <a:rPr lang="es-MX" b="0" i="1" smtClean="0">
                          <a:latin typeface="Cambria Math"/>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4</m:t>
                                  </m:r>
                                </m:e>
                                <m:sub/>
                                <m:sup>
                                  <m:r>
                                    <a:rPr lang="es-MX" b="0" i="1" smtClean="0">
                                      <a:latin typeface="Cambria Math"/>
                                    </a:rPr>
                                    <m:t>2</m:t>
                                  </m:r>
                                </m:sup>
                              </m:sSubSup>
                            </m:den>
                          </m:f>
                          <m:r>
                            <a:rPr lang="es-MX" b="0" i="1" smtClean="0">
                              <a:latin typeface="Cambria Math"/>
                            </a:rPr>
                            <m:t> − </m:t>
                          </m:r>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𝑚</m:t>
                                  </m:r>
                                </m:e>
                                <m:sub/>
                                <m:sup>
                                  <m:r>
                                    <a:rPr lang="es-MX" b="0" i="1" smtClean="0">
                                      <a:latin typeface="Cambria Math"/>
                                    </a:rPr>
                                    <m:t>2</m:t>
                                  </m:r>
                                </m:sup>
                              </m:sSubSup>
                            </m:den>
                          </m:f>
                        </m:e>
                      </m:d>
                      <m:r>
                        <a:rPr lang="es-MX" b="0" i="1" smtClean="0">
                          <a:latin typeface="Cambria Math"/>
                        </a:rPr>
                        <m:t>         </m:t>
                      </m:r>
                      <m:r>
                        <a:rPr lang="es-MX" b="0" i="1" smtClean="0">
                          <a:latin typeface="Cambria Math"/>
                        </a:rPr>
                        <m:t>𝑚</m:t>
                      </m:r>
                      <m:r>
                        <a:rPr lang="es-MX" b="0" i="1" smtClean="0">
                          <a:latin typeface="Cambria Math"/>
                        </a:rPr>
                        <m:t>=5, 6, 7,…    </m:t>
                      </m:r>
                      <m:r>
                        <a:rPr lang="es-MX" b="0" i="1" smtClean="0">
                          <a:latin typeface="Cambria Math"/>
                        </a:rPr>
                        <m:t>𝑛</m:t>
                      </m:r>
                      <m:r>
                        <a:rPr lang="es-MX" b="0" i="1" smtClean="0">
                          <a:latin typeface="Cambria Math"/>
                        </a:rPr>
                        <m:t>&lt;</m:t>
                      </m:r>
                      <m:r>
                        <a:rPr lang="es-MX" b="0" i="1" smtClean="0">
                          <a:latin typeface="Cambria Math"/>
                        </a:rPr>
                        <m:t>𝑚</m:t>
                      </m:r>
                    </m:oMath>
                  </m:oMathPara>
                </a14:m>
                <a:endParaRPr lang="es-ES" dirty="0"/>
              </a:p>
            </p:txBody>
          </p:sp>
        </mc:Choice>
        <mc:Fallback xmlns="">
          <p:sp>
            <p:nvSpPr>
              <p:cNvPr id="7" name="6 CuadroTexto"/>
              <p:cNvSpPr txBox="1">
                <a:spLocks noRot="1" noChangeAspect="1" noMove="1" noResize="1" noEditPoints="1" noAdjustHandles="1" noChangeArrowheads="1" noChangeShapeType="1" noTextEdit="1"/>
              </p:cNvSpPr>
              <p:nvPr/>
            </p:nvSpPr>
            <p:spPr>
              <a:xfrm>
                <a:off x="3002263" y="5162589"/>
                <a:ext cx="4954113" cy="714683"/>
              </a:xfrm>
              <a:prstGeom prst="rect">
                <a:avLst/>
              </a:prstGeom>
              <a:blipFill rotWithShape="1">
                <a:blip r:embed="rId5"/>
                <a:stretch>
                  <a:fillRect/>
                </a:stretch>
              </a:blipFill>
            </p:spPr>
            <p:txBody>
              <a:bodyPr/>
              <a:lstStyle/>
              <a:p>
                <a:r>
                  <a:rPr lang="es-ES">
                    <a:noFill/>
                  </a:rPr>
                  <a:t> </a:t>
                </a:r>
              </a:p>
            </p:txBody>
          </p:sp>
        </mc:Fallback>
      </mc:AlternateContent>
      <p:sp>
        <p:nvSpPr>
          <p:cNvPr id="8" name="7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3377056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00FF"/>
                </a:solidFill>
              </a:rPr>
              <a:t>Modelo de Bohr</a:t>
            </a:r>
            <a:endParaRPr lang="es-ES" dirty="0">
              <a:solidFill>
                <a:srgbClr val="0000FF"/>
              </a:solidFill>
            </a:endParaRPr>
          </a:p>
        </p:txBody>
      </p:sp>
      <p:sp>
        <p:nvSpPr>
          <p:cNvPr id="3" name="2 Marcador de contenido"/>
          <p:cNvSpPr>
            <a:spLocks noGrp="1"/>
          </p:cNvSpPr>
          <p:nvPr>
            <p:ph idx="1"/>
          </p:nvPr>
        </p:nvSpPr>
        <p:spPr>
          <a:xfrm>
            <a:off x="457200" y="1484784"/>
            <a:ext cx="4330824" cy="4525963"/>
          </a:xfrm>
        </p:spPr>
        <p:txBody>
          <a:bodyPr>
            <a:normAutofit fontScale="70000" lnSpcReduction="20000"/>
          </a:bodyPr>
          <a:lstStyle/>
          <a:p>
            <a:r>
              <a:rPr lang="es-MX" dirty="0" smtClean="0"/>
              <a:t>En el modelo de Bohr para el átomo de hidrógeno, los electrones orbitan en trayectorias definidas por la teoría cuántica. El electrón puede saltar de una órbita a otra. Para ir a una órbita superior, debe recibir una energía externa. Al regresar a una órbita inferior, cederá la energía emitiéndola en forma de radiación electromagnética (luz).</a:t>
            </a:r>
          </a:p>
          <a:p>
            <a:pPr marL="0" indent="0">
              <a:buNone/>
            </a:pPr>
            <a:endParaRPr lang="es-MX" dirty="0" smtClean="0"/>
          </a:p>
          <a:p>
            <a:r>
              <a:rPr lang="es-MX" dirty="0" smtClean="0"/>
              <a:t>La energía del fotón emitido es igual a la energía potencial cedida.</a:t>
            </a:r>
            <a:endParaRPr lang="es-ES" dirty="0"/>
          </a:p>
        </p:txBody>
      </p:sp>
      <p:pic>
        <p:nvPicPr>
          <p:cNvPr id="5122" name="Picture 2" descr="Resultado de imagen para bohr at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88840"/>
            <a:ext cx="3720412"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2737736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00FF"/>
                </a:solidFill>
              </a:rPr>
              <a:t>Modelo de Bohr</a:t>
            </a:r>
            <a:endParaRPr lang="es-ES" dirty="0">
              <a:solidFill>
                <a:srgbClr val="0000FF"/>
              </a:solidFill>
            </a:endParaRPr>
          </a:p>
        </p:txBody>
      </p:sp>
      <p:sp>
        <p:nvSpPr>
          <p:cNvPr id="3" name="2 Marcador de contenido"/>
          <p:cNvSpPr>
            <a:spLocks noGrp="1"/>
          </p:cNvSpPr>
          <p:nvPr>
            <p:ph idx="1"/>
          </p:nvPr>
        </p:nvSpPr>
        <p:spPr>
          <a:xfrm>
            <a:off x="467544" y="1600200"/>
            <a:ext cx="4133850" cy="4525963"/>
          </a:xfrm>
        </p:spPr>
        <p:txBody>
          <a:bodyPr>
            <a:normAutofit lnSpcReduction="10000"/>
          </a:bodyPr>
          <a:lstStyle/>
          <a:p>
            <a:r>
              <a:rPr lang="es-MX" dirty="0" smtClean="0"/>
              <a:t>Cuando un electrón cae de una órbita superior hasta la órbita inferior llamada nivel base, puede emitir una cantidad de energía que corresponde a la llamada serie de </a:t>
            </a:r>
            <a:r>
              <a:rPr lang="es-MX" dirty="0" err="1" smtClean="0"/>
              <a:t>Lyman</a:t>
            </a:r>
            <a:r>
              <a:rPr lang="es-MX" dirty="0" smtClean="0"/>
              <a:t>.</a:t>
            </a:r>
            <a:endParaRPr lang="es-ES" dirty="0"/>
          </a:p>
        </p:txBody>
      </p:sp>
      <p:pic>
        <p:nvPicPr>
          <p:cNvPr id="6146" name="Picture 2" descr="Resultado de imagen para bohr at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2204864"/>
            <a:ext cx="4552950" cy="28860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4 CuadroTexto"/>
              <p:cNvSpPr txBox="1"/>
              <p:nvPr/>
            </p:nvSpPr>
            <p:spPr>
              <a:xfrm>
                <a:off x="4283968" y="5661248"/>
                <a:ext cx="4154279"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MX" b="0" i="1" smtClean="0">
                              <a:latin typeface="Cambria Math"/>
                            </a:rPr>
                            <m:t>1</m:t>
                          </m:r>
                        </m:num>
                        <m:den>
                          <m:r>
                            <a:rPr lang="es-ES" i="1" smtClean="0">
                              <a:latin typeface="Cambria Math"/>
                              <a:ea typeface="Cambria Math"/>
                            </a:rPr>
                            <m:t>𝜆</m:t>
                          </m:r>
                        </m:den>
                      </m:f>
                      <m:r>
                        <a:rPr lang="es-MX" b="0" i="1" smtClean="0">
                          <a:latin typeface="Cambria Math"/>
                        </a:rPr>
                        <m:t>= </m:t>
                      </m:r>
                      <m:sSub>
                        <m:sSubPr>
                          <m:ctrlPr>
                            <a:rPr lang="es-MX" b="0" i="1" smtClean="0">
                              <a:latin typeface="Cambria Math" panose="02040503050406030204" pitchFamily="18" charset="0"/>
                            </a:rPr>
                          </m:ctrlPr>
                        </m:sSubPr>
                        <m:e>
                          <m:r>
                            <a:rPr lang="es-MX" b="0" i="1" smtClean="0">
                              <a:latin typeface="Cambria Math"/>
                            </a:rPr>
                            <m:t>𝑅</m:t>
                          </m:r>
                        </m:e>
                        <m:sub>
                          <m:r>
                            <a:rPr lang="es-MX" b="0" i="1" smtClean="0">
                              <a:latin typeface="Cambria Math"/>
                            </a:rPr>
                            <m:t>𝑛</m:t>
                          </m:r>
                        </m:sub>
                      </m:sSub>
                      <m:r>
                        <a:rPr lang="es-MX" b="0" i="1" smtClean="0">
                          <a:latin typeface="Cambria Math"/>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1</m:t>
                                  </m:r>
                                </m:e>
                                <m:sub/>
                                <m:sup>
                                  <m:r>
                                    <a:rPr lang="es-MX" b="0" i="1" smtClean="0">
                                      <a:latin typeface="Cambria Math"/>
                                    </a:rPr>
                                    <m:t>2</m:t>
                                  </m:r>
                                </m:sup>
                              </m:sSubSup>
                            </m:den>
                          </m:f>
                          <m:r>
                            <a:rPr lang="es-MX" b="0" i="1" smtClean="0">
                              <a:latin typeface="Cambria Math"/>
                            </a:rPr>
                            <m:t> − </m:t>
                          </m:r>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𝑚</m:t>
                                  </m:r>
                                </m:e>
                                <m:sub/>
                                <m:sup>
                                  <m:r>
                                    <a:rPr lang="es-MX" b="0" i="1" smtClean="0">
                                      <a:latin typeface="Cambria Math"/>
                                    </a:rPr>
                                    <m:t>2</m:t>
                                  </m:r>
                                </m:sup>
                              </m:sSubSup>
                            </m:den>
                          </m:f>
                        </m:e>
                      </m:d>
                      <m:r>
                        <a:rPr lang="es-MX" b="0" i="1" smtClean="0">
                          <a:latin typeface="Cambria Math"/>
                        </a:rPr>
                        <m:t>         </m:t>
                      </m:r>
                      <m:r>
                        <a:rPr lang="es-MX" b="0" i="1" smtClean="0">
                          <a:latin typeface="Cambria Math"/>
                        </a:rPr>
                        <m:t>𝑚</m:t>
                      </m:r>
                      <m:r>
                        <a:rPr lang="es-MX" b="0" i="1" smtClean="0">
                          <a:latin typeface="Cambria Math"/>
                        </a:rPr>
                        <m:t>=2,3,4…    </m:t>
                      </m:r>
                    </m:oMath>
                  </m:oMathPara>
                </a14:m>
                <a:endParaRPr lang="es-ES" dirty="0"/>
              </a:p>
            </p:txBody>
          </p:sp>
        </mc:Choice>
        <mc:Fallback xmlns="">
          <p:sp>
            <p:nvSpPr>
              <p:cNvPr id="5" name="4 CuadroTexto"/>
              <p:cNvSpPr txBox="1">
                <a:spLocks noRot="1" noChangeAspect="1" noMove="1" noResize="1" noEditPoints="1" noAdjustHandles="1" noChangeArrowheads="1" noChangeShapeType="1" noTextEdit="1"/>
              </p:cNvSpPr>
              <p:nvPr/>
            </p:nvSpPr>
            <p:spPr>
              <a:xfrm>
                <a:off x="4283968" y="5661248"/>
                <a:ext cx="4154279" cy="714683"/>
              </a:xfrm>
              <a:prstGeom prst="rect">
                <a:avLst/>
              </a:prstGeom>
              <a:blipFill rotWithShape="1">
                <a:blip r:embed="rId4"/>
                <a:stretch>
                  <a:fillRect/>
                </a:stretch>
              </a:blipFill>
            </p:spPr>
            <p:txBody>
              <a:bodyPr/>
              <a:lstStyle/>
              <a:p>
                <a:r>
                  <a:rPr lang="es-ES">
                    <a:noFill/>
                  </a:rPr>
                  <a:t> </a:t>
                </a:r>
              </a:p>
            </p:txBody>
          </p:sp>
        </mc:Fallback>
      </mc:AlternateContent>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680957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0000FF"/>
                </a:solidFill>
              </a:rPr>
              <a:t>Modelo de Bohr</a:t>
            </a:r>
            <a:endParaRPr lang="es-ES" dirty="0">
              <a:solidFill>
                <a:srgbClr val="0000FF"/>
              </a:solidFill>
            </a:endParaRPr>
          </a:p>
        </p:txBody>
      </p:sp>
      <p:sp>
        <p:nvSpPr>
          <p:cNvPr id="3" name="2 Marcador de contenido"/>
          <p:cNvSpPr>
            <a:spLocks noGrp="1"/>
          </p:cNvSpPr>
          <p:nvPr>
            <p:ph idx="1"/>
          </p:nvPr>
        </p:nvSpPr>
        <p:spPr>
          <a:xfrm>
            <a:off x="179512" y="1711349"/>
            <a:ext cx="4133850" cy="4525963"/>
          </a:xfrm>
        </p:spPr>
        <p:txBody>
          <a:bodyPr>
            <a:normAutofit/>
          </a:bodyPr>
          <a:lstStyle/>
          <a:p>
            <a:r>
              <a:rPr lang="es-MX" dirty="0" smtClean="0"/>
              <a:t>Si el electrón cae desde cualquier nivel superior hasta el nivel dos, entonces emitirá radiación que corresponde a la expresada por la serie de </a:t>
            </a:r>
            <a:r>
              <a:rPr lang="es-MX" dirty="0" err="1" smtClean="0"/>
              <a:t>Balmer</a:t>
            </a:r>
            <a:r>
              <a:rPr lang="es-MX" dirty="0" smtClean="0"/>
              <a:t>.</a:t>
            </a:r>
            <a:endParaRPr lang="es-ES" dirty="0"/>
          </a:p>
        </p:txBody>
      </p:sp>
      <p:pic>
        <p:nvPicPr>
          <p:cNvPr id="6146" name="Picture 2" descr="Resultado de imagen para bohr ato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362" y="2204864"/>
            <a:ext cx="4552950" cy="28860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5 CuadroTexto"/>
              <p:cNvSpPr txBox="1"/>
              <p:nvPr/>
            </p:nvSpPr>
            <p:spPr>
              <a:xfrm>
                <a:off x="4624722" y="5517232"/>
                <a:ext cx="4035656"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MX" b="0" i="1" smtClean="0">
                              <a:latin typeface="Cambria Math"/>
                            </a:rPr>
                            <m:t>1</m:t>
                          </m:r>
                        </m:num>
                        <m:den>
                          <m:r>
                            <a:rPr lang="es-ES" i="1" smtClean="0">
                              <a:latin typeface="Cambria Math"/>
                              <a:ea typeface="Cambria Math"/>
                            </a:rPr>
                            <m:t>𝜆</m:t>
                          </m:r>
                        </m:den>
                      </m:f>
                      <m:r>
                        <a:rPr lang="es-MX" b="0" i="1" smtClean="0">
                          <a:latin typeface="Cambria Math"/>
                        </a:rPr>
                        <m:t>= </m:t>
                      </m:r>
                      <m:sSub>
                        <m:sSubPr>
                          <m:ctrlPr>
                            <a:rPr lang="es-MX" b="0" i="1" smtClean="0">
                              <a:latin typeface="Cambria Math" panose="02040503050406030204" pitchFamily="18" charset="0"/>
                            </a:rPr>
                          </m:ctrlPr>
                        </m:sSubPr>
                        <m:e>
                          <m:r>
                            <a:rPr lang="es-MX" b="0" i="1" smtClean="0">
                              <a:latin typeface="Cambria Math"/>
                            </a:rPr>
                            <m:t>𝑅</m:t>
                          </m:r>
                        </m:e>
                        <m:sub>
                          <m:r>
                            <a:rPr lang="es-MX" b="0" i="1" smtClean="0">
                              <a:latin typeface="Cambria Math"/>
                            </a:rPr>
                            <m:t>𝑛</m:t>
                          </m:r>
                        </m:sub>
                      </m:sSub>
                      <m:r>
                        <a:rPr lang="es-MX" b="0" i="1" smtClean="0">
                          <a:latin typeface="Cambria Math"/>
                        </a:rPr>
                        <m:t> </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2</m:t>
                                  </m:r>
                                </m:e>
                                <m:sub/>
                                <m:sup>
                                  <m:r>
                                    <a:rPr lang="es-MX" b="0" i="1" smtClean="0">
                                      <a:latin typeface="Cambria Math"/>
                                    </a:rPr>
                                    <m:t>2</m:t>
                                  </m:r>
                                </m:sup>
                              </m:sSubSup>
                            </m:den>
                          </m:f>
                          <m:r>
                            <a:rPr lang="es-MX" b="0" i="1" smtClean="0">
                              <a:latin typeface="Cambria Math"/>
                            </a:rPr>
                            <m:t> − </m:t>
                          </m:r>
                          <m:f>
                            <m:fPr>
                              <m:ctrlPr>
                                <a:rPr lang="es-MX" b="0" i="1" smtClean="0">
                                  <a:latin typeface="Cambria Math" panose="02040503050406030204" pitchFamily="18" charset="0"/>
                                </a:rPr>
                              </m:ctrlPr>
                            </m:fPr>
                            <m:num>
                              <m:r>
                                <a:rPr lang="es-MX" b="0" i="1" smtClean="0">
                                  <a:latin typeface="Cambria Math"/>
                                </a:rPr>
                                <m:t>1</m:t>
                              </m:r>
                            </m:num>
                            <m:den>
                              <m:sSubSup>
                                <m:sSubSupPr>
                                  <m:ctrlPr>
                                    <a:rPr lang="es-MX" b="0" i="1" smtClean="0">
                                      <a:latin typeface="Cambria Math" panose="02040503050406030204" pitchFamily="18" charset="0"/>
                                    </a:rPr>
                                  </m:ctrlPr>
                                </m:sSubSupPr>
                                <m:e>
                                  <m:r>
                                    <a:rPr lang="es-MX" b="0" i="1" smtClean="0">
                                      <a:latin typeface="Cambria Math"/>
                                    </a:rPr>
                                    <m:t>𝑚</m:t>
                                  </m:r>
                                </m:e>
                                <m:sub/>
                                <m:sup>
                                  <m:r>
                                    <a:rPr lang="es-MX" b="0" i="1" smtClean="0">
                                      <a:latin typeface="Cambria Math"/>
                                    </a:rPr>
                                    <m:t>2</m:t>
                                  </m:r>
                                </m:sup>
                              </m:sSubSup>
                            </m:den>
                          </m:f>
                        </m:e>
                      </m:d>
                      <m:r>
                        <a:rPr lang="es-MX" b="0" i="1" smtClean="0">
                          <a:latin typeface="Cambria Math"/>
                        </a:rPr>
                        <m:t>         </m:t>
                      </m:r>
                      <m:r>
                        <a:rPr lang="es-MX" b="0" i="1" smtClean="0">
                          <a:latin typeface="Cambria Math"/>
                        </a:rPr>
                        <m:t>𝑚</m:t>
                      </m:r>
                      <m:r>
                        <a:rPr lang="es-MX" b="0" i="1" smtClean="0">
                          <a:latin typeface="Cambria Math"/>
                        </a:rPr>
                        <m:t>=3,4, 5, …</m:t>
                      </m:r>
                    </m:oMath>
                  </m:oMathPara>
                </a14:m>
                <a:endParaRPr lang="es-ES" dirty="0"/>
              </a:p>
            </p:txBody>
          </p:sp>
        </mc:Choice>
        <mc:Fallback xmlns="">
          <p:sp>
            <p:nvSpPr>
              <p:cNvPr id="6" name="5 CuadroTexto"/>
              <p:cNvSpPr txBox="1">
                <a:spLocks noRot="1" noChangeAspect="1" noMove="1" noResize="1" noEditPoints="1" noAdjustHandles="1" noChangeArrowheads="1" noChangeShapeType="1" noTextEdit="1"/>
              </p:cNvSpPr>
              <p:nvPr/>
            </p:nvSpPr>
            <p:spPr>
              <a:xfrm>
                <a:off x="4624722" y="5517232"/>
                <a:ext cx="4035656" cy="714683"/>
              </a:xfrm>
              <a:prstGeom prst="rect">
                <a:avLst/>
              </a:prstGeom>
              <a:blipFill rotWithShape="1">
                <a:blip r:embed="rId4"/>
                <a:stretch>
                  <a:fillRect/>
                </a:stretch>
              </a:blipFill>
            </p:spPr>
            <p:txBody>
              <a:bodyPr/>
              <a:lstStyle/>
              <a:p>
                <a:r>
                  <a:rPr lang="es-ES">
                    <a:noFill/>
                  </a:rPr>
                  <a:t> </a:t>
                </a:r>
              </a:p>
            </p:txBody>
          </p:sp>
        </mc:Fallback>
      </mc:AlternateContent>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2527457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lstStyle/>
          <a:p>
            <a:r>
              <a:rPr lang="es-MX" b="1" dirty="0" smtClean="0">
                <a:solidFill>
                  <a:srgbClr val="C00000"/>
                </a:solidFill>
              </a:rPr>
              <a:t>Las series del hidrógeno</a:t>
            </a:r>
            <a:endParaRPr lang="es-ES" b="1" dirty="0">
              <a:solidFill>
                <a:srgbClr val="C00000"/>
              </a:solidFill>
            </a:endParaRPr>
          </a:p>
        </p:txBody>
      </p:sp>
      <p:sp>
        <p:nvSpPr>
          <p:cNvPr id="4" name="3 Marcador de fecha"/>
          <p:cNvSpPr>
            <a:spLocks noGrp="1"/>
          </p:cNvSpPr>
          <p:nvPr>
            <p:ph type="dt" sz="half" idx="10"/>
          </p:nvPr>
        </p:nvSpPr>
        <p:spPr/>
        <p:txBody>
          <a:bodyPr/>
          <a:lstStyle/>
          <a:p>
            <a:r>
              <a:rPr lang="es-MX" smtClean="0"/>
              <a:t>12/12/2022</a:t>
            </a:r>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1916832"/>
            <a:ext cx="8244916" cy="391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35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Newton y el espectro solar</a:t>
            </a:r>
            <a:endParaRPr lang="es-ES" dirty="0"/>
          </a:p>
        </p:txBody>
      </p:sp>
      <p:sp>
        <p:nvSpPr>
          <p:cNvPr id="3" name="2 Marcador de contenido"/>
          <p:cNvSpPr>
            <a:spLocks noGrp="1"/>
          </p:cNvSpPr>
          <p:nvPr>
            <p:ph idx="1"/>
          </p:nvPr>
        </p:nvSpPr>
        <p:spPr>
          <a:xfrm>
            <a:off x="4211960" y="1639341"/>
            <a:ext cx="4330824" cy="4525963"/>
          </a:xfrm>
        </p:spPr>
        <p:txBody>
          <a:bodyPr>
            <a:normAutofit fontScale="70000" lnSpcReduction="20000"/>
          </a:bodyPr>
          <a:lstStyle/>
          <a:p>
            <a:r>
              <a:rPr lang="es-MX" dirty="0" smtClean="0"/>
              <a:t>Entre 1670 y 1672, Isaac Newton sistematizó las observaciones de la luz que pasa por un prisma. Su descripción de las observaciones muestran una metodología sistemática ejemplar.</a:t>
            </a:r>
          </a:p>
          <a:p>
            <a:pPr marL="0" indent="0">
              <a:buNone/>
            </a:pPr>
            <a:endParaRPr lang="es-MX" dirty="0" smtClean="0"/>
          </a:p>
          <a:p>
            <a:r>
              <a:rPr lang="es-MX" dirty="0" smtClean="0"/>
              <a:t>Sus resultados los publica hasta 1704 debido al temor a las críticas por parte de Hooke.</a:t>
            </a:r>
          </a:p>
          <a:p>
            <a:pPr marL="0" indent="0">
              <a:buNone/>
            </a:pPr>
            <a:endParaRPr lang="es-MX" dirty="0" smtClean="0"/>
          </a:p>
          <a:p>
            <a:r>
              <a:rPr lang="es-MX" dirty="0" smtClean="0"/>
              <a:t>Con sus observaciones fundamenta la teoría del color, posteriormente criticada por Goethe.</a:t>
            </a:r>
            <a:endParaRPr lang="es-ES" dirty="0"/>
          </a:p>
        </p:txBody>
      </p:sp>
      <p:pic>
        <p:nvPicPr>
          <p:cNvPr id="1026" name="Picture 2" descr="Resultado de imagen para newton spectr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59197"/>
            <a:ext cx="3209925"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875462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rgbClr val="C00000"/>
                </a:solidFill>
              </a:rPr>
              <a:t>Conclusiones</a:t>
            </a:r>
            <a:endParaRPr lang="es-ES" dirty="0">
              <a:solidFill>
                <a:srgbClr val="C00000"/>
              </a:solidFill>
            </a:endParaRPr>
          </a:p>
        </p:txBody>
      </p:sp>
      <p:sp>
        <p:nvSpPr>
          <p:cNvPr id="3" name="2 Marcador de contenido"/>
          <p:cNvSpPr>
            <a:spLocks noGrp="1"/>
          </p:cNvSpPr>
          <p:nvPr>
            <p:ph idx="1"/>
          </p:nvPr>
        </p:nvSpPr>
        <p:spPr>
          <a:xfrm>
            <a:off x="457200" y="1556792"/>
            <a:ext cx="8229600" cy="4525963"/>
          </a:xfrm>
        </p:spPr>
        <p:txBody>
          <a:bodyPr>
            <a:normAutofit fontScale="85000" lnSpcReduction="10000"/>
          </a:bodyPr>
          <a:lstStyle/>
          <a:p>
            <a:r>
              <a:rPr lang="es-MX" dirty="0" smtClean="0"/>
              <a:t>El espectrómetro es y ha sido una de las herramientas ópticas más útiles en el análisis químico.</a:t>
            </a:r>
          </a:p>
          <a:p>
            <a:pPr marL="0" indent="0">
              <a:buNone/>
            </a:pPr>
            <a:endParaRPr lang="es-MX" dirty="0" smtClean="0"/>
          </a:p>
          <a:p>
            <a:r>
              <a:rPr lang="es-MX" dirty="0" smtClean="0"/>
              <a:t>La espectrometría se ha desarrollado a lo largo de  doscientos años y sus instrumentos han evolucionado permanentemente.</a:t>
            </a:r>
          </a:p>
          <a:p>
            <a:pPr marL="0" indent="0">
              <a:buNone/>
            </a:pPr>
            <a:endParaRPr lang="es-MX" dirty="0" smtClean="0"/>
          </a:p>
          <a:p>
            <a:r>
              <a:rPr lang="es-MX" dirty="0" smtClean="0"/>
              <a:t>Al iniciar el siglo veinte, sus aportaciones fueron muy importantes para determinar la estructura de la materia, particularmente del átomo de hidrógeno.</a:t>
            </a:r>
            <a:endParaRPr lang="es-ES" dirty="0"/>
          </a:p>
        </p:txBody>
      </p:sp>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3245783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2996952"/>
            <a:ext cx="3960440" cy="1143000"/>
          </a:xfrm>
        </p:spPr>
        <p:txBody>
          <a:bodyPr/>
          <a:lstStyle/>
          <a:p>
            <a:r>
              <a:rPr lang="es-MX" sz="6000" dirty="0" smtClean="0">
                <a:solidFill>
                  <a:srgbClr val="00B050"/>
                </a:solidFill>
              </a:rPr>
              <a:t>Gracias</a:t>
            </a:r>
            <a:endParaRPr lang="es-ES" sz="6000" dirty="0">
              <a:solidFill>
                <a:srgbClr val="00B050"/>
              </a:solidFill>
            </a:endParaRPr>
          </a:p>
        </p:txBody>
      </p:sp>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4235050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Para reflexionar</a:t>
            </a:r>
            <a:r>
              <a:rPr lang="es-ES" dirty="0" smtClean="0"/>
              <a:t>:</a:t>
            </a:r>
            <a:endParaRPr lang="en-US" dirty="0"/>
          </a:p>
        </p:txBody>
      </p:sp>
      <p:sp>
        <p:nvSpPr>
          <p:cNvPr id="3" name="Marcador de contenido 2"/>
          <p:cNvSpPr>
            <a:spLocks noGrp="1"/>
          </p:cNvSpPr>
          <p:nvPr>
            <p:ph idx="1"/>
          </p:nvPr>
        </p:nvSpPr>
        <p:spPr>
          <a:xfrm>
            <a:off x="457200" y="1600200"/>
            <a:ext cx="5122912" cy="4525963"/>
          </a:xfrm>
        </p:spPr>
        <p:txBody>
          <a:bodyPr>
            <a:normAutofit fontScale="85000" lnSpcReduction="10000"/>
          </a:bodyPr>
          <a:lstStyle/>
          <a:p>
            <a:pPr lvl="0"/>
            <a:r>
              <a:rPr lang="es-ES" dirty="0"/>
              <a:t>¿Qué es el problema del tercer cuerpo? </a:t>
            </a:r>
            <a:endParaRPr lang="en-US" dirty="0"/>
          </a:p>
          <a:p>
            <a:r>
              <a:rPr lang="es-ES" dirty="0" smtClean="0"/>
              <a:t>En 1609, Johannes Kepler publica las leyes del movimiento de dos cuerpos. Inicia la descripción de los movimientos de dos cuerpos celestes. Un cuerpo en la cercanía de otro, puede describir una trayectoria que es un círculo, una elipse, una parábola o una hipérbola.</a:t>
            </a:r>
            <a:endParaRPr lang="en-US" dirty="0"/>
          </a:p>
        </p:txBody>
      </p:sp>
      <p:sp>
        <p:nvSpPr>
          <p:cNvPr id="4" name="Marcador de fecha 3"/>
          <p:cNvSpPr>
            <a:spLocks noGrp="1"/>
          </p:cNvSpPr>
          <p:nvPr>
            <p:ph type="dt" sz="half" idx="10"/>
          </p:nvPr>
        </p:nvSpPr>
        <p:spPr/>
        <p:txBody>
          <a:bodyPr/>
          <a:lstStyle/>
          <a:p>
            <a:r>
              <a:rPr lang="es-MX" smtClean="0"/>
              <a:t>12/12/2022</a:t>
            </a:r>
            <a:endParaRPr lang="es-ES"/>
          </a:p>
        </p:txBody>
      </p:sp>
      <p:pic>
        <p:nvPicPr>
          <p:cNvPr id="5" name="Imagen 4"/>
          <p:cNvPicPr>
            <a:picLocks noChangeAspect="1"/>
          </p:cNvPicPr>
          <p:nvPr/>
        </p:nvPicPr>
        <p:blipFill>
          <a:blip r:embed="rId2"/>
          <a:stretch>
            <a:fillRect/>
          </a:stretch>
        </p:blipFill>
        <p:spPr>
          <a:xfrm>
            <a:off x="4776490" y="2490490"/>
            <a:ext cx="4367510" cy="4367510"/>
          </a:xfrm>
          <a:prstGeom prst="rect">
            <a:avLst/>
          </a:prstGeom>
        </p:spPr>
      </p:pic>
    </p:spTree>
    <p:extLst>
      <p:ext uri="{BB962C8B-B14F-4D97-AF65-F5344CB8AC3E}">
        <p14:creationId xmlns:p14="http://schemas.microsoft.com/office/powerpoint/2010/main" val="236305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Para reflexionar:</a:t>
            </a:r>
            <a:endParaRPr lang="en-US" dirty="0"/>
          </a:p>
        </p:txBody>
      </p:sp>
      <p:sp>
        <p:nvSpPr>
          <p:cNvPr id="3" name="Marcador de contenido 2"/>
          <p:cNvSpPr>
            <a:spLocks noGrp="1"/>
          </p:cNvSpPr>
          <p:nvPr>
            <p:ph idx="1"/>
          </p:nvPr>
        </p:nvSpPr>
        <p:spPr>
          <a:xfrm>
            <a:off x="457200" y="1600200"/>
            <a:ext cx="4906888" cy="4525963"/>
          </a:xfrm>
        </p:spPr>
        <p:txBody>
          <a:bodyPr>
            <a:normAutofit fontScale="92500" lnSpcReduction="10000"/>
          </a:bodyPr>
          <a:lstStyle/>
          <a:p>
            <a:r>
              <a:rPr lang="es-ES" dirty="0" smtClean="0"/>
              <a:t>La descripción de las órbitas de dos cuerpos es matemáticamente elegante y precisa.</a:t>
            </a:r>
          </a:p>
          <a:p>
            <a:r>
              <a:rPr lang="es-ES" dirty="0" smtClean="0"/>
              <a:t>Tras este gran triunfo, se buscó la solución para tres o más cuerpos. </a:t>
            </a:r>
          </a:p>
          <a:p>
            <a:r>
              <a:rPr lang="es-ES" dirty="0" smtClean="0"/>
              <a:t>Muchos años han pasado y no se tiene la solución para tres cuerpos.</a:t>
            </a:r>
            <a:endParaRPr lang="en-US" dirty="0"/>
          </a:p>
        </p:txBody>
      </p:sp>
      <p:sp>
        <p:nvSpPr>
          <p:cNvPr id="4" name="Marcador de fecha 3"/>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303839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Joseph </a:t>
            </a:r>
            <a:r>
              <a:rPr lang="es-MX" dirty="0" err="1" smtClean="0"/>
              <a:t>Fraunhofer</a:t>
            </a:r>
            <a:r>
              <a:rPr lang="es-MX" dirty="0" smtClean="0"/>
              <a:t> y el análisis químico</a:t>
            </a:r>
            <a:endParaRPr lang="es-ES" dirty="0"/>
          </a:p>
        </p:txBody>
      </p:sp>
      <p:sp>
        <p:nvSpPr>
          <p:cNvPr id="3" name="2 Marcador de contenido"/>
          <p:cNvSpPr>
            <a:spLocks noGrp="1"/>
          </p:cNvSpPr>
          <p:nvPr>
            <p:ph idx="1"/>
          </p:nvPr>
        </p:nvSpPr>
        <p:spPr>
          <a:xfrm>
            <a:off x="323528" y="1495325"/>
            <a:ext cx="3384376" cy="4525963"/>
          </a:xfrm>
        </p:spPr>
        <p:txBody>
          <a:bodyPr>
            <a:normAutofit fontScale="85000" lnSpcReduction="10000"/>
          </a:bodyPr>
          <a:lstStyle/>
          <a:p>
            <a:r>
              <a:rPr lang="es-MX" dirty="0" smtClean="0"/>
              <a:t>En 1814, el alemán Joseph Von Fraunhofer utiliza el prisma e inventa el espectroscopio. En el espectro solar </a:t>
            </a:r>
            <a:r>
              <a:rPr lang="es-MX" dirty="0"/>
              <a:t>o</a:t>
            </a:r>
            <a:r>
              <a:rPr lang="es-MX" dirty="0" smtClean="0"/>
              <a:t>bserva unas líneas oscuras producidas por algunos elementos químicos.</a:t>
            </a:r>
            <a:endParaRPr lang="es-ES" dirty="0"/>
          </a:p>
        </p:txBody>
      </p:sp>
      <p:pic>
        <p:nvPicPr>
          <p:cNvPr id="4098" name="Picture 2" descr="Joseph von Fraunhofer, Spektometer, Fraunhofer-Gesellsch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79909"/>
            <a:ext cx="4572001" cy="37195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rismenspektralapparat, Spektrometer, Joseph von Fraunhof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797152"/>
            <a:ext cx="2751459" cy="181711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132453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raunho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14" y="2132856"/>
            <a:ext cx="7548238"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es-MX" dirty="0" smtClean="0"/>
              <a:t>Joseph </a:t>
            </a:r>
            <a:r>
              <a:rPr lang="es-MX" dirty="0" err="1" smtClean="0"/>
              <a:t>Fraunhofer</a:t>
            </a:r>
            <a:r>
              <a:rPr lang="es-MX" dirty="0" smtClean="0"/>
              <a:t> y el análisis químico</a:t>
            </a:r>
            <a:endParaRPr lang="es-ES" dirty="0"/>
          </a:p>
        </p:txBody>
      </p:sp>
      <p:sp>
        <p:nvSpPr>
          <p:cNvPr id="3" name="2 Marcador de contenido"/>
          <p:cNvSpPr>
            <a:spLocks noGrp="1"/>
          </p:cNvSpPr>
          <p:nvPr>
            <p:ph idx="1"/>
          </p:nvPr>
        </p:nvSpPr>
        <p:spPr>
          <a:xfrm>
            <a:off x="542801" y="1340768"/>
            <a:ext cx="8003232" cy="676671"/>
          </a:xfrm>
        </p:spPr>
        <p:txBody>
          <a:bodyPr>
            <a:normAutofit fontScale="70000" lnSpcReduction="20000"/>
          </a:bodyPr>
          <a:lstStyle/>
          <a:p>
            <a:r>
              <a:rPr lang="es-MX" dirty="0" err="1" smtClean="0"/>
              <a:t>Fraunhofer</a:t>
            </a:r>
            <a:r>
              <a:rPr lang="es-MX" dirty="0" smtClean="0"/>
              <a:t> observó en la luz solar hasta 574 líneas oscuras o líneas de absorción en el espectro solar.</a:t>
            </a:r>
            <a:endParaRPr lang="es-ES" dirty="0"/>
          </a:p>
        </p:txBody>
      </p:sp>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279288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Joseph </a:t>
            </a:r>
            <a:r>
              <a:rPr lang="es-MX" dirty="0" err="1" smtClean="0"/>
              <a:t>Fraunhofer</a:t>
            </a:r>
            <a:r>
              <a:rPr lang="es-MX" dirty="0" smtClean="0"/>
              <a:t> y el análisis químico</a:t>
            </a:r>
            <a:endParaRPr lang="es-ES" dirty="0"/>
          </a:p>
        </p:txBody>
      </p:sp>
      <p:sp>
        <p:nvSpPr>
          <p:cNvPr id="3" name="2 Marcador de contenido"/>
          <p:cNvSpPr>
            <a:spLocks noGrp="1"/>
          </p:cNvSpPr>
          <p:nvPr>
            <p:ph idx="1"/>
          </p:nvPr>
        </p:nvSpPr>
        <p:spPr>
          <a:xfrm>
            <a:off x="601216" y="1412776"/>
            <a:ext cx="8003232" cy="1152128"/>
          </a:xfrm>
        </p:spPr>
        <p:txBody>
          <a:bodyPr>
            <a:normAutofit fontScale="85000" lnSpcReduction="20000"/>
          </a:bodyPr>
          <a:lstStyle/>
          <a:p>
            <a:r>
              <a:rPr lang="es-MX" dirty="0" err="1" smtClean="0"/>
              <a:t>Fraunhofer</a:t>
            </a:r>
            <a:r>
              <a:rPr lang="es-MX" dirty="0" smtClean="0"/>
              <a:t> </a:t>
            </a:r>
            <a:r>
              <a:rPr lang="es-MX" dirty="0"/>
              <a:t>identificó a cada línea </a:t>
            </a:r>
            <a:r>
              <a:rPr lang="es-MX" dirty="0" smtClean="0"/>
              <a:t>oscura con letras; algunas de las cuales correspondían al espectro de emisión del hidrógeno. </a:t>
            </a:r>
            <a:endParaRPr lang="es-ES" dirty="0"/>
          </a:p>
        </p:txBody>
      </p:sp>
      <p:sp>
        <p:nvSpPr>
          <p:cNvPr id="4" name="3 Marcador de fecha"/>
          <p:cNvSpPr>
            <a:spLocks noGrp="1"/>
          </p:cNvSpPr>
          <p:nvPr>
            <p:ph type="dt" sz="half" idx="10"/>
          </p:nvPr>
        </p:nvSpPr>
        <p:spPr/>
        <p:txBody>
          <a:bodyPr/>
          <a:lstStyle/>
          <a:p>
            <a:r>
              <a:rPr lang="es-MX" smtClean="0"/>
              <a:t>12/12/2022</a:t>
            </a:r>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2780928"/>
            <a:ext cx="8676456" cy="182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Resultado de imagen para hydrogen spectru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072" y="4824857"/>
            <a:ext cx="7848872"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1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normAutofit fontScale="90000"/>
          </a:bodyPr>
          <a:lstStyle/>
          <a:p>
            <a:r>
              <a:rPr lang="es-MX" dirty="0" smtClean="0"/>
              <a:t>Espectros de emisión y espectros de absorción</a:t>
            </a:r>
            <a:endParaRPr lang="es-ES" dirty="0"/>
          </a:p>
        </p:txBody>
      </p:sp>
      <p:pic>
        <p:nvPicPr>
          <p:cNvPr id="4098" name="Picture 2" descr="Resultado de imagen para spectral analys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2856"/>
            <a:ext cx="8068750"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1233010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Espectros de emisión atómica de gases</a:t>
            </a:r>
            <a:endParaRPr lang="es-ES" dirty="0"/>
          </a:p>
        </p:txBody>
      </p:sp>
      <p:sp>
        <p:nvSpPr>
          <p:cNvPr id="3" name="2 Marcador de contenido"/>
          <p:cNvSpPr>
            <a:spLocks noGrp="1"/>
          </p:cNvSpPr>
          <p:nvPr>
            <p:ph idx="1"/>
          </p:nvPr>
        </p:nvSpPr>
        <p:spPr>
          <a:xfrm>
            <a:off x="4860941" y="1600200"/>
            <a:ext cx="4031539" cy="4525963"/>
          </a:xfrm>
        </p:spPr>
        <p:txBody>
          <a:bodyPr>
            <a:normAutofit fontScale="92500" lnSpcReduction="20000"/>
          </a:bodyPr>
          <a:lstStyle/>
          <a:p>
            <a:r>
              <a:rPr lang="es-MX" dirty="0" smtClean="0"/>
              <a:t>Algunos elementos químicos muestran un espectro característico que se interpreta como la huella digital de dicho elemento.</a:t>
            </a:r>
          </a:p>
          <a:p>
            <a:r>
              <a:rPr lang="es-MX" dirty="0" smtClean="0"/>
              <a:t>Así nace un instrumento poderoso para el análisis químico, el espectrómetro.</a:t>
            </a:r>
            <a:endParaRPr lang="es-ES" dirty="0"/>
          </a:p>
        </p:txBody>
      </p:sp>
      <p:pic>
        <p:nvPicPr>
          <p:cNvPr id="5122" name="Picture 2" descr="Resultado de imagen para mercury spectr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5"/>
            <a:ext cx="4502213"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2208928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espectro solar</a:t>
            </a:r>
            <a:endParaRPr lang="es-ES" dirty="0"/>
          </a:p>
        </p:txBody>
      </p:sp>
      <p:sp>
        <p:nvSpPr>
          <p:cNvPr id="3" name="2 Marcador de contenido"/>
          <p:cNvSpPr>
            <a:spLocks noGrp="1"/>
          </p:cNvSpPr>
          <p:nvPr>
            <p:ph idx="1"/>
          </p:nvPr>
        </p:nvSpPr>
        <p:spPr>
          <a:xfrm>
            <a:off x="457200" y="1340768"/>
            <a:ext cx="8229600" cy="2332856"/>
          </a:xfrm>
        </p:spPr>
        <p:txBody>
          <a:bodyPr>
            <a:normAutofit fontScale="70000" lnSpcReduction="20000"/>
          </a:bodyPr>
          <a:lstStyle/>
          <a:p>
            <a:r>
              <a:rPr lang="es-MX" dirty="0" smtClean="0"/>
              <a:t>Una observación cuidadosa del espectro solar, nos informa de los elementos químicos presentes en el Sol.</a:t>
            </a:r>
          </a:p>
          <a:p>
            <a:r>
              <a:rPr lang="es-MX" dirty="0" smtClean="0"/>
              <a:t>Rápidamente, identificamos la presencia del hidrógeno, el calcio, el sodio y otros elementos.</a:t>
            </a:r>
          </a:p>
          <a:p>
            <a:r>
              <a:rPr lang="es-MX" dirty="0" smtClean="0"/>
              <a:t>Pero en 1868, se identificó en un eclipse solar, una línea de emisión de un elemento hasta entonces desconocido. Se bautizó con el nombre de helio y posteriormente se descubrió en la Tierra.</a:t>
            </a:r>
            <a:endParaRPr lang="es-ES" dirty="0"/>
          </a:p>
        </p:txBody>
      </p:sp>
      <p:pic>
        <p:nvPicPr>
          <p:cNvPr id="6146" name="Picture 2" descr="Resultado de imagen para solar spectru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8416043"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83995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Espectros estelares</a:t>
            </a:r>
            <a:endParaRPr lang="es-ES" dirty="0"/>
          </a:p>
        </p:txBody>
      </p:sp>
      <p:pic>
        <p:nvPicPr>
          <p:cNvPr id="7170" name="Picture 2" descr="Resultado de imagen para sirius spectrum">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334534"/>
            <a:ext cx="5832648" cy="511880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fecha"/>
          <p:cNvSpPr>
            <a:spLocks noGrp="1"/>
          </p:cNvSpPr>
          <p:nvPr>
            <p:ph type="dt" sz="half" idx="10"/>
          </p:nvPr>
        </p:nvSpPr>
        <p:spPr/>
        <p:txBody>
          <a:bodyPr/>
          <a:lstStyle/>
          <a:p>
            <a:r>
              <a:rPr lang="es-MX" smtClean="0"/>
              <a:t>12/12/2022</a:t>
            </a:r>
            <a:endParaRPr lang="es-ES"/>
          </a:p>
        </p:txBody>
      </p:sp>
    </p:spTree>
    <p:extLst>
      <p:ext uri="{BB962C8B-B14F-4D97-AF65-F5344CB8AC3E}">
        <p14:creationId xmlns:p14="http://schemas.microsoft.com/office/powerpoint/2010/main" val="3336110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8213</TotalTime>
  <Words>874</Words>
  <Application>Microsoft Office PowerPoint</Application>
  <PresentationFormat>Presentación en pantalla (4:3)</PresentationFormat>
  <Paragraphs>103</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Cambria Math</vt:lpstr>
      <vt:lpstr>Symbol</vt:lpstr>
      <vt:lpstr>Tema de Office</vt:lpstr>
      <vt:lpstr>Espectroscopía óptica y las series del átomo de hidrógeno</vt:lpstr>
      <vt:lpstr>Newton y el espectro solar</vt:lpstr>
      <vt:lpstr>Joseph Fraunhofer y el análisis químico</vt:lpstr>
      <vt:lpstr>Joseph Fraunhofer y el análisis químico</vt:lpstr>
      <vt:lpstr>Joseph Fraunhofer y el análisis químico</vt:lpstr>
      <vt:lpstr>Espectros de emisión y espectros de absorción</vt:lpstr>
      <vt:lpstr>Espectros de emisión atómica de gases</vt:lpstr>
      <vt:lpstr>El espectro solar</vt:lpstr>
      <vt:lpstr>Espectros estelares</vt:lpstr>
      <vt:lpstr>Espectros de Sirio (Alfa Canis Majoris) y del gas hidrógeno</vt:lpstr>
      <vt:lpstr>Algunas series matemáticas</vt:lpstr>
      <vt:lpstr>Algunas series matemáticas</vt:lpstr>
      <vt:lpstr>La serie de Balmer</vt:lpstr>
      <vt:lpstr>Las series de Rydberg</vt:lpstr>
      <vt:lpstr>Las series del hidrógeno</vt:lpstr>
      <vt:lpstr>Modelo de Bohr</vt:lpstr>
      <vt:lpstr>Modelo de Bohr</vt:lpstr>
      <vt:lpstr>Modelo de Bohr</vt:lpstr>
      <vt:lpstr>Las series del hidrógeno</vt:lpstr>
      <vt:lpstr>Conclusiones</vt:lpstr>
      <vt:lpstr>Gracias</vt:lpstr>
      <vt:lpstr>Para reflexionar:</vt:lpstr>
      <vt:lpstr>Para reflexionar: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Espectroscopía óptica, líneas de emisión y las series del átomo de hidrógeno</dc:title>
  <dc:creator>Zacarías Malacara</dc:creator>
  <cp:lastModifiedBy>zmalacar@cio.mx</cp:lastModifiedBy>
  <cp:revision>63</cp:revision>
  <dcterms:created xsi:type="dcterms:W3CDTF">2019-06-17T13:24:44Z</dcterms:created>
  <dcterms:modified xsi:type="dcterms:W3CDTF">2022-12-12T18:43:01Z</dcterms:modified>
</cp:coreProperties>
</file>