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79" r:id="rId6"/>
    <p:sldId id="264" r:id="rId7"/>
    <p:sldId id="261" r:id="rId8"/>
    <p:sldId id="265" r:id="rId9"/>
    <p:sldId id="266" r:id="rId10"/>
    <p:sldId id="267" r:id="rId11"/>
    <p:sldId id="270" r:id="rId12"/>
    <p:sldId id="260" r:id="rId13"/>
    <p:sldId id="268" r:id="rId14"/>
    <p:sldId id="269" r:id="rId15"/>
    <p:sldId id="272" r:id="rId16"/>
    <p:sldId id="271" r:id="rId17"/>
    <p:sldId id="273" r:id="rId18"/>
    <p:sldId id="274" r:id="rId19"/>
    <p:sldId id="275" r:id="rId20"/>
    <p:sldId id="276" r:id="rId21"/>
    <p:sldId id="277" r:id="rId22"/>
    <p:sldId id="293" r:id="rId23"/>
    <p:sldId id="278" r:id="rId24"/>
    <p:sldId id="294" r:id="rId25"/>
    <p:sldId id="280" r:id="rId26"/>
    <p:sldId id="281" r:id="rId27"/>
    <p:sldId id="282" r:id="rId28"/>
    <p:sldId id="285" r:id="rId29"/>
    <p:sldId id="284" r:id="rId30"/>
    <p:sldId id="286" r:id="rId31"/>
    <p:sldId id="283" r:id="rId32"/>
    <p:sldId id="289" r:id="rId33"/>
    <p:sldId id="290" r:id="rId34"/>
    <p:sldId id="288" r:id="rId35"/>
    <p:sldId id="287" r:id="rId36"/>
    <p:sldId id="291" r:id="rId37"/>
    <p:sldId id="292" r:id="rId3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B5B22D9C-0A47-4F12-8D0C-243FAF63F16E}">
          <p14:sldIdLst>
            <p14:sldId id="256"/>
            <p14:sldId id="257"/>
            <p14:sldId id="262"/>
            <p14:sldId id="263"/>
            <p14:sldId id="279"/>
            <p14:sldId id="264"/>
            <p14:sldId id="261"/>
            <p14:sldId id="265"/>
            <p14:sldId id="266"/>
            <p14:sldId id="267"/>
            <p14:sldId id="270"/>
            <p14:sldId id="260"/>
            <p14:sldId id="268"/>
            <p14:sldId id="269"/>
            <p14:sldId id="272"/>
            <p14:sldId id="271"/>
            <p14:sldId id="273"/>
            <p14:sldId id="274"/>
            <p14:sldId id="275"/>
            <p14:sldId id="276"/>
            <p14:sldId id="277"/>
            <p14:sldId id="293"/>
            <p14:sldId id="278"/>
            <p14:sldId id="294"/>
          </p14:sldIdLst>
        </p14:section>
        <p14:section name="Untitled Section" id="{E7D82E1E-3706-4370-9A4D-CCC4331D5067}">
          <p14:sldIdLst>
            <p14:sldId id="280"/>
            <p14:sldId id="281"/>
            <p14:sldId id="282"/>
            <p14:sldId id="285"/>
            <p14:sldId id="284"/>
            <p14:sldId id="286"/>
            <p14:sldId id="283"/>
            <p14:sldId id="289"/>
            <p14:sldId id="290"/>
            <p14:sldId id="288"/>
            <p14:sldId id="287"/>
            <p14:sldId id="291"/>
            <p14:sldId id="29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47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2232-DBD8-47C8-A9A0-52AD96F88835}" type="datetimeFigureOut">
              <a:rPr lang="es-MX" smtClean="0"/>
              <a:pPr/>
              <a:t>21/08/2012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82BA-2A68-4261-9C75-323AFB7802F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194069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2232-DBD8-47C8-A9A0-52AD96F88835}" type="datetimeFigureOut">
              <a:rPr lang="es-MX" smtClean="0"/>
              <a:pPr/>
              <a:t>21/08/2012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82BA-2A68-4261-9C75-323AFB7802F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795238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2232-DBD8-47C8-A9A0-52AD96F88835}" type="datetimeFigureOut">
              <a:rPr lang="es-MX" smtClean="0"/>
              <a:pPr/>
              <a:t>21/08/2012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82BA-2A68-4261-9C75-323AFB7802F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6930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2232-DBD8-47C8-A9A0-52AD96F88835}" type="datetimeFigureOut">
              <a:rPr lang="es-MX" smtClean="0"/>
              <a:pPr/>
              <a:t>21/08/2012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82BA-2A68-4261-9C75-323AFB7802F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720702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2232-DBD8-47C8-A9A0-52AD96F88835}" type="datetimeFigureOut">
              <a:rPr lang="es-MX" smtClean="0"/>
              <a:pPr/>
              <a:t>21/08/2012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82BA-2A68-4261-9C75-323AFB7802F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02200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2232-DBD8-47C8-A9A0-52AD96F88835}" type="datetimeFigureOut">
              <a:rPr lang="es-MX" smtClean="0"/>
              <a:pPr/>
              <a:t>21/08/2012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82BA-2A68-4261-9C75-323AFB7802F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84356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2232-DBD8-47C8-A9A0-52AD96F88835}" type="datetimeFigureOut">
              <a:rPr lang="es-MX" smtClean="0"/>
              <a:pPr/>
              <a:t>21/08/2012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82BA-2A68-4261-9C75-323AFB7802F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770478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2232-DBD8-47C8-A9A0-52AD96F88835}" type="datetimeFigureOut">
              <a:rPr lang="es-MX" smtClean="0"/>
              <a:pPr/>
              <a:t>21/08/2012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82BA-2A68-4261-9C75-323AFB7802F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51949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2232-DBD8-47C8-A9A0-52AD96F88835}" type="datetimeFigureOut">
              <a:rPr lang="es-MX" smtClean="0"/>
              <a:pPr/>
              <a:t>21/08/2012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82BA-2A68-4261-9C75-323AFB7802F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55744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2232-DBD8-47C8-A9A0-52AD96F88835}" type="datetimeFigureOut">
              <a:rPr lang="es-MX" smtClean="0"/>
              <a:pPr/>
              <a:t>21/08/2012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82BA-2A68-4261-9C75-323AFB7802F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42903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2232-DBD8-47C8-A9A0-52AD96F88835}" type="datetimeFigureOut">
              <a:rPr lang="es-MX" smtClean="0"/>
              <a:pPr/>
              <a:t>21/08/2012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82BA-2A68-4261-9C75-323AFB7802F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360806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B2232-DBD8-47C8-A9A0-52AD96F88835}" type="datetimeFigureOut">
              <a:rPr lang="es-MX" smtClean="0"/>
              <a:pPr/>
              <a:t>21/08/2012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982BA-2A68-4261-9C75-323AFB7802F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43039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Series Temporales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CIMAT, 2012</a:t>
            </a:r>
          </a:p>
          <a:p>
            <a:r>
              <a:rPr lang="es-MX" smtClean="0"/>
              <a:t>Clase 1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4492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Ejemplo 5: Temperatura</a:t>
            </a:r>
            <a:endParaRPr lang="es-MX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875" y="1720056"/>
            <a:ext cx="8096250" cy="4286250"/>
          </a:xfrm>
        </p:spPr>
      </p:pic>
    </p:spTree>
    <p:extLst>
      <p:ext uri="{BB962C8B-B14F-4D97-AF65-F5344CB8AC3E}">
        <p14:creationId xmlns:p14="http://schemas.microsoft.com/office/powerpoint/2010/main" xmlns="" val="191854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Ejemplo 6: Temperatura</a:t>
            </a:r>
            <a:endParaRPr lang="es-MX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875" y="1720056"/>
            <a:ext cx="8096250" cy="4286250"/>
          </a:xfrm>
        </p:spPr>
      </p:pic>
    </p:spTree>
    <p:extLst>
      <p:ext uri="{BB962C8B-B14F-4D97-AF65-F5344CB8AC3E}">
        <p14:creationId xmlns:p14="http://schemas.microsoft.com/office/powerpoint/2010/main" xmlns="" val="147052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Ejemplo 7: Finanzas </a:t>
            </a:r>
            <a:endParaRPr lang="es-MX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875" y="1720056"/>
            <a:ext cx="8096250" cy="4286250"/>
          </a:xfrm>
        </p:spPr>
      </p:pic>
    </p:spTree>
    <p:extLst>
      <p:ext uri="{BB962C8B-B14F-4D97-AF65-F5344CB8AC3E}">
        <p14:creationId xmlns:p14="http://schemas.microsoft.com/office/powerpoint/2010/main" xmlns="" val="18721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Ejemplo 7: Finanzas</a:t>
            </a:r>
            <a:endParaRPr lang="es-MX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875" y="1720056"/>
            <a:ext cx="8096250" cy="4286250"/>
          </a:xfrm>
        </p:spPr>
      </p:pic>
    </p:spTree>
    <p:extLst>
      <p:ext uri="{BB962C8B-B14F-4D97-AF65-F5344CB8AC3E}">
        <p14:creationId xmlns:p14="http://schemas.microsoft.com/office/powerpoint/2010/main" xmlns="" val="309651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Ejemplo 7: Finanzas</a:t>
            </a:r>
            <a:endParaRPr lang="es-MX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875" y="1720056"/>
            <a:ext cx="8096250" cy="4286250"/>
          </a:xfrm>
        </p:spPr>
      </p:pic>
      <p:grpSp>
        <p:nvGrpSpPr>
          <p:cNvPr id="8" name="Group 7"/>
          <p:cNvGrpSpPr/>
          <p:nvPr/>
        </p:nvGrpSpPr>
        <p:grpSpPr>
          <a:xfrm>
            <a:off x="3962400" y="2438400"/>
            <a:ext cx="1300356" cy="3962400"/>
            <a:chOff x="3962400" y="2438400"/>
            <a:chExt cx="1300356" cy="39624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4534300" y="2438400"/>
              <a:ext cx="0" cy="30480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3962400" y="6031468"/>
              <a:ext cx="13003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 smtClean="0">
                  <a:solidFill>
                    <a:srgbClr val="FF0000"/>
                  </a:solidFill>
                </a:rPr>
                <a:t>19/19/1987</a:t>
              </a:r>
              <a:endParaRPr lang="es-MX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25615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Ejemplo 7: Finanzas</a:t>
            </a:r>
            <a:endParaRPr lang="es-MX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875" y="1720056"/>
            <a:ext cx="8096250" cy="4286250"/>
          </a:xfrm>
        </p:spPr>
      </p:pic>
    </p:spTree>
    <p:extLst>
      <p:ext uri="{BB962C8B-B14F-4D97-AF65-F5344CB8AC3E}">
        <p14:creationId xmlns:p14="http://schemas.microsoft.com/office/powerpoint/2010/main" xmlns="" val="10664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Ejemplo 8: Sonido</a:t>
            </a:r>
            <a:endParaRPr lang="es-MX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875" y="1720056"/>
            <a:ext cx="8096250" cy="4286250"/>
          </a:xfrm>
        </p:spPr>
      </p:pic>
    </p:spTree>
    <p:extLst>
      <p:ext uri="{BB962C8B-B14F-4D97-AF65-F5344CB8AC3E}">
        <p14:creationId xmlns:p14="http://schemas.microsoft.com/office/powerpoint/2010/main" xmlns="" val="287656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Ejemplo 9: Series Múltiples </a:t>
            </a:r>
            <a:endParaRPr lang="es-MX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875" y="1720056"/>
            <a:ext cx="8096250" cy="4286250"/>
          </a:xfrm>
        </p:spPr>
      </p:pic>
    </p:spTree>
    <p:extLst>
      <p:ext uri="{BB962C8B-B14F-4D97-AF65-F5344CB8AC3E}">
        <p14:creationId xmlns:p14="http://schemas.microsoft.com/office/powerpoint/2010/main" xmlns="" val="334087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Ejemplo </a:t>
            </a:r>
            <a:r>
              <a:rPr lang="es-MX" dirty="0" smtClean="0"/>
              <a:t>10: Pesca</a:t>
            </a:r>
            <a:endParaRPr lang="es-MX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875" y="1720056"/>
            <a:ext cx="8096250" cy="4286250"/>
          </a:xfrm>
        </p:spPr>
      </p:pic>
    </p:spTree>
    <p:extLst>
      <p:ext uri="{BB962C8B-B14F-4D97-AF65-F5344CB8AC3E}">
        <p14:creationId xmlns:p14="http://schemas.microsoft.com/office/powerpoint/2010/main" xmlns="" val="143916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Ejemplo 11: </a:t>
            </a:r>
            <a:r>
              <a:rPr lang="es-MX" dirty="0" err="1" smtClean="0"/>
              <a:t>fMRI</a:t>
            </a:r>
            <a:r>
              <a:rPr lang="es-MX" dirty="0" smtClean="0"/>
              <a:t> </a:t>
            </a:r>
            <a:endParaRPr lang="es-MX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875" y="1720056"/>
            <a:ext cx="8096250" cy="4286250"/>
          </a:xfrm>
        </p:spPr>
      </p:pic>
    </p:spTree>
    <p:extLst>
      <p:ext uri="{BB962C8B-B14F-4D97-AF65-F5344CB8AC3E}">
        <p14:creationId xmlns:p14="http://schemas.microsoft.com/office/powerpoint/2010/main" xmlns="" val="346575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El análisis de series de datos registrados consecutivamente en el tiempo presenta contrastes con otros métodos estadísticos ‘clásicos’.</a:t>
            </a:r>
          </a:p>
          <a:p>
            <a:endParaRPr lang="es-MX" dirty="0" smtClean="0"/>
          </a:p>
          <a:p>
            <a:r>
              <a:rPr lang="es-MX" dirty="0" smtClean="0"/>
              <a:t>Presencia de un orden (temporal) en los datos</a:t>
            </a:r>
          </a:p>
          <a:p>
            <a:endParaRPr lang="es-MX" dirty="0"/>
          </a:p>
          <a:p>
            <a:r>
              <a:rPr lang="es-MX" dirty="0" smtClean="0"/>
              <a:t>Presencia de correlaciones al muestrear valores cercanos en el tiempo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1735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Ejemplo 12: Geofísica </a:t>
            </a:r>
            <a:endParaRPr lang="es-MX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875" y="1720056"/>
            <a:ext cx="8096250" cy="4286250"/>
          </a:xfrm>
        </p:spPr>
      </p:pic>
    </p:spTree>
    <p:extLst>
      <p:ext uri="{BB962C8B-B14F-4D97-AF65-F5344CB8AC3E}">
        <p14:creationId xmlns:p14="http://schemas.microsoft.com/office/powerpoint/2010/main" xmlns="" val="310131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Ejemplo 13: Lluvias</a:t>
            </a:r>
            <a:endParaRPr lang="es-MX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8207" y="1600200"/>
            <a:ext cx="7727586" cy="4525963"/>
          </a:xfrm>
        </p:spPr>
      </p:pic>
    </p:spTree>
    <p:extLst>
      <p:ext uri="{BB962C8B-B14F-4D97-AF65-F5344CB8AC3E}">
        <p14:creationId xmlns:p14="http://schemas.microsoft.com/office/powerpoint/2010/main" xmlns="" val="323727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Ejemplo 13: Lluvias</a:t>
            </a:r>
            <a:endParaRPr lang="es-MX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0" y="1600200"/>
            <a:ext cx="6172200" cy="4525963"/>
          </a:xfrm>
        </p:spPr>
      </p:pic>
    </p:spTree>
    <p:extLst>
      <p:ext uri="{BB962C8B-B14F-4D97-AF65-F5344CB8AC3E}">
        <p14:creationId xmlns:p14="http://schemas.microsoft.com/office/powerpoint/2010/main" xmlns="" val="381454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Ejemplo 14: Olas </a:t>
            </a:r>
            <a:endParaRPr lang="es-MX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1000" y="1600200"/>
            <a:ext cx="8382000" cy="4525963"/>
          </a:xfrm>
        </p:spPr>
      </p:pic>
    </p:spTree>
    <p:extLst>
      <p:ext uri="{BB962C8B-B14F-4D97-AF65-F5344CB8AC3E}">
        <p14:creationId xmlns:p14="http://schemas.microsoft.com/office/powerpoint/2010/main" xmlns="" val="65536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Ejemplo 14: Olas </a:t>
            </a:r>
            <a:endParaRPr lang="es-MX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4800" y="1600200"/>
            <a:ext cx="8610600" cy="4525963"/>
          </a:xfrm>
        </p:spPr>
      </p:pic>
    </p:spTree>
    <p:extLst>
      <p:ext uri="{BB962C8B-B14F-4D97-AF65-F5344CB8AC3E}">
        <p14:creationId xmlns:p14="http://schemas.microsoft.com/office/powerpoint/2010/main" xmlns="" val="356361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Modelos </a:t>
            </a:r>
            <a:r>
              <a:rPr lang="es-MX" dirty="0" err="1" smtClean="0"/>
              <a:t>estadisticos</a:t>
            </a:r>
            <a:endParaRPr lang="es-MX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Series Temporales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99137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Modelos Estadísticos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s-MX" dirty="0" smtClean="0"/>
                  <a:t>Una Serie de Tiempo se puede definir como una sucesión de variables aleatorias que está ordenada en el tiempo: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s-MX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s-MX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s-MX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s-MX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s-MX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s-MX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s-MX" b="0" i="1" smtClean="0">
                        <a:latin typeface="Cambria Math"/>
                      </a:rPr>
                      <m:t>…</m:t>
                    </m:r>
                  </m:oMath>
                </a14:m>
                <a:endParaRPr lang="es-MX" dirty="0" smtClean="0"/>
              </a:p>
              <a:p>
                <a:r>
                  <a:rPr lang="es-MX" dirty="0" smtClean="0"/>
                  <a:t>Una colección de variables aleatorias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s-MX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s-MX" b="0" i="1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s-MX" dirty="0" smtClean="0"/>
                  <a:t> con índices </a:t>
                </a:r>
                <a14:m>
                  <m:oMath xmlns:m="http://schemas.openxmlformats.org/officeDocument/2006/math" xmlns="">
                    <m:r>
                      <a:rPr lang="es-MX" b="0" i="1" smtClean="0">
                        <a:latin typeface="Cambria Math"/>
                      </a:rPr>
                      <m:t>𝑡</m:t>
                    </m:r>
                    <m:r>
                      <a:rPr lang="es-MX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s-MX" b="0" i="1" smtClean="0">
                        <a:latin typeface="Cambria Math"/>
                        <a:ea typeface="Cambria Math"/>
                      </a:rPr>
                      <m:t>𝑇</m:t>
                    </m:r>
                  </m:oMath>
                </a14:m>
                <a:r>
                  <a:rPr lang="es-MX" dirty="0" smtClean="0"/>
                  <a:t> se conoce como un proceso aleatorio.</a:t>
                </a:r>
              </a:p>
              <a:p>
                <a:r>
                  <a:rPr lang="es-MX" dirty="0" smtClean="0"/>
                  <a:t>En el estudio de ST típicamente </a:t>
                </a:r>
                <a14:m>
                  <m:oMath xmlns:m="http://schemas.openxmlformats.org/officeDocument/2006/math" xmlns="">
                    <m:r>
                      <a:rPr lang="es-MX" b="0" i="1" smtClean="0">
                        <a:latin typeface="Cambria Math"/>
                      </a:rPr>
                      <m:t>𝑇</m:t>
                    </m:r>
                    <m:r>
                      <a:rPr lang="es-MX" b="0" i="1" smtClean="0">
                        <a:latin typeface="Cambria Math"/>
                        <a:ea typeface="Cambria Math"/>
                      </a:rPr>
                      <m:t>⊆</m:t>
                    </m:r>
                    <m:r>
                      <a:rPr lang="es-MX" b="0" i="1" smtClean="0">
                        <a:latin typeface="Cambria Math"/>
                        <a:ea typeface="Cambria Math"/>
                      </a:rPr>
                      <m:t>ℤ</m:t>
                    </m:r>
                  </m:oMath>
                </a14:m>
                <a:r>
                  <a:rPr lang="es-MX" dirty="0" smtClean="0"/>
                  <a:t>.</a:t>
                </a:r>
              </a:p>
              <a:p>
                <a:r>
                  <a:rPr lang="es-MX" dirty="0" smtClean="0"/>
                  <a:t>En ciertos casos las ST provienen de un proceso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s-MX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s-MX" b="0" i="1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s-MX" dirty="0" smtClean="0"/>
                  <a:t>que es muestreado a una tasa constante </a:t>
                </a:r>
                <a14:m>
                  <m:oMath xmlns:m="http://schemas.openxmlformats.org/officeDocument/2006/math" xmlns="">
                    <m:r>
                      <m:rPr>
                        <m:sty m:val="p"/>
                      </m:rPr>
                      <a:rPr lang="el-GR" i="1" smtClean="0">
                        <a:latin typeface="Cambria Math"/>
                        <a:ea typeface="Cambria Math"/>
                      </a:rPr>
                      <m:t>Δ</m:t>
                    </m:r>
                    <m:r>
                      <a:rPr lang="es-MX" b="0" i="1" smtClean="0">
                        <a:latin typeface="Cambria Math"/>
                        <a:ea typeface="Cambria Math"/>
                      </a:rPr>
                      <m:t>𝑡</m:t>
                    </m:r>
                  </m:oMath>
                </a14:m>
                <a:r>
                  <a:rPr lang="es-MX" dirty="0" smtClean="0"/>
                  <a:t>, es decir, observamos los valores del proceso en los instantes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s-MX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s-MX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s-MX" b="0" i="1" smtClean="0">
                        <a:latin typeface="Cambria Math"/>
                      </a:rPr>
                      <m:t>=</m:t>
                    </m:r>
                    <m:r>
                      <a:rPr lang="es-MX" b="0" i="1" smtClean="0">
                        <a:latin typeface="Cambria Math"/>
                      </a:rPr>
                      <m:t>𝑘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/>
                        <a:ea typeface="Cambria Math"/>
                      </a:rPr>
                      <m:t>Δ</m:t>
                    </m:r>
                    <m:r>
                      <a:rPr lang="es-MX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s-MX" b="0" i="1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es-MX" b="0" i="1" smtClean="0">
                        <a:latin typeface="Cambria Math"/>
                        <a:ea typeface="Cambria Math"/>
                      </a:rPr>
                      <m:t>𝑘</m:t>
                    </m:r>
                    <m:r>
                      <a:rPr lang="es-MX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s-MX" b="0" i="1" smtClean="0">
                        <a:latin typeface="Cambria Math"/>
                        <a:ea typeface="Cambria Math"/>
                      </a:rPr>
                      <m:t>ℕ</m:t>
                    </m:r>
                  </m:oMath>
                </a14:m>
                <a:r>
                  <a:rPr lang="es-MX" dirty="0" smtClean="0"/>
                  <a:t>. </a:t>
                </a:r>
              </a:p>
              <a:p>
                <a:r>
                  <a:rPr lang="es-MX" dirty="0" smtClean="0"/>
                  <a:t>La frecuencia de muestreo </a:t>
                </a:r>
                <a14:m>
                  <m:oMath xmlns:m="http://schemas.openxmlformats.org/officeDocument/2006/math" xmlns="">
                    <m:r>
                      <m:rPr>
                        <m:sty m:val="p"/>
                      </m:rPr>
                      <a:rPr lang="el-GR" i="1" smtClean="0">
                        <a:latin typeface="Cambria Math"/>
                        <a:ea typeface="Cambria Math"/>
                      </a:rPr>
                      <m:t>Δ</m:t>
                    </m:r>
                    <m:r>
                      <a:rPr lang="es-MX" b="0" i="1" smtClean="0">
                        <a:latin typeface="Cambria Math"/>
                        <a:ea typeface="Cambria Math"/>
                      </a:rPr>
                      <m:t>𝑡</m:t>
                    </m:r>
                  </m:oMath>
                </a14:m>
                <a:r>
                  <a:rPr lang="es-MX" dirty="0" smtClean="0"/>
                  <a:t> puede afectar considerable-mente la apariencia de la ST (</a:t>
                </a:r>
                <a:r>
                  <a:rPr lang="es-MX" i="1" dirty="0" err="1" smtClean="0"/>
                  <a:t>aliasing</a:t>
                </a:r>
                <a:r>
                  <a:rPr lang="es-MX" dirty="0" smtClean="0"/>
                  <a:t>).</a:t>
                </a:r>
                <a:endParaRPr lang="es-MX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963" t="-1078" r="-963" b="-404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60332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 1: Ruido Blanco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3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1"/>
                <a:ext cx="8077200" cy="2590800"/>
              </a:xfrm>
            </p:spPr>
            <p:txBody>
              <a:bodyPr/>
              <a:lstStyle/>
              <a:p>
                <a:r>
                  <a:rPr lang="es-MX" dirty="0" smtClean="0"/>
                  <a:t>Un ruido blanco es una sucesión de variables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s-MX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s-MX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s-MX" dirty="0" smtClean="0"/>
                  <a:t>, centradas, con varianza finita </a:t>
                </a:r>
                <a14:m>
                  <m:oMath xmlns:m="http://schemas.openxmlformats.org/officeDocument/2006/math" xmlns="">
                    <m:sSubSup>
                      <m:sSubSupPr>
                        <m:ctrlPr>
                          <a:rPr lang="es-MX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s-MX" i="1" smtClean="0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/>
                      <m:sup>
                        <m:r>
                          <a:rPr lang="es-MX" b="0" i="1" smtClean="0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s-MX" dirty="0" smtClean="0"/>
                  <a:t> y no </a:t>
                </a:r>
                <a:r>
                  <a:rPr lang="es-MX" dirty="0"/>
                  <a:t>correlacionadas</a:t>
                </a:r>
                <a:r>
                  <a:rPr lang="es-MX" dirty="0" smtClean="0"/>
                  <a:t>.</a:t>
                </a:r>
              </a:p>
              <a:p>
                <a:r>
                  <a:rPr lang="es-MX" dirty="0" smtClean="0"/>
                  <a:t>Con frecuencia se pide que las variables sean </a:t>
                </a:r>
                <a:r>
                  <a:rPr lang="es-MX" dirty="0" err="1" smtClean="0"/>
                  <a:t>iid</a:t>
                </a:r>
                <a:r>
                  <a:rPr lang="es-MX" dirty="0" smtClean="0"/>
                  <a:t>. Un caso particularmente útil es cuando las variables tienen todas distribución Gaussiana</a:t>
                </a:r>
                <a:endParaRPr lang="es-MX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1"/>
                <a:ext cx="8077200" cy="2590800"/>
              </a:xfrm>
              <a:blipFill rotWithShape="1">
                <a:blip r:embed="rId2" cstate="print"/>
                <a:stretch>
                  <a:fillRect l="-981" t="-1882" r="-15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5800" y="3962400"/>
            <a:ext cx="7640797" cy="2163763"/>
          </a:xfrm>
        </p:spPr>
      </p:pic>
    </p:spTree>
    <p:extLst>
      <p:ext uri="{BB962C8B-B14F-4D97-AF65-F5344CB8AC3E}">
        <p14:creationId xmlns:p14="http://schemas.microsoft.com/office/powerpoint/2010/main" xmlns="" val="237045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 2: Promedios Móviles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3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1"/>
                <a:ext cx="8077200" cy="2590800"/>
              </a:xfrm>
            </p:spPr>
            <p:txBody>
              <a:bodyPr/>
              <a:lstStyle/>
              <a:p>
                <a:r>
                  <a:rPr lang="es-MX" dirty="0" smtClean="0"/>
                  <a:t>Para suavizar un ruido blanco podemos </a:t>
                </a:r>
                <a:r>
                  <a:rPr lang="es-MX" dirty="0" err="1" smtClean="0"/>
                  <a:t>reemplazar</a:t>
                </a:r>
                <a:r>
                  <a:rPr lang="es-MX" dirty="0" smtClean="0"/>
                  <a:t> los valores de la serie por promedios de valores adyacentes.</a:t>
                </a:r>
              </a:p>
              <a:p>
                <a:r>
                  <a:rPr lang="es-MX" dirty="0" smtClean="0"/>
                  <a:t>Por ejemplo, tomamos un promedio del valor actual con los dos valores adyacentes: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s-MX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s-MX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s-MX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MX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s-MX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s-MX" b="0" i="1" smtClean="0">
                          <a:latin typeface="Cambria Math"/>
                        </a:rPr>
                        <m:t> (</m:t>
                      </m:r>
                      <m:sSub>
                        <m:sSubPr>
                          <m:ctrlPr>
                            <a:rPr lang="es-MX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b="0" i="1" smtClean="0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s-MX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s-MX" b="0" i="1" smtClean="0"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s-MX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s-MX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i="1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s-MX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s-MX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s-MX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i="1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s-MX" i="1">
                              <a:latin typeface="Cambria Math"/>
                            </a:rPr>
                            <m:t>𝑡</m:t>
                          </m:r>
                          <m:r>
                            <a:rPr lang="es-MX" b="0" i="1" smtClean="0">
                              <a:latin typeface="Cambria Math"/>
                            </a:rPr>
                            <m:t>+</m:t>
                          </m:r>
                          <m:r>
                            <a:rPr lang="es-MX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s-MX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1"/>
                <a:ext cx="8077200" cy="2590800"/>
              </a:xfrm>
              <a:blipFill rotWithShape="1">
                <a:blip r:embed="rId2" cstate="print"/>
                <a:stretch>
                  <a:fillRect l="-981" t="-1882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4191000"/>
            <a:ext cx="8153399" cy="2438400"/>
          </a:xfrm>
        </p:spPr>
      </p:pic>
    </p:spTree>
    <p:extLst>
      <p:ext uri="{BB962C8B-B14F-4D97-AF65-F5344CB8AC3E}">
        <p14:creationId xmlns:p14="http://schemas.microsoft.com/office/powerpoint/2010/main" xmlns="" val="347888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 2: Promedios Móviles</a:t>
            </a:r>
            <a:endParaRPr lang="es-MX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875" y="1720056"/>
            <a:ext cx="8096250" cy="4286250"/>
          </a:xfrm>
        </p:spPr>
      </p:pic>
    </p:spTree>
    <p:extLst>
      <p:ext uri="{BB962C8B-B14F-4D97-AF65-F5344CB8AC3E}">
        <p14:creationId xmlns:p14="http://schemas.microsoft.com/office/powerpoint/2010/main" xmlns="" val="107465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 smtClean="0"/>
              <a:t>Introducción</a:t>
            </a:r>
            <a:endParaRPr lang="es-MX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>
            <a:normAutofit/>
          </a:bodyPr>
          <a:lstStyle/>
          <a:p>
            <a:r>
              <a:rPr lang="es-MX" sz="2400" dirty="0" smtClean="0"/>
              <a:t>Economía</a:t>
            </a:r>
          </a:p>
          <a:p>
            <a:r>
              <a:rPr lang="es-MX" sz="2400" dirty="0" smtClean="0"/>
              <a:t>Ciencias Sociales</a:t>
            </a:r>
          </a:p>
          <a:p>
            <a:r>
              <a:rPr lang="es-MX" sz="2400" dirty="0" smtClean="0"/>
              <a:t>Epidemiología</a:t>
            </a:r>
          </a:p>
          <a:p>
            <a:r>
              <a:rPr lang="es-MX" sz="2400" dirty="0" smtClean="0"/>
              <a:t>Medicina:</a:t>
            </a:r>
          </a:p>
          <a:p>
            <a:pPr lvl="1"/>
            <a:r>
              <a:rPr lang="es-MX" sz="2000" dirty="0" smtClean="0"/>
              <a:t>Variables (temperatura, presión, estudios tipo ‘</a:t>
            </a:r>
            <a:r>
              <a:rPr lang="es-MX" sz="2000" dirty="0" err="1" smtClean="0"/>
              <a:t>Holster</a:t>
            </a:r>
            <a:r>
              <a:rPr lang="es-MX" sz="2000" dirty="0" smtClean="0"/>
              <a:t>’)</a:t>
            </a:r>
          </a:p>
          <a:p>
            <a:pPr lvl="1"/>
            <a:r>
              <a:rPr lang="es-MX" sz="2000" dirty="0" smtClean="0"/>
              <a:t>Electrocardiogramas</a:t>
            </a:r>
          </a:p>
          <a:p>
            <a:pPr lvl="1"/>
            <a:r>
              <a:rPr lang="es-MX" sz="2000" dirty="0" smtClean="0"/>
              <a:t>EEG / </a:t>
            </a:r>
            <a:r>
              <a:rPr lang="es-MX" sz="2000" dirty="0" err="1" smtClean="0"/>
              <a:t>fMRI</a:t>
            </a:r>
            <a:endParaRPr lang="es-MX" sz="2000" dirty="0" smtClean="0"/>
          </a:p>
          <a:p>
            <a:endParaRPr lang="es-MX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s-MX" dirty="0"/>
              <a:t>Física</a:t>
            </a:r>
          </a:p>
          <a:p>
            <a:pPr marL="742950" lvl="2" indent="-342900"/>
            <a:r>
              <a:rPr lang="es-MX" dirty="0" smtClean="0"/>
              <a:t>Manchas solares</a:t>
            </a:r>
          </a:p>
          <a:p>
            <a:pPr marL="742950" lvl="2" indent="-342900"/>
            <a:r>
              <a:rPr lang="es-MX" dirty="0" smtClean="0"/>
              <a:t>Sísmica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s-MX" dirty="0" smtClean="0"/>
              <a:t>Ingeniería</a:t>
            </a:r>
          </a:p>
          <a:p>
            <a:pPr marL="742950" lvl="2" indent="-342900"/>
            <a:r>
              <a:rPr lang="es-MX" dirty="0" smtClean="0"/>
              <a:t>Reconocimiento del lenguaje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s-MX" dirty="0" smtClean="0"/>
              <a:t>Ciencias </a:t>
            </a:r>
            <a:r>
              <a:rPr lang="es-MX" dirty="0"/>
              <a:t>Ambientales</a:t>
            </a:r>
          </a:p>
          <a:p>
            <a:pPr lvl="1"/>
            <a:r>
              <a:rPr lang="es-MX" sz="2000" dirty="0" smtClean="0"/>
              <a:t>Contaminación</a:t>
            </a:r>
          </a:p>
          <a:p>
            <a:pPr lvl="1"/>
            <a:r>
              <a:rPr lang="es-MX" sz="2000" dirty="0" smtClean="0"/>
              <a:t>Lluvias</a:t>
            </a:r>
          </a:p>
          <a:p>
            <a:pPr lvl="1"/>
            <a:r>
              <a:rPr lang="es-MX" sz="2000" dirty="0" smtClean="0"/>
              <a:t>Oceanografía</a:t>
            </a:r>
          </a:p>
          <a:p>
            <a:endParaRPr lang="es-MX" sz="2400" dirty="0" smtClean="0"/>
          </a:p>
          <a:p>
            <a:endParaRPr lang="es-MX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1447799"/>
            <a:ext cx="6201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400" dirty="0" smtClean="0"/>
              <a:t>Importantes aplicaciones en muy diversas áreas 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xmlns="" val="207296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 2: </a:t>
            </a:r>
            <a:r>
              <a:rPr lang="es-MX" smtClean="0"/>
              <a:t>Promedios Móviles</a:t>
            </a:r>
            <a:endParaRPr lang="es-MX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875" y="1720056"/>
            <a:ext cx="8096250" cy="4286250"/>
          </a:xfrm>
        </p:spPr>
      </p:pic>
    </p:spTree>
    <p:extLst>
      <p:ext uri="{BB962C8B-B14F-4D97-AF65-F5344CB8AC3E}">
        <p14:creationId xmlns:p14="http://schemas.microsoft.com/office/powerpoint/2010/main" xmlns="" val="133580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 3: Modelos </a:t>
            </a:r>
            <a:r>
              <a:rPr lang="es-MX" dirty="0" err="1" smtClean="0"/>
              <a:t>Autoregresivos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s-MX" dirty="0" smtClean="0"/>
                  <a:t>Usamos un ruido blanco como el descrito anteriormente y consideramos un proceso descrito por la ecuación en diferencias de segundo orden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s-MX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s-MX" b="0" i="1" smtClean="0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s-MX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s-MX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s-MX" b="0" i="1" smtClean="0"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s-MX" b="0" i="1" smtClean="0">
                          <a:latin typeface="Cambria Math"/>
                        </a:rPr>
                        <m:t> −0.9</m:t>
                      </m:r>
                      <m:sSub>
                        <m:sSubPr>
                          <m:ctrlPr>
                            <a:rPr lang="es-MX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s-MX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s-MX" b="0" i="1" smtClean="0">
                              <a:latin typeface="Cambria Math"/>
                            </a:rPr>
                            <m:t>−2</m:t>
                          </m:r>
                        </m:sub>
                      </m:sSub>
                      <m:r>
                        <a:rPr lang="es-MX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s-MX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b="0" i="1" smtClean="0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s-MX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s-MX" dirty="0"/>
              </a:p>
              <a:p>
                <a:endParaRPr lang="es-MX" dirty="0" smtClean="0"/>
              </a:p>
              <a:p>
                <a:r>
                  <a:rPr lang="es-MX" dirty="0" smtClean="0"/>
                  <a:t>Este modelo representa una regresión del valor actual sobre los dos valores previos del proceso, y por eso el nombre de </a:t>
                </a:r>
                <a:r>
                  <a:rPr lang="es-MX" dirty="0" err="1" smtClean="0"/>
                  <a:t>autoregresión</a:t>
                </a:r>
                <a:r>
                  <a:rPr lang="es-MX" dirty="0" smtClean="0"/>
                  <a:t>.</a:t>
                </a:r>
              </a:p>
              <a:p>
                <a:endParaRPr lang="es-MX" dirty="0"/>
              </a:p>
              <a:p>
                <a:r>
                  <a:rPr lang="es-MX" dirty="0" smtClean="0"/>
                  <a:t>Los valores del proceso dependen de los valores iniciales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s-MX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s-MX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MX" dirty="0" smtClean="0"/>
                  <a:t> y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s-MX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s-MX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s-MX" b="0" i="1" smtClean="0">
                        <a:latin typeface="Cambria Math"/>
                      </a:rPr>
                      <m:t>.</m:t>
                    </m:r>
                  </m:oMath>
                </a14:m>
                <a:endParaRPr lang="es-MX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963" t="-1078" r="-222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40352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 3: Modelos </a:t>
            </a:r>
            <a:r>
              <a:rPr lang="es-MX" dirty="0" err="1" smtClean="0"/>
              <a:t>Autoregresivos</a:t>
            </a:r>
            <a:endParaRPr lang="es-MX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875" y="1720056"/>
            <a:ext cx="8096250" cy="4286250"/>
          </a:xfrm>
        </p:spPr>
      </p:pic>
    </p:spTree>
    <p:extLst>
      <p:ext uri="{BB962C8B-B14F-4D97-AF65-F5344CB8AC3E}">
        <p14:creationId xmlns:p14="http://schemas.microsoft.com/office/powerpoint/2010/main" xmlns="" val="90089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 4: Paseo al Azar con Deriva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s-MX" dirty="0" smtClean="0"/>
                  <a:t>Un modelo posible para analizar datos con tendencia lineal es el paseo al azar con deriva dado por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s-MX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s-MX" b="0" i="1" smtClean="0">
                          <a:latin typeface="Cambria Math"/>
                        </a:rPr>
                        <m:t>= </m:t>
                      </m:r>
                      <m:r>
                        <a:rPr lang="es-MX" b="0" i="1" smtClean="0">
                          <a:latin typeface="Cambria Math"/>
                          <a:ea typeface="Cambria Math"/>
                        </a:rPr>
                        <m:t>𝛿</m:t>
                      </m:r>
                      <m:r>
                        <a:rPr lang="es-MX" b="0" i="1" smtClean="0">
                          <a:latin typeface="Cambria Math"/>
                          <a:ea typeface="Cambria Math"/>
                        </a:rPr>
                        <m:t>+ </m:t>
                      </m:r>
                      <m:sSub>
                        <m:sSubPr>
                          <m:ctrlPr>
                            <a:rPr lang="es-MX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s-MX" b="0" i="1" smtClean="0">
                              <a:latin typeface="Cambria Math"/>
                              <a:ea typeface="Cambria Math"/>
                            </a:rPr>
                            <m:t>𝑋</m:t>
                          </m:r>
                        </m:e>
                        <m:sub>
                          <m:r>
                            <a:rPr lang="es-MX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  <m:r>
                            <a:rPr lang="es-MX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b>
                      </m:sSub>
                      <m:r>
                        <a:rPr lang="es-MX" b="0" i="1" smtClean="0">
                          <a:latin typeface="Cambria Math"/>
                          <a:ea typeface="Cambria Math"/>
                        </a:rPr>
                        <m:t>+ </m:t>
                      </m:r>
                      <m:sSub>
                        <m:sSubPr>
                          <m:ctrlPr>
                            <a:rPr lang="es-MX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s-MX" b="0" i="1" smtClean="0">
                              <a:latin typeface="Cambria Math"/>
                              <a:ea typeface="Cambria Math"/>
                            </a:rPr>
                            <m:t>𝑤</m:t>
                          </m:r>
                        </m:e>
                        <m:sub>
                          <m:r>
                            <a:rPr lang="es-MX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s-MX" dirty="0"/>
              </a:p>
              <a:p>
                <a:pPr marL="346075" indent="-346075">
                  <a:buNone/>
                </a:pPr>
                <a:r>
                  <a:rPr lang="es-MX" dirty="0" smtClean="0"/>
                  <a:t>	con condición inicial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s-MX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s-MX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s-MX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s-MX" dirty="0" smtClean="0"/>
                  <a:t>.</a:t>
                </a:r>
              </a:p>
              <a:p>
                <a:r>
                  <a:rPr lang="es-MX" dirty="0" smtClean="0"/>
                  <a:t>La relación anterior se puede escribir como una suma de ruido blanco: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s-MX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s-MX" b="0" i="1" smtClean="0">
                          <a:latin typeface="Cambria Math"/>
                        </a:rPr>
                        <m:t>= </m:t>
                      </m:r>
                      <m:r>
                        <a:rPr lang="es-MX" b="0" i="1" smtClean="0">
                          <a:latin typeface="Cambria Math"/>
                          <a:ea typeface="Cambria Math"/>
                        </a:rPr>
                        <m:t>𝛿</m:t>
                      </m:r>
                      <m:r>
                        <a:rPr lang="es-MX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s-MX" b="0" i="1" smtClean="0">
                          <a:latin typeface="Cambria Math"/>
                          <a:ea typeface="Cambria Math"/>
                        </a:rPr>
                        <m:t>+ </m:t>
                      </m:r>
                      <m:nary>
                        <m:naryPr>
                          <m:chr m:val="∑"/>
                          <m:ctrlPr>
                            <a:rPr lang="es-MX" b="0" i="1" smtClean="0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MX" b="0" i="1" smtClean="0">
                              <a:latin typeface="Cambria Math"/>
                              <a:ea typeface="Cambria Math"/>
                            </a:rPr>
                            <m:t>𝑗</m:t>
                          </m:r>
                          <m:r>
                            <a:rPr lang="es-MX" b="0" i="1" smtClean="0">
                              <a:latin typeface="Cambria Math"/>
                              <a:ea typeface="Cambria Math"/>
                            </a:rPr>
                            <m:t>=1</m:t>
                          </m:r>
                        </m:sub>
                        <m:sup>
                          <m:r>
                            <a:rPr lang="es-MX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sup>
                        <m:e>
                          <m:sSub>
                            <m:sSubPr>
                              <m:ctrlPr>
                                <a:rPr lang="es-MX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s-MX" b="0" i="1" smtClean="0">
                                  <a:latin typeface="Cambria Math"/>
                                  <a:ea typeface="Cambria Math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s-MX" b="0" i="1" smtClean="0">
                                  <a:latin typeface="Cambria Math"/>
                                  <a:ea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s-MX" dirty="0"/>
              </a:p>
              <a:p>
                <a:endParaRPr lang="es-MX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963" t="-1078" r="-88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0868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 4: Paseo al Azar con Deriva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875" y="1720056"/>
            <a:ext cx="8096250" cy="4286250"/>
          </a:xfrm>
        </p:spPr>
      </p:pic>
    </p:spTree>
    <p:extLst>
      <p:ext uri="{BB962C8B-B14F-4D97-AF65-F5344CB8AC3E}">
        <p14:creationId xmlns:p14="http://schemas.microsoft.com/office/powerpoint/2010/main" xmlns="" val="342912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 5: Señal + Ruido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s-MX" dirty="0" smtClean="0"/>
                  <a:t>Con frecuencia un modelo apropiado para una ST es el de una señal que muestra algún tipo de variación periódica, que ha sido contaminada por la presencia de un ruido.</a:t>
                </a:r>
              </a:p>
              <a:p>
                <a:r>
                  <a:rPr lang="es-MX" dirty="0" smtClean="0"/>
                  <a:t>Como ejemplo podemos considerar una señal sinusoidal</a:t>
                </a:r>
              </a:p>
              <a:p>
                <a:pPr marL="0" indent="0">
                  <a:buNone/>
                </a:pPr>
                <a14:m/>
                <a:endParaRPr lang="es-MX" dirty="0"/>
              </a:p>
              <a:p>
                <a:pPr marL="0" indent="0">
                  <a:buNone/>
                </a:pPr>
                <a:r>
                  <a:rPr lang="es-MX" dirty="0" smtClean="0"/>
                  <a:t>donde el primer término es la señal. Este modelo también se puede escribir como</a:t>
                </a:r>
              </a:p>
              <a:p>
                <a:pPr marL="0" indent="0">
                  <a:buNone/>
                </a:pPr>
                <a14:m/>
                <a:endParaRPr lang="es-MX" dirty="0" smtClean="0"/>
              </a:p>
              <a:p>
                <a:pPr marL="0" indent="0">
                  <a:buNone/>
                </a:pPr>
                <a:r>
                  <a:rPr lang="es-MX" dirty="0" smtClean="0"/>
                  <a:t>donde </a:t>
                </a:r>
                <a14:m/>
                <a:r>
                  <a:rPr lang="es-MX" dirty="0" smtClean="0"/>
                  <a:t> es la amplitud, </a:t>
                </a:r>
                <a14:m/>
                <a:r>
                  <a:rPr lang="es-MX" dirty="0" smtClean="0"/>
                  <a:t> es la frecuencia de la oscilación y </a:t>
                </a:r>
                <a14:m/>
                <a:r>
                  <a:rPr lang="es-MX" dirty="0" smtClean="0"/>
                  <a:t> es la fase. (</a:t>
                </a:r>
                <a14:m/>
                <a:r>
                  <a:rPr lang="es-MX" dirty="0" smtClean="0"/>
                  <a:t>).</a:t>
                </a:r>
              </a:p>
              <a:p>
                <a:endParaRPr lang="es-MX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111" t="-1887" r="-125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77575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 5: Señal + Ruido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875" y="1720056"/>
            <a:ext cx="8096250" cy="4286250"/>
          </a:xfrm>
        </p:spPr>
      </p:pic>
    </p:spTree>
    <p:extLst>
      <p:ext uri="{BB962C8B-B14F-4D97-AF65-F5344CB8AC3E}">
        <p14:creationId xmlns:p14="http://schemas.microsoft.com/office/powerpoint/2010/main" xmlns="" val="235589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Procesos Aleatorios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teorema de </a:t>
            </a:r>
            <a:r>
              <a:rPr lang="es-MX" dirty="0" err="1" smtClean="0"/>
              <a:t>Kolmogorov</a:t>
            </a:r>
            <a:endParaRPr lang="es-MX" dirty="0" smtClean="0"/>
          </a:p>
          <a:p>
            <a:r>
              <a:rPr lang="es-MX" dirty="0" smtClean="0"/>
              <a:t>Separabilidad</a:t>
            </a:r>
          </a:p>
          <a:p>
            <a:r>
              <a:rPr lang="es-MX" dirty="0" smtClean="0"/>
              <a:t>Algunas clases de procesos aleatorios</a:t>
            </a:r>
          </a:p>
          <a:p>
            <a:pPr lvl="1"/>
            <a:r>
              <a:rPr lang="es-MX" dirty="0" smtClean="0"/>
              <a:t>Procesos débilmente estacionarios</a:t>
            </a:r>
          </a:p>
          <a:p>
            <a:pPr lvl="1"/>
            <a:r>
              <a:rPr lang="es-MX" dirty="0" smtClean="0"/>
              <a:t>Procesos fuertemente estacionarios</a:t>
            </a:r>
          </a:p>
          <a:p>
            <a:pPr lvl="1"/>
            <a:r>
              <a:rPr lang="es-MX" dirty="0" smtClean="0"/>
              <a:t>Procesos con incrementos estacionarios</a:t>
            </a:r>
          </a:p>
          <a:p>
            <a:pPr lvl="1"/>
            <a:r>
              <a:rPr lang="es-MX" dirty="0" smtClean="0"/>
              <a:t>Procesos con incrementos independientes</a:t>
            </a:r>
          </a:p>
          <a:p>
            <a:pPr lvl="1"/>
            <a:r>
              <a:rPr lang="es-MX" dirty="0" smtClean="0"/>
              <a:t>Procesos de </a:t>
            </a:r>
            <a:r>
              <a:rPr lang="es-MX" dirty="0" err="1" smtClean="0"/>
              <a:t>Markov</a:t>
            </a:r>
            <a:endParaRPr lang="es-MX" dirty="0" smtClean="0"/>
          </a:p>
          <a:p>
            <a:pPr lvl="1"/>
            <a:r>
              <a:rPr lang="es-MX" dirty="0" smtClean="0"/>
              <a:t>Martingalas</a:t>
            </a:r>
          </a:p>
          <a:p>
            <a:pPr lvl="1"/>
            <a:r>
              <a:rPr lang="es-MX" dirty="0" smtClean="0"/>
              <a:t>Procesos </a:t>
            </a:r>
            <a:r>
              <a:rPr lang="es-MX" dirty="0" err="1" smtClean="0"/>
              <a:t>Gaussianos</a:t>
            </a:r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21118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 smtClean="0"/>
              <a:t>Introducción</a:t>
            </a:r>
            <a:endParaRPr lang="es-MX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Dominio del tiempo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285999"/>
            <a:ext cx="4040188" cy="3840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La correlación entre puntos contiguos en el tiempo se explica por una dependencia del valor presente con los valores pasados de la serie.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Se modelan los valores futuros como  una función paramétrica del valor presente y los valores pasados.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ARMA / ARIMA (Box &amp; Jenkins)</a:t>
            </a:r>
            <a:endParaRPr lang="es-MX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MX" dirty="0" smtClean="0"/>
              <a:t>Dominio de las frecuencias</a:t>
            </a:r>
            <a:endParaRPr lang="es-MX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5025" y="2285999"/>
            <a:ext cx="4041775" cy="3840163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s-MX" dirty="0" smtClean="0"/>
              <a:t>Las características principales son las variaciones periódicas que aparecen en los datos.</a:t>
            </a:r>
          </a:p>
          <a:p>
            <a:pPr marL="0" lvl="1" indent="0">
              <a:buNone/>
            </a:pPr>
            <a:endParaRPr lang="es-MX" dirty="0"/>
          </a:p>
          <a:p>
            <a:pPr marL="0" lvl="1" indent="0">
              <a:buNone/>
            </a:pPr>
            <a:r>
              <a:rPr lang="es-MX" dirty="0" smtClean="0"/>
              <a:t>Con frecuencia son producto de causas biológicas, físicas, ambientales, etc. Que resultan de interés.</a:t>
            </a:r>
          </a:p>
          <a:p>
            <a:pPr marL="0" lvl="1" indent="0">
              <a:buNone/>
            </a:pPr>
            <a:endParaRPr lang="es-MX" dirty="0"/>
          </a:p>
          <a:p>
            <a:pPr marL="0" lvl="1" indent="0">
              <a:buNone/>
            </a:pPr>
            <a:r>
              <a:rPr lang="es-MX" dirty="0" smtClean="0"/>
              <a:t>Análisis de la descomposición de la varianza en términos de las distintas frecuencias presentes (espectro).</a:t>
            </a:r>
          </a:p>
          <a:p>
            <a:endParaRPr lang="es-MX" sz="2400" dirty="0" smtClean="0"/>
          </a:p>
          <a:p>
            <a:endParaRPr lang="es-MX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84158" y="1219200"/>
            <a:ext cx="6928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400" dirty="0" smtClean="0"/>
              <a:t>Dos enfoques (no incompatibles) para el análisis de ST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xmlns="" val="143986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Ejemplo 1: Manchas Solares</a:t>
            </a:r>
            <a:endParaRPr lang="es-MX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875" y="1720056"/>
            <a:ext cx="8096250" cy="4286250"/>
          </a:xfrm>
        </p:spPr>
      </p:pic>
    </p:spTree>
    <p:extLst>
      <p:ext uri="{BB962C8B-B14F-4D97-AF65-F5344CB8AC3E}">
        <p14:creationId xmlns:p14="http://schemas.microsoft.com/office/powerpoint/2010/main" xmlns="" val="72302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Ejemplo 1</a:t>
            </a:r>
            <a:r>
              <a:rPr lang="es-MX" smtClean="0"/>
              <a:t>: Manchas Solares</a:t>
            </a:r>
            <a:endParaRPr lang="es-MX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875" y="1720056"/>
            <a:ext cx="8096250" cy="4286250"/>
          </a:xfrm>
        </p:spPr>
      </p:pic>
    </p:spTree>
    <p:extLst>
      <p:ext uri="{BB962C8B-B14F-4D97-AF65-F5344CB8AC3E}">
        <p14:creationId xmlns:p14="http://schemas.microsoft.com/office/powerpoint/2010/main" xmlns="" val="43490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Ejemplo 2: Pasajeros de Pan Am</a:t>
            </a:r>
            <a:endParaRPr lang="es-MX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875" y="1720056"/>
            <a:ext cx="8096250" cy="4286250"/>
          </a:xfrm>
        </p:spPr>
      </p:pic>
    </p:spTree>
    <p:extLst>
      <p:ext uri="{BB962C8B-B14F-4D97-AF65-F5344CB8AC3E}">
        <p14:creationId xmlns:p14="http://schemas.microsoft.com/office/powerpoint/2010/main" xmlns="" val="412965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Ejemplo 3: Finanzas</a:t>
            </a:r>
            <a:endParaRPr lang="es-MX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875" y="1720056"/>
            <a:ext cx="8096250" cy="4286250"/>
          </a:xfrm>
        </p:spPr>
      </p:pic>
    </p:spTree>
    <p:extLst>
      <p:ext uri="{BB962C8B-B14F-4D97-AF65-F5344CB8AC3E}">
        <p14:creationId xmlns:p14="http://schemas.microsoft.com/office/powerpoint/2010/main" xmlns="" val="74595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Ejemplo 4: Temperatura</a:t>
            </a:r>
            <a:endParaRPr lang="es-MX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875" y="1720056"/>
            <a:ext cx="8096250" cy="4286250"/>
          </a:xfrm>
        </p:spPr>
      </p:pic>
    </p:spTree>
    <p:extLst>
      <p:ext uri="{BB962C8B-B14F-4D97-AF65-F5344CB8AC3E}">
        <p14:creationId xmlns:p14="http://schemas.microsoft.com/office/powerpoint/2010/main" xmlns="" val="258679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389</Words>
  <Application>Microsoft Office PowerPoint</Application>
  <PresentationFormat>Presentación en pantalla (4:3)</PresentationFormat>
  <Paragraphs>92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38" baseType="lpstr">
      <vt:lpstr>Office Theme</vt:lpstr>
      <vt:lpstr>Series Temporales</vt:lpstr>
      <vt:lpstr>Introducción</vt:lpstr>
      <vt:lpstr>Introducción</vt:lpstr>
      <vt:lpstr>Introducción</vt:lpstr>
      <vt:lpstr>Ejemplo 1: Manchas Solares</vt:lpstr>
      <vt:lpstr>Ejemplo 1: Manchas Solares</vt:lpstr>
      <vt:lpstr>Ejemplo 2: Pasajeros de Pan Am</vt:lpstr>
      <vt:lpstr>Ejemplo 3: Finanzas</vt:lpstr>
      <vt:lpstr>Ejemplo 4: Temperatura</vt:lpstr>
      <vt:lpstr>Ejemplo 5: Temperatura</vt:lpstr>
      <vt:lpstr>Ejemplo 6: Temperatura</vt:lpstr>
      <vt:lpstr>Ejemplo 7: Finanzas </vt:lpstr>
      <vt:lpstr>Ejemplo 7: Finanzas</vt:lpstr>
      <vt:lpstr>Ejemplo 7: Finanzas</vt:lpstr>
      <vt:lpstr>Ejemplo 7: Finanzas</vt:lpstr>
      <vt:lpstr>Ejemplo 8: Sonido</vt:lpstr>
      <vt:lpstr>Ejemplo 9: Series Múltiples </vt:lpstr>
      <vt:lpstr>Ejemplo 10: Pesca</vt:lpstr>
      <vt:lpstr>Ejemplo 11: fMRI </vt:lpstr>
      <vt:lpstr>Ejemplo 12: Geofísica </vt:lpstr>
      <vt:lpstr>Ejemplo 13: Lluvias</vt:lpstr>
      <vt:lpstr>Ejemplo 13: Lluvias</vt:lpstr>
      <vt:lpstr>Ejemplo 14: Olas </vt:lpstr>
      <vt:lpstr>Ejemplo 14: Olas </vt:lpstr>
      <vt:lpstr>Modelos estadisticos</vt:lpstr>
      <vt:lpstr>Modelos Estadísticos</vt:lpstr>
      <vt:lpstr>Ejemplo 1: Ruido Blanco</vt:lpstr>
      <vt:lpstr>Ejemplo 2: Promedios Móviles</vt:lpstr>
      <vt:lpstr>Ejemplo 2: Promedios Móviles</vt:lpstr>
      <vt:lpstr>Ejemplo 2: Promedios Móviles</vt:lpstr>
      <vt:lpstr>Ejemplo 3: Modelos Autoregresivos</vt:lpstr>
      <vt:lpstr>Ejemplo 3: Modelos Autoregresivos</vt:lpstr>
      <vt:lpstr>Ejemplo 4: Paseo al Azar con Deriva</vt:lpstr>
      <vt:lpstr>Ejemplo 4: Paseo al Azar con Deriva</vt:lpstr>
      <vt:lpstr>Ejemplo 5: Señal + Ruido</vt:lpstr>
      <vt:lpstr>Ejemplo 5: Señal + Ruido</vt:lpstr>
      <vt:lpstr>Procesos Aleatorios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Series Temporales</dc:title>
  <dc:creator>jortega</dc:creator>
  <cp:lastModifiedBy>Joaquin Ortega</cp:lastModifiedBy>
  <cp:revision>35</cp:revision>
  <dcterms:created xsi:type="dcterms:W3CDTF">2012-08-18T15:55:24Z</dcterms:created>
  <dcterms:modified xsi:type="dcterms:W3CDTF">2012-08-21T18:53:00Z</dcterms:modified>
</cp:coreProperties>
</file>