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63" r:id="rId5"/>
    <p:sldId id="265" r:id="rId6"/>
    <p:sldId id="264" r:id="rId7"/>
    <p:sldId id="258" r:id="rId8"/>
    <p:sldId id="266" r:id="rId9"/>
    <p:sldId id="269" r:id="rId10"/>
    <p:sldId id="267" r:id="rId11"/>
    <p:sldId id="257" r:id="rId12"/>
    <p:sldId id="268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73" r:id="rId23"/>
    <p:sldId id="259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eorema_de_Gre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articulos/PlanimetersCalculusRevised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dZYAfxcjZs" TargetMode="External"/><Relationship Id="rId7" Type="http://schemas.openxmlformats.org/officeDocument/2006/relationships/image" Target="../media/image48.jpeg"/><Relationship Id="rId2" Type="http://schemas.openxmlformats.org/officeDocument/2006/relationships/hyperlink" Target="https://www.youtube.com/watch?v=TGI9cJRj3o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OD9bOUHgK8o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khanacademy.org/math/multivariable-calculus/greens-theorem-and-stokes-theorem/greens-theorem-articles/a/greens-theorem-examples" TargetMode="External"/><Relationship Id="rId2" Type="http://schemas.openxmlformats.org/officeDocument/2006/relationships/hyperlink" Target="https://es.khanacademy.org/math/multivariable-calculus/greens-theorem-and-stokes-theorem/greens-theorem-articles/a/greens-theore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videos/Polar%20planimeter%201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videos/Homemade%20polar%20planimeter%20-%20DIY%20area%20measuring%20instrument.rmh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ideos/Lego%20Technic%20-%20Pritz%20Hatchet%20Polar%20Planimeter.rmh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videos/Polar%20Planimeter%20Review%20%20%20HowTo.rmh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Teorema de </a:t>
            </a:r>
            <a:r>
              <a:rPr lang="es-MX" dirty="0"/>
              <a:t>G</a:t>
            </a:r>
            <a:r>
              <a:rPr lang="es-MX" dirty="0" smtClean="0"/>
              <a:t>reen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max@cimat.mx</a:t>
            </a:r>
            <a:endParaRPr lang="es-MX" dirty="0"/>
          </a:p>
        </p:txBody>
      </p:sp>
      <p:pic>
        <p:nvPicPr>
          <p:cNvPr id="1026" name="Picture 2" descr="C:\Users\FernandoN2\Desktop\MigrantesMapas\img\cim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4955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mío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140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2362200"/>
            <a:ext cx="4140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conceptual</a:t>
            </a:r>
            <a:endParaRPr lang="es-MX" dirty="0"/>
          </a:p>
        </p:txBody>
      </p:sp>
      <p:pic>
        <p:nvPicPr>
          <p:cNvPr id="4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1647160"/>
            <a:ext cx="496657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Dos movimientos</a:t>
            </a:r>
            <a:endParaRPr lang="es-MX" dirty="0"/>
          </a:p>
        </p:txBody>
      </p:sp>
      <p:pic>
        <p:nvPicPr>
          <p:cNvPr id="6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0450" y="762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12" y="1701874"/>
            <a:ext cx="4576746" cy="4521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970" y="1701874"/>
            <a:ext cx="4522559" cy="4521052"/>
          </a:xfrm>
          <a:prstGeom prst="rect">
            <a:avLst/>
          </a:prstGeom>
        </p:spPr>
      </p:pic>
      <p:pic>
        <p:nvPicPr>
          <p:cNvPr id="7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br>
              <a:rPr lang="es-MX" dirty="0" smtClean="0"/>
            </a:br>
            <a:r>
              <a:rPr lang="es-MX" sz="1800" dirty="0" smtClean="0"/>
              <a:t>dos movimientos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6400"/>
            <a:ext cx="4966570" cy="4648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86200" y="1981200"/>
            <a:ext cx="5105400" cy="4267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S</a:t>
            </a:r>
            <a:r>
              <a:rPr lang="es-MX" sz="2000" baseline="-25000" dirty="0" smtClean="0"/>
              <a:t>1</a:t>
            </a:r>
            <a:r>
              <a:rPr lang="es-MX" sz="2000" dirty="0" smtClean="0"/>
              <a:t> </a:t>
            </a:r>
            <a:r>
              <a:rPr lang="es-MX" sz="2000" baseline="-25000" dirty="0"/>
              <a:t>distancia que se mueve la rueda </a:t>
            </a:r>
            <a:r>
              <a:rPr lang="es-MX" sz="2000" dirty="0" smtClean="0"/>
              <a:t>= </a:t>
            </a:r>
          </a:p>
          <a:p>
            <a:r>
              <a:rPr lang="es-MX" sz="2000" dirty="0" err="1" smtClean="0"/>
              <a:t>V</a:t>
            </a:r>
            <a:r>
              <a:rPr lang="es-MX" sz="2000" baseline="-25000" dirty="0" err="1" smtClean="0"/>
              <a:t>desplazamiento</a:t>
            </a:r>
            <a:r>
              <a:rPr lang="es-MX" sz="2000" dirty="0" smtClean="0"/>
              <a:t>  . </a:t>
            </a:r>
            <a:r>
              <a:rPr lang="es-MX" sz="2000" dirty="0" err="1" smtClean="0"/>
              <a:t>V</a:t>
            </a:r>
            <a:r>
              <a:rPr lang="es-MX" sz="2000" baseline="-25000" dirty="0" err="1" smtClean="0"/>
              <a:t>normalBrazo</a:t>
            </a:r>
            <a:endParaRPr lang="es-MX" sz="2000" baseline="-25000" dirty="0"/>
          </a:p>
          <a:p>
            <a:endParaRPr lang="es-MX" sz="2000" dirty="0"/>
          </a:p>
          <a:p>
            <a:r>
              <a:rPr lang="es-MX" sz="2000" dirty="0" smtClean="0"/>
              <a:t>S</a:t>
            </a:r>
            <a:r>
              <a:rPr lang="es-MX" sz="2000" baseline="-25000" dirty="0" smtClean="0"/>
              <a:t>2</a:t>
            </a:r>
            <a:r>
              <a:rPr lang="es-MX" sz="2000" dirty="0" smtClean="0"/>
              <a:t> </a:t>
            </a:r>
            <a:r>
              <a:rPr lang="es-MX" sz="2000" baseline="-25000" dirty="0"/>
              <a:t>distancia que se mueve la </a:t>
            </a:r>
            <a:r>
              <a:rPr lang="es-MX" sz="2000" baseline="-25000" dirty="0" smtClean="0"/>
              <a:t>rueda =</a:t>
            </a:r>
          </a:p>
          <a:p>
            <a:endParaRPr lang="es-MX" sz="2000" baseline="-25000" dirty="0"/>
          </a:p>
          <a:p>
            <a:endParaRPr lang="es-MX" sz="2000" dirty="0"/>
          </a:p>
        </p:txBody>
      </p:sp>
      <p:pic>
        <p:nvPicPr>
          <p:cNvPr id="6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br>
              <a:rPr lang="es-MX" dirty="0" smtClean="0"/>
            </a:br>
            <a:r>
              <a:rPr lang="es-MX" sz="2000" dirty="0" err="1"/>
              <a:t>V</a:t>
            </a:r>
            <a:r>
              <a:rPr lang="es-MX" sz="2000" baseline="-25000" dirty="0" err="1"/>
              <a:t>desplazamiento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5375" y="4160281"/>
            <a:ext cx="63246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5375" y="3165990"/>
            <a:ext cx="2305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753" y="316599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</a:t>
            </a:r>
            <a:r>
              <a:rPr lang="es-MX" baseline="-25000" dirty="0" smtClean="0"/>
              <a:t>1</a:t>
            </a:r>
            <a:endParaRPr lang="es-MX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7450" y="685800"/>
            <a:ext cx="2686833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</a:t>
            </a:r>
            <a:r>
              <a:rPr lang="es-MX" baseline="-25000" dirty="0" smtClean="0"/>
              <a:t>2</a:t>
            </a:r>
            <a:endParaRPr lang="es-MX" baseline="-25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269" y="1752600"/>
            <a:ext cx="6123181" cy="609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sz="2000" dirty="0" smtClean="0"/>
              <a:t>S</a:t>
            </a:r>
            <a:r>
              <a:rPr lang="es-MX" sz="2000" baseline="-25000" dirty="0" smtClean="0"/>
              <a:t>1</a:t>
            </a:r>
            <a:r>
              <a:rPr lang="es-MX" sz="2000" dirty="0" smtClean="0"/>
              <a:t> </a:t>
            </a:r>
            <a:r>
              <a:rPr lang="es-MX" sz="2000" baseline="-25000" dirty="0"/>
              <a:t>distancia que se mueve la rueda </a:t>
            </a:r>
            <a:r>
              <a:rPr lang="es-MX" sz="2000" dirty="0" smtClean="0"/>
              <a:t>= </a:t>
            </a:r>
            <a:r>
              <a:rPr lang="es-MX" sz="2000" dirty="0" err="1" smtClean="0"/>
              <a:t>V</a:t>
            </a:r>
            <a:r>
              <a:rPr lang="es-MX" sz="2000" baseline="-25000" dirty="0" err="1" smtClean="0"/>
              <a:t>desplazamiento</a:t>
            </a:r>
            <a:r>
              <a:rPr lang="es-MX" sz="2000" dirty="0" smtClean="0"/>
              <a:t>  . </a:t>
            </a:r>
            <a:r>
              <a:rPr lang="es-MX" sz="2000" dirty="0" err="1" smtClean="0"/>
              <a:t>V</a:t>
            </a:r>
            <a:r>
              <a:rPr lang="es-MX" sz="2000" baseline="-25000" dirty="0" err="1" smtClean="0"/>
              <a:t>normalBrazo</a:t>
            </a:r>
            <a:endParaRPr lang="es-MX" sz="2000" baseline="-25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0753" y="2438400"/>
            <a:ext cx="2724847" cy="4286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sz="2000" dirty="0" err="1" smtClean="0"/>
              <a:t>V</a:t>
            </a:r>
            <a:r>
              <a:rPr lang="es-MX" sz="2000" baseline="-25000" dirty="0" err="1" smtClean="0"/>
              <a:t>desplazamiento</a:t>
            </a:r>
            <a:r>
              <a:rPr lang="es-MX" sz="2000" baseline="-25000" dirty="0" smtClean="0"/>
              <a:t> </a:t>
            </a:r>
            <a:r>
              <a:rPr lang="es-MX" sz="2000" dirty="0" smtClean="0"/>
              <a:t>= P</a:t>
            </a:r>
            <a:r>
              <a:rPr lang="es-MX" sz="2000" baseline="-25000" dirty="0" smtClean="0"/>
              <a:t>1 </a:t>
            </a:r>
            <a:r>
              <a:rPr lang="es-MX" sz="2000" dirty="0" smtClean="0"/>
              <a:t>P</a:t>
            </a:r>
            <a:r>
              <a:rPr lang="es-MX" sz="2000" baseline="-25000" dirty="0" smtClean="0"/>
              <a:t>2</a:t>
            </a:r>
            <a:endParaRPr lang="es-MX" sz="2000" baseline="-25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7487" y="5429250"/>
            <a:ext cx="3000375" cy="69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8600" y="5541705"/>
            <a:ext cx="2724847" cy="4286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sz="2000" dirty="0" err="1" smtClean="0"/>
              <a:t>V</a:t>
            </a:r>
            <a:r>
              <a:rPr lang="es-MX" sz="2000" baseline="-25000" dirty="0" err="1" smtClean="0"/>
              <a:t>desplazamiento</a:t>
            </a:r>
            <a:r>
              <a:rPr lang="es-MX" sz="2000" baseline="-25000" dirty="0" smtClean="0"/>
              <a:t> </a:t>
            </a:r>
            <a:r>
              <a:rPr lang="es-MX" sz="2000" dirty="0" smtClean="0"/>
              <a:t>= </a:t>
            </a:r>
            <a:endParaRPr lang="es-MX" sz="2000" baseline="-25000" dirty="0"/>
          </a:p>
        </p:txBody>
      </p:sp>
      <p:pic>
        <p:nvPicPr>
          <p:cNvPr id="13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br>
              <a:rPr lang="es-MX" dirty="0" smtClean="0"/>
            </a:br>
            <a:r>
              <a:rPr lang="es-MX" sz="2000" dirty="0" err="1" smtClean="0"/>
              <a:t>V</a:t>
            </a:r>
            <a:r>
              <a:rPr lang="es-MX" sz="2000" baseline="-25000" dirty="0" err="1" smtClean="0"/>
              <a:t>normalBrazo</a:t>
            </a:r>
            <a:endParaRPr lang="es-MX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6664" y="23669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</a:t>
            </a:r>
            <a:r>
              <a:rPr lang="es-MX" baseline="-25000" dirty="0" smtClean="0"/>
              <a:t>1</a:t>
            </a:r>
            <a:endParaRPr lang="es-MX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7450" y="685800"/>
            <a:ext cx="2686833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321" y="285318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</a:t>
            </a:r>
            <a:r>
              <a:rPr lang="es-MX" baseline="-25000" dirty="0" smtClean="0"/>
              <a:t>2</a:t>
            </a:r>
            <a:endParaRPr lang="es-MX" baseline="-25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0753" y="1769238"/>
            <a:ext cx="2724847" cy="4286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sz="2000" dirty="0" smtClean="0"/>
              <a:t>V</a:t>
            </a:r>
            <a:r>
              <a:rPr lang="es-MX" sz="2000" baseline="-25000" dirty="0" smtClean="0"/>
              <a:t> </a:t>
            </a:r>
            <a:r>
              <a:rPr lang="es-MX" sz="2000" dirty="0" smtClean="0"/>
              <a:t>= P</a:t>
            </a:r>
            <a:r>
              <a:rPr lang="es-MX" sz="2000" baseline="-25000" dirty="0" smtClean="0"/>
              <a:t>1 </a:t>
            </a:r>
            <a:r>
              <a:rPr lang="es-MX" sz="2000" dirty="0" smtClean="0"/>
              <a:t>P</a:t>
            </a:r>
            <a:r>
              <a:rPr lang="es-MX" sz="2000" baseline="-25000" dirty="0" smtClean="0"/>
              <a:t>2</a:t>
            </a:r>
            <a:endParaRPr lang="es-MX" sz="20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838185"/>
            <a:ext cx="714724" cy="41692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2375044"/>
            <a:ext cx="2305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0" y="3255108"/>
            <a:ext cx="1943099" cy="15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sz="2000" dirty="0" smtClean="0"/>
              <a:t>V . B = 0</a:t>
            </a:r>
          </a:p>
          <a:p>
            <a:r>
              <a:rPr lang="es-MX" sz="2000" dirty="0" smtClean="0"/>
              <a:t>|V|  = 1</a:t>
            </a:r>
            <a:endParaRPr lang="es-MX" sz="20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5791200"/>
            <a:ext cx="2895600" cy="6858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579120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err="1" smtClean="0"/>
              <a:t>V</a:t>
            </a:r>
            <a:r>
              <a:rPr lang="es-MX" sz="2800" baseline="-25000" dirty="0" err="1" smtClean="0"/>
              <a:t>normalBrazo</a:t>
            </a:r>
            <a:r>
              <a:rPr lang="es-MX" sz="2800" baseline="-25000" dirty="0"/>
              <a:t> </a:t>
            </a:r>
            <a:r>
              <a:rPr lang="es-MX" sz="2800" baseline="-25000" dirty="0" smtClean="0"/>
              <a:t>=</a:t>
            </a:r>
            <a:endParaRPr lang="es-MX" sz="2800" dirty="0"/>
          </a:p>
        </p:txBody>
      </p:sp>
      <p:pic>
        <p:nvPicPr>
          <p:cNvPr id="21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br>
              <a:rPr lang="es-MX" dirty="0" smtClean="0"/>
            </a:br>
            <a:r>
              <a:rPr lang="es-MX" sz="2000" dirty="0" smtClean="0"/>
              <a:t>S</a:t>
            </a:r>
            <a:r>
              <a:rPr lang="es-MX" sz="2000" baseline="-25000" dirty="0" smtClean="0"/>
              <a:t>1</a:t>
            </a:r>
            <a:r>
              <a:rPr lang="es-MX" sz="2000" dirty="0" smtClean="0"/>
              <a:t> </a:t>
            </a:r>
            <a:r>
              <a:rPr lang="es-MX" sz="2000" baseline="-25000" dirty="0" smtClean="0"/>
              <a:t>distancia que se mueve la rueda </a:t>
            </a:r>
            <a:r>
              <a:rPr lang="es-MX" sz="2000" dirty="0" smtClean="0"/>
              <a:t>= </a:t>
            </a:r>
            <a:r>
              <a:rPr lang="es-MX" sz="2000" dirty="0" err="1" smtClean="0"/>
              <a:t>V</a:t>
            </a:r>
            <a:r>
              <a:rPr lang="es-MX" sz="2000" baseline="-25000" dirty="0" err="1" smtClean="0"/>
              <a:t>desplazamiento</a:t>
            </a:r>
            <a:r>
              <a:rPr lang="es-MX" sz="2000" baseline="-25000" dirty="0" smtClean="0"/>
              <a:t> .     </a:t>
            </a:r>
            <a:r>
              <a:rPr lang="es-MX" sz="2000" dirty="0" err="1" smtClean="0"/>
              <a:t>V</a:t>
            </a:r>
            <a:r>
              <a:rPr lang="es-MX" sz="2000" baseline="-25000" dirty="0" err="1" smtClean="0"/>
              <a:t>normalBrazo</a:t>
            </a:r>
            <a:endParaRPr lang="es-MX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1660615"/>
            <a:ext cx="2686833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772939"/>
            <a:ext cx="4610100" cy="650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832315"/>
            <a:ext cx="2514600" cy="6858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68086" y="5486400"/>
            <a:ext cx="3200400" cy="533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S</a:t>
            </a:r>
            <a:r>
              <a:rPr lang="es-MX" sz="2000" baseline="-25000" dirty="0" smtClean="0"/>
              <a:t>2</a:t>
            </a:r>
            <a:r>
              <a:rPr lang="es-MX" sz="2000" dirty="0" smtClean="0"/>
              <a:t> </a:t>
            </a:r>
            <a:r>
              <a:rPr lang="es-MX" sz="2000" baseline="-25000" dirty="0"/>
              <a:t>distancia que se mueve la </a:t>
            </a:r>
            <a:r>
              <a:rPr lang="es-MX" sz="2000" baseline="-25000" dirty="0" smtClean="0"/>
              <a:t>rueda =</a:t>
            </a:r>
            <a:endParaRPr lang="es-MX" sz="200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0663" y="5486400"/>
            <a:ext cx="533400" cy="533400"/>
          </a:xfrm>
          <a:prstGeom prst="rect">
            <a:avLst/>
          </a:prstGeom>
        </p:spPr>
      </p:pic>
      <p:pic>
        <p:nvPicPr>
          <p:cNvPr id="18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endParaRPr lang="es-MX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103" y="1905000"/>
            <a:ext cx="558800" cy="1066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457303" y="2209800"/>
            <a:ext cx="1132114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(S</a:t>
            </a:r>
            <a:r>
              <a:rPr lang="es-MX" sz="2000" baseline="-25000" dirty="0" smtClean="0"/>
              <a:t>1 </a:t>
            </a:r>
            <a:r>
              <a:rPr lang="es-MX" sz="2000" dirty="0" smtClean="0"/>
              <a:t>+ S</a:t>
            </a:r>
            <a:r>
              <a:rPr lang="es-MX" sz="2000" baseline="-25000" dirty="0" smtClean="0"/>
              <a:t>2</a:t>
            </a:r>
            <a:r>
              <a:rPr lang="es-MX" sz="2000" dirty="0"/>
              <a:t> </a:t>
            </a:r>
            <a:r>
              <a:rPr lang="es-MX" sz="2000" dirty="0" smtClean="0"/>
              <a:t>) </a:t>
            </a:r>
            <a:endParaRPr lang="es-MX" sz="2000" baseline="-25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472" y="2133600"/>
            <a:ext cx="32004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Giro total de la rueda = </a:t>
            </a:r>
            <a:endParaRPr lang="es-MX" sz="20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360" y="5410200"/>
            <a:ext cx="3048000" cy="7368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1651" y="2882468"/>
            <a:ext cx="5588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903" y="2971800"/>
            <a:ext cx="3724003" cy="685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8111" y="2971800"/>
            <a:ext cx="301897" cy="736879"/>
          </a:xfrm>
          <a:prstGeom prst="rect">
            <a:avLst/>
          </a:prstGeom>
        </p:spPr>
      </p:pic>
      <p:pic>
        <p:nvPicPr>
          <p:cNvPr id="17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endParaRPr lang="es-MX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472" y="2133600"/>
            <a:ext cx="32004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Giro total de la rueda = </a:t>
            </a:r>
            <a:endParaRPr lang="es-MX" sz="2000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083" y="1905000"/>
            <a:ext cx="2819400" cy="736879"/>
          </a:xfrm>
          <a:prstGeom prst="rect">
            <a:avLst/>
          </a:prstGeom>
        </p:spPr>
      </p:pic>
      <p:pic>
        <p:nvPicPr>
          <p:cNvPr id="12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91" y="4614272"/>
            <a:ext cx="3733800" cy="329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63" y="2707858"/>
            <a:ext cx="3200400" cy="367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63" y="5334000"/>
            <a:ext cx="3433354" cy="905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783" y="5334000"/>
            <a:ext cx="4191000" cy="8481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677" y="3236830"/>
            <a:ext cx="2895600" cy="785157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4472" y="3410674"/>
            <a:ext cx="32004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Giro total de la rueda = </a:t>
            </a:r>
            <a:endParaRPr lang="es-MX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7073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endParaRPr lang="es-MX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472" y="2133600"/>
            <a:ext cx="32004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Giro total de la rueda = </a:t>
            </a:r>
            <a:endParaRPr lang="es-MX" sz="2000" baseline="-25000" dirty="0"/>
          </a:p>
        </p:txBody>
      </p:sp>
      <p:pic>
        <p:nvPicPr>
          <p:cNvPr id="12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3412680"/>
            <a:ext cx="1635961" cy="770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3373877"/>
            <a:ext cx="3048000" cy="848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872" y="2018447"/>
            <a:ext cx="4782232" cy="57896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25237" y="3583084"/>
            <a:ext cx="685800" cy="5378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Q </a:t>
            </a:r>
            <a:endParaRPr lang="es-MX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666"/>
          <a:stretch/>
        </p:blipFill>
        <p:spPr>
          <a:xfrm>
            <a:off x="5023963" y="5110898"/>
            <a:ext cx="315274" cy="46014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431258" y="3439946"/>
            <a:ext cx="685800" cy="5378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P = </a:t>
            </a:r>
            <a:endParaRPr lang="es-MX" sz="2000" baseline="-250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15857" y="5124875"/>
            <a:ext cx="685800" cy="5378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P </a:t>
            </a:r>
            <a:endParaRPr lang="es-MX" sz="2000" baseline="-25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8520" y="5128981"/>
            <a:ext cx="355890" cy="409896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410200" y="5128981"/>
            <a:ext cx="686997" cy="5378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+ Q </a:t>
            </a:r>
            <a:endParaRPr lang="es-MX" sz="2000" baseline="-250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70699" y="5186893"/>
            <a:ext cx="32004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Giro total de la rueda = </a:t>
            </a:r>
            <a:endParaRPr lang="es-MX" sz="2000" baseline="-25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242"/>
          <a:stretch/>
        </p:blipFill>
        <p:spPr>
          <a:xfrm>
            <a:off x="3761621" y="4933803"/>
            <a:ext cx="790916" cy="8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899" y="3525056"/>
            <a:ext cx="8434678" cy="318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0" y="1881520"/>
            <a:ext cx="11620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048" y="1427012"/>
            <a:ext cx="5257800" cy="209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4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</a:t>
            </a:r>
            <a:endParaRPr lang="es-MX" sz="2000" dirty="0"/>
          </a:p>
        </p:txBody>
      </p:sp>
      <p:pic>
        <p:nvPicPr>
          <p:cNvPr id="12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666"/>
          <a:stretch/>
        </p:blipFill>
        <p:spPr>
          <a:xfrm>
            <a:off x="4451374" y="2049871"/>
            <a:ext cx="315274" cy="460143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943268" y="2063848"/>
            <a:ext cx="685800" cy="5378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P </a:t>
            </a:r>
            <a:endParaRPr lang="es-MX" sz="2000" baseline="-25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931" y="2067954"/>
            <a:ext cx="355890" cy="409896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837611" y="2067954"/>
            <a:ext cx="686997" cy="5378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+ Q </a:t>
            </a:r>
            <a:endParaRPr lang="es-MX" sz="2000" baseline="-250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94211" y="2133600"/>
            <a:ext cx="32004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Giro total de la rueda = </a:t>
            </a:r>
            <a:endParaRPr lang="es-MX" sz="2000" baseline="-25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242"/>
          <a:stretch/>
        </p:blipFill>
        <p:spPr>
          <a:xfrm>
            <a:off x="3436675" y="1865736"/>
            <a:ext cx="790916" cy="814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6666" t="32367" r="8333" b="41758"/>
          <a:stretch/>
        </p:blipFill>
        <p:spPr>
          <a:xfrm>
            <a:off x="3207827" y="3671104"/>
            <a:ext cx="5296647" cy="762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8659" t="55655" r="13773" b="14733"/>
          <a:stretch/>
        </p:blipFill>
        <p:spPr>
          <a:xfrm>
            <a:off x="3436675" y="5452151"/>
            <a:ext cx="2964125" cy="872037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81149" y="5638594"/>
            <a:ext cx="32004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Giro total de la rueda  </a:t>
            </a:r>
            <a:endParaRPr lang="es-MX" sz="2000" baseline="-25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6666" t="57593" r="61107" b="14733"/>
          <a:stretch/>
        </p:blipFill>
        <p:spPr>
          <a:xfrm>
            <a:off x="3211719" y="4603158"/>
            <a:ext cx="2008158" cy="814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6666" t="32367" r="73493" b="41758"/>
          <a:stretch/>
        </p:blipFill>
        <p:spPr>
          <a:xfrm>
            <a:off x="3183253" y="2788153"/>
            <a:ext cx="1236347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Preguntas y Conclusiones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¿Que relación hay entre el teorema de Green y el Planímetro?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Que fue primero ¿el huevo o la gallina?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¿Hay otra forma de construir planímetros?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Y si quisiera medir áreas sobre un superficie esférica, construir un apartito, un </a:t>
            </a:r>
            <a:r>
              <a:rPr lang="es-MX" dirty="0" err="1" smtClean="0"/>
              <a:t>esferimetro</a:t>
            </a:r>
            <a:r>
              <a:rPr lang="es-MX" dirty="0" smtClean="0"/>
              <a:t>. ¿Cual teorema necesito, ¿como le hago?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2738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MR17"/>
              </a:rPr>
              <a:t>As the </a:t>
            </a:r>
            <a:r>
              <a:rPr lang="en-US" sz="3200" dirty="0" err="1">
                <a:latin typeface="CMR17"/>
              </a:rPr>
              <a:t>Planimeter’s</a:t>
            </a:r>
            <a:r>
              <a:rPr lang="en-US" sz="3200" dirty="0">
                <a:latin typeface="CMR17"/>
              </a:rPr>
              <a:t> Wheel Turns:</a:t>
            </a:r>
          </a:p>
          <a:p>
            <a:pPr algn="ctr"/>
            <a:r>
              <a:rPr lang="en-US" sz="3200" dirty="0" err="1">
                <a:latin typeface="CMR17"/>
              </a:rPr>
              <a:t>Planimeter</a:t>
            </a:r>
            <a:r>
              <a:rPr lang="en-US" sz="3200" dirty="0">
                <a:latin typeface="CMR17"/>
              </a:rPr>
              <a:t> Proofs for Calculus </a:t>
            </a:r>
            <a:r>
              <a:rPr lang="en-US" sz="3200" dirty="0" smtClean="0">
                <a:latin typeface="CMR17"/>
              </a:rPr>
              <a:t>Class</a:t>
            </a:r>
            <a:endParaRPr lang="en-US" sz="2000" dirty="0">
              <a:latin typeface="CMSY10"/>
            </a:endParaRPr>
          </a:p>
        </p:txBody>
      </p:sp>
      <p:pic>
        <p:nvPicPr>
          <p:cNvPr id="6" name="Picture 5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7" t="23864" r="45000" b="5770"/>
          <a:stretch/>
        </p:blipFill>
        <p:spPr>
          <a:xfrm>
            <a:off x="762000" y="3167743"/>
            <a:ext cx="1406434" cy="144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3124200"/>
            <a:ext cx="5867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CMR12"/>
              </a:rPr>
              <a:t>Tanya</a:t>
            </a:r>
            <a:r>
              <a:rPr lang="es-MX" sz="1600" dirty="0">
                <a:latin typeface="CMR12"/>
              </a:rPr>
              <a:t> </a:t>
            </a:r>
            <a:r>
              <a:rPr lang="es-MX" sz="1600" dirty="0" err="1">
                <a:latin typeface="CMR12"/>
              </a:rPr>
              <a:t>Leise</a:t>
            </a:r>
            <a:endParaRPr lang="es-MX" sz="1600" dirty="0">
              <a:latin typeface="CMR12"/>
            </a:endParaRPr>
          </a:p>
          <a:p>
            <a:r>
              <a:rPr lang="es-MX" sz="1600" dirty="0" err="1">
                <a:latin typeface="CMR12"/>
              </a:rPr>
              <a:t>September</a:t>
            </a:r>
            <a:r>
              <a:rPr lang="es-MX" sz="1600" dirty="0">
                <a:latin typeface="CMR12"/>
              </a:rPr>
              <a:t> 4, 2006</a:t>
            </a:r>
          </a:p>
          <a:p>
            <a:r>
              <a:rPr lang="en-US" sz="1400" dirty="0">
                <a:latin typeface="CMBX12"/>
              </a:rPr>
              <a:t>Tanya </a:t>
            </a:r>
            <a:r>
              <a:rPr lang="en-US" sz="1400" dirty="0" err="1">
                <a:latin typeface="CMBX12"/>
              </a:rPr>
              <a:t>Leise</a:t>
            </a:r>
            <a:r>
              <a:rPr lang="en-US" sz="1400" dirty="0">
                <a:latin typeface="CMBX12"/>
              </a:rPr>
              <a:t> </a:t>
            </a:r>
            <a:r>
              <a:rPr lang="en-US" sz="1400" dirty="0">
                <a:latin typeface="CMR12"/>
              </a:rPr>
              <a:t>(tleise@amherst.edu) received her Ph.D. from Texas A&amp;M</a:t>
            </a:r>
          </a:p>
          <a:p>
            <a:r>
              <a:rPr lang="en-US" sz="1400" dirty="0">
                <a:latin typeface="CMR12"/>
              </a:rPr>
              <a:t>University and is captivated by applied mathematics in many contexts, from accelerating</a:t>
            </a:r>
          </a:p>
          <a:p>
            <a:r>
              <a:rPr lang="en-US" sz="1400" dirty="0">
                <a:latin typeface="CMR12"/>
              </a:rPr>
              <a:t>cracks to biological clocks. Of particular interest to her recently has been the mathematics</a:t>
            </a:r>
          </a:p>
          <a:p>
            <a:r>
              <a:rPr lang="en-US" sz="1400" dirty="0">
                <a:latin typeface="CMR12"/>
              </a:rPr>
              <a:t>of mechanical devices such as astrolabes and </a:t>
            </a:r>
            <a:r>
              <a:rPr lang="en-US" sz="1400" dirty="0" err="1">
                <a:latin typeface="CMR12"/>
              </a:rPr>
              <a:t>planimeters</a:t>
            </a:r>
            <a:r>
              <a:rPr lang="en-US" sz="1400" dirty="0">
                <a:latin typeface="CMR12"/>
              </a:rPr>
              <a:t>, which are also great fun to collect.</a:t>
            </a:r>
          </a:p>
          <a:p>
            <a:r>
              <a:rPr lang="en-US" sz="1400" dirty="0">
                <a:latin typeface="CMR12"/>
              </a:rPr>
              <a:t>When not doing math, she enjoys cycling and sewing stuffed dragons for her daughter.</a:t>
            </a:r>
            <a:endParaRPr lang="es-MX" sz="1400" dirty="0"/>
          </a:p>
        </p:txBody>
      </p:sp>
      <p:sp>
        <p:nvSpPr>
          <p:cNvPr id="8" name="Rectangle 7"/>
          <p:cNvSpPr/>
          <p:nvPr/>
        </p:nvSpPr>
        <p:spPr>
          <a:xfrm>
            <a:off x="152400" y="5910084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https://www3.math.tu-berlin.de/Vorlesungen/WS08/Analysis3/Doc/Planimeter.pdf</a:t>
            </a:r>
          </a:p>
        </p:txBody>
      </p:sp>
    </p:spTree>
    <p:extLst>
      <p:ext uri="{BB962C8B-B14F-4D97-AF65-F5344CB8AC3E}">
        <p14:creationId xmlns:p14="http://schemas.microsoft.com/office/powerpoint/2010/main" val="39137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Video alternativos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/>
          </a:bodyPr>
          <a:lstStyle/>
          <a:p>
            <a:r>
              <a:rPr lang="es-MX" sz="1800" dirty="0">
                <a:hlinkClick r:id="rId2"/>
              </a:rPr>
              <a:t>https://</a:t>
            </a:r>
            <a:r>
              <a:rPr lang="es-MX" sz="1800" dirty="0" smtClean="0">
                <a:hlinkClick r:id="rId2"/>
              </a:rPr>
              <a:t>www.youtube.com/watch?v=TGI9cJRj3o0</a:t>
            </a:r>
            <a:endParaRPr lang="es-MX" sz="1800" dirty="0" smtClean="0"/>
          </a:p>
          <a:p>
            <a:r>
              <a:rPr lang="es-MX" sz="1800" dirty="0" smtClean="0">
                <a:hlinkClick r:id="rId3"/>
              </a:rPr>
              <a:t>https</a:t>
            </a:r>
            <a:r>
              <a:rPr lang="es-MX" sz="1800" dirty="0">
                <a:hlinkClick r:id="rId3"/>
              </a:rPr>
              <a:t>://</a:t>
            </a:r>
            <a:r>
              <a:rPr lang="es-MX" sz="1800" dirty="0" smtClean="0">
                <a:hlinkClick r:id="rId3"/>
              </a:rPr>
              <a:t>www.youtube.com/watch?v=9dZYAfxcjZs</a:t>
            </a:r>
            <a:endParaRPr lang="es-MX" sz="1800" dirty="0" smtClean="0"/>
          </a:p>
          <a:p>
            <a:r>
              <a:rPr lang="es-MX" sz="1800" dirty="0" smtClean="0">
                <a:hlinkClick r:id="rId4"/>
              </a:rPr>
              <a:t>https</a:t>
            </a:r>
            <a:r>
              <a:rPr lang="es-MX" sz="1800" dirty="0">
                <a:hlinkClick r:id="rId4"/>
              </a:rPr>
              <a:t>://</a:t>
            </a:r>
            <a:r>
              <a:rPr lang="es-MX" sz="1800" dirty="0" smtClean="0">
                <a:hlinkClick r:id="rId4"/>
              </a:rPr>
              <a:t>www.youtube.com/watch?v=OD9bOUHgK8o</a:t>
            </a:r>
            <a:endParaRPr lang="es-MX" sz="1800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8814" y="3886200"/>
            <a:ext cx="378753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yt3.ggpht.com/ytc/AAUvwniJuHUal066zc3PFxxxt7ZN-l8s_wKjHCaAOlqLtg=s48-c-k-c0x00ffffff-no-r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595" y="1798637"/>
            <a:ext cx="56356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3058" y="23717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Alfredo S</a:t>
            </a:r>
            <a:r>
              <a:rPr lang="es-MX" dirty="0"/>
              <a:t>á</a:t>
            </a:r>
            <a:r>
              <a:rPr lang="es-MX" dirty="0" smtClean="0"/>
              <a:t>nchez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38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pic>
        <p:nvPicPr>
          <p:cNvPr id="1026" name="Picture 2" descr="George Gre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164475"/>
            <a:ext cx="2638425" cy="31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2888" y="2133600"/>
            <a:ext cx="19382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a</a:t>
            </a:r>
            <a:endParaRPr lang="es-MX" dirty="0" smtClean="0">
              <a:latin typeface="Arial Black" panose="020B0A04020102020204" pitchFamily="34" charset="0"/>
            </a:endParaRPr>
          </a:p>
          <a:p>
            <a:pPr algn="ctr"/>
            <a:r>
              <a:rPr lang="es-MX" dirty="0" smtClean="0">
                <a:latin typeface="Arial Black" panose="020B0A04020102020204" pitchFamily="34" charset="0"/>
              </a:rPr>
              <a:t>George Green</a:t>
            </a:r>
          </a:p>
          <a:p>
            <a:pPr algn="ctr"/>
            <a:r>
              <a:rPr lang="es-MX" dirty="0">
                <a:latin typeface="Arial Black" panose="020B0A04020102020204" pitchFamily="34" charset="0"/>
              </a:rPr>
              <a:t>(</a:t>
            </a:r>
            <a:r>
              <a:rPr lang="es-MX" dirty="0" smtClean="0">
                <a:latin typeface="Arial Black" panose="020B0A04020102020204" pitchFamily="34" charset="0"/>
              </a:rPr>
              <a:t>1793 </a:t>
            </a:r>
            <a:r>
              <a:rPr lang="es-MX" dirty="0">
                <a:latin typeface="Arial Black" panose="020B0A04020102020204" pitchFamily="34" charset="0"/>
              </a:rPr>
              <a:t>- </a:t>
            </a:r>
            <a:r>
              <a:rPr lang="es-MX" dirty="0" smtClean="0">
                <a:latin typeface="Arial Black" panose="020B0A04020102020204" pitchFamily="34" charset="0"/>
              </a:rPr>
              <a:t>1841)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2884" y="6420845"/>
            <a:ext cx="407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https://www.ecured.cu/George_Green</a:t>
            </a:r>
          </a:p>
        </p:txBody>
      </p:sp>
    </p:spTree>
    <p:extLst>
      <p:ext uri="{BB962C8B-B14F-4D97-AF65-F5344CB8AC3E}">
        <p14:creationId xmlns:p14="http://schemas.microsoft.com/office/powerpoint/2010/main" val="13748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4800600" cy="4419600"/>
          </a:xfrm>
        </p:spPr>
        <p:txBody>
          <a:bodyPr>
            <a:normAutofit/>
          </a:bodyPr>
          <a:lstStyle/>
          <a:p>
            <a:r>
              <a:rPr lang="es-MX" sz="1800" dirty="0">
                <a:hlinkClick r:id="rId2"/>
              </a:rPr>
              <a:t>https://</a:t>
            </a:r>
            <a:r>
              <a:rPr lang="es-MX" sz="1800" dirty="0" smtClean="0">
                <a:hlinkClick r:id="rId2"/>
              </a:rPr>
              <a:t>es.khanacademy.org/math/multivariable-calculus/greens-theorem-and-stokes-theorem/greens-theorem-articles/a/greens-theorem</a:t>
            </a:r>
            <a:endParaRPr lang="es-MX" sz="1800" dirty="0" smtClean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r>
              <a:rPr lang="es-MX" sz="1800" dirty="0">
                <a:hlinkClick r:id="rId3"/>
              </a:rPr>
              <a:t>https://</a:t>
            </a:r>
            <a:r>
              <a:rPr lang="es-MX" sz="1800" dirty="0" smtClean="0">
                <a:hlinkClick r:id="rId3"/>
              </a:rPr>
              <a:t>es.khanacademy.org/math/multivariable-calculus/greens-theorem-and-stokes-theorem/greens-theorem-articles/a/greens-theorem-examples</a:t>
            </a:r>
            <a:endParaRPr lang="es-MX" sz="1800" dirty="0" smtClean="0"/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1905000"/>
            <a:ext cx="3695700" cy="26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Planímetro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max@cimat.mx</a:t>
            </a:r>
            <a:endParaRPr lang="es-MX" dirty="0"/>
          </a:p>
        </p:txBody>
      </p:sp>
      <p:pic>
        <p:nvPicPr>
          <p:cNvPr id="2050" name="Picture 2" descr="C:\Users\FernandoN2\Desktop\MigrantesMapas\img\cim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695" y="0"/>
            <a:ext cx="24955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590675"/>
            <a:ext cx="7162800" cy="466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3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Simulación esquematizada</a:t>
            </a:r>
            <a:endParaRPr lang="es-MX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1752600"/>
            <a:ext cx="4362450" cy="41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423" y="6001737"/>
            <a:ext cx="841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https://www.youtube.com/watch?v=kdxPEZnv-U0</a:t>
            </a:r>
          </a:p>
        </p:txBody>
      </p:sp>
      <p:pic>
        <p:nvPicPr>
          <p:cNvPr id="5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</a:t>
            </a:r>
            <a:endParaRPr lang="es-MX" dirty="0"/>
          </a:p>
        </p:txBody>
      </p:sp>
      <p:pic>
        <p:nvPicPr>
          <p:cNvPr id="1026" name="Picture 2" descr="http://www.gisiberica.com/Plan%EDmetros/plafeenim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867400" cy="441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8748" y="5941201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http://www.gisiberica.com/Plan%EDmetros/planimetro%20medicion.htm</a:t>
            </a:r>
          </a:p>
        </p:txBody>
      </p:sp>
      <p:pic>
        <p:nvPicPr>
          <p:cNvPr id="5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Videos</a:t>
            </a:r>
            <a:endParaRPr lang="es-MX" dirty="0"/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99" y="1452858"/>
            <a:ext cx="4038602" cy="23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99" y="3764034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https://www.youtube.com/watch?v=WHpiAKMe3MA</a:t>
            </a:r>
          </a:p>
        </p:txBody>
      </p:sp>
      <p:pic>
        <p:nvPicPr>
          <p:cNvPr id="5123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1" y="4248009"/>
            <a:ext cx="4070350" cy="21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0619" y="2895601"/>
            <a:ext cx="421644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0618" y="5125136"/>
            <a:ext cx="4216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https://www.youtube.com/watch?v=7R07IWiXV1g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1" y="6401491"/>
            <a:ext cx="4070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https://www.youtube.com/watch?v=jMvEOmpy8Kw</a:t>
            </a:r>
          </a:p>
        </p:txBody>
      </p:sp>
      <p:pic>
        <p:nvPicPr>
          <p:cNvPr id="9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Múltiples diseños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52600"/>
            <a:ext cx="603461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407" y="2286000"/>
            <a:ext cx="2724593" cy="3632791"/>
          </a:xfrm>
          <a:prstGeom prst="rect">
            <a:avLst/>
          </a:prstGeom>
        </p:spPr>
      </p:pic>
      <p:pic>
        <p:nvPicPr>
          <p:cNvPr id="6" name="Picture 2" descr="C:\Users\FernandoN2\Desktop\MigrantesMapas\img\cimati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783" y="6324600"/>
            <a:ext cx="333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546</TotalTime>
  <Words>267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Executive</vt:lpstr>
      <vt:lpstr>Teorema de Green</vt:lpstr>
      <vt:lpstr>Definición</vt:lpstr>
      <vt:lpstr>Referencias</vt:lpstr>
      <vt:lpstr>Planímetro</vt:lpstr>
      <vt:lpstr>Referencias</vt:lpstr>
      <vt:lpstr>Simulación esquematizada</vt:lpstr>
      <vt:lpstr>Estructura</vt:lpstr>
      <vt:lpstr>Videos</vt:lpstr>
      <vt:lpstr>Múltiples diseños</vt:lpstr>
      <vt:lpstr>El mío</vt:lpstr>
      <vt:lpstr>Modelo conceptual</vt:lpstr>
      <vt:lpstr>Dos movimientos</vt:lpstr>
      <vt:lpstr>Desarrollo dos movimientos</vt:lpstr>
      <vt:lpstr>Desarrollo Vdesplazamiento</vt:lpstr>
      <vt:lpstr>Desarrollo VnormalBrazo</vt:lpstr>
      <vt:lpstr>Desarrollo S1 distancia que se mueve la rueda = Vdesplazamiento .     VnormalBrazo</vt:lpstr>
      <vt:lpstr>Desarrollo</vt:lpstr>
      <vt:lpstr>Desarrollo</vt:lpstr>
      <vt:lpstr>Desarrollo</vt:lpstr>
      <vt:lpstr>Desarrollo</vt:lpstr>
      <vt:lpstr>Preguntas y Conclusiones</vt:lpstr>
      <vt:lpstr>Desarrollo</vt:lpstr>
      <vt:lpstr>Video alternativos</vt:lpstr>
      <vt:lpstr>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FernandoN2</dc:creator>
  <cp:lastModifiedBy>FernandoN2</cp:lastModifiedBy>
  <cp:revision>60</cp:revision>
  <dcterms:created xsi:type="dcterms:W3CDTF">2006-08-16T00:00:00Z</dcterms:created>
  <dcterms:modified xsi:type="dcterms:W3CDTF">2021-03-12T16:21:48Z</dcterms:modified>
</cp:coreProperties>
</file>